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1"/>
  </p:sldMasterIdLst>
  <p:notesMasterIdLst>
    <p:notesMasterId r:id="rId54"/>
  </p:notesMasterIdLst>
  <p:sldIdLst>
    <p:sldId id="256" r:id="rId2"/>
    <p:sldId id="257" r:id="rId3"/>
    <p:sldId id="259" r:id="rId4"/>
    <p:sldId id="258" r:id="rId5"/>
    <p:sldId id="265" r:id="rId6"/>
    <p:sldId id="305" r:id="rId7"/>
    <p:sldId id="306" r:id="rId8"/>
    <p:sldId id="307" r:id="rId9"/>
    <p:sldId id="308" r:id="rId10"/>
    <p:sldId id="304" r:id="rId11"/>
    <p:sldId id="267" r:id="rId12"/>
    <p:sldId id="266" r:id="rId13"/>
    <p:sldId id="268" r:id="rId14"/>
    <p:sldId id="276" r:id="rId15"/>
    <p:sldId id="277" r:id="rId16"/>
    <p:sldId id="269" r:id="rId17"/>
    <p:sldId id="282" r:id="rId18"/>
    <p:sldId id="272" r:id="rId19"/>
    <p:sldId id="273" r:id="rId20"/>
    <p:sldId id="270" r:id="rId21"/>
    <p:sldId id="274" r:id="rId22"/>
    <p:sldId id="275" r:id="rId23"/>
    <p:sldId id="281" r:id="rId24"/>
    <p:sldId id="271" r:id="rId25"/>
    <p:sldId id="288" r:id="rId26"/>
    <p:sldId id="313" r:id="rId27"/>
    <p:sldId id="278" r:id="rId28"/>
    <p:sldId id="314" r:id="rId29"/>
    <p:sldId id="279" r:id="rId30"/>
    <p:sldId id="280" r:id="rId31"/>
    <p:sldId id="283" r:id="rId32"/>
    <p:sldId id="290" r:id="rId33"/>
    <p:sldId id="309" r:id="rId34"/>
    <p:sldId id="284" r:id="rId35"/>
    <p:sldId id="310" r:id="rId36"/>
    <p:sldId id="291" r:id="rId37"/>
    <p:sldId id="285" r:id="rId38"/>
    <p:sldId id="286" r:id="rId39"/>
    <p:sldId id="293" r:id="rId40"/>
    <p:sldId id="287" r:id="rId41"/>
    <p:sldId id="302" r:id="rId42"/>
    <p:sldId id="292" r:id="rId43"/>
    <p:sldId id="301" r:id="rId44"/>
    <p:sldId id="289" r:id="rId45"/>
    <p:sldId id="294" r:id="rId46"/>
    <p:sldId id="296" r:id="rId47"/>
    <p:sldId id="297" r:id="rId48"/>
    <p:sldId id="311" r:id="rId49"/>
    <p:sldId id="298" r:id="rId50"/>
    <p:sldId id="300" r:id="rId51"/>
    <p:sldId id="303" r:id="rId52"/>
    <p:sldId id="312" r:id="rId5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8BBA"/>
    <a:srgbClr val="00AAAD"/>
    <a:srgbClr val="98C2CB"/>
    <a:srgbClr val="008B8E"/>
    <a:srgbClr val="168F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6"/>
    <p:restoredTop sz="96159"/>
  </p:normalViewPr>
  <p:slideViewPr>
    <p:cSldViewPr snapToGrid="0">
      <p:cViewPr varScale="1">
        <p:scale>
          <a:sx n="121" d="100"/>
          <a:sy n="121" d="100"/>
        </p:scale>
        <p:origin x="11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57CAD-85F7-9847-9021-9D1F608A346B}" type="datetimeFigureOut">
              <a:rPr lang="en-GB" smtClean="0"/>
              <a:t>28/02/2024</a:t>
            </a:fld>
            <a:endParaRPr lang="en-GB" dirty="0"/>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94D335-6427-CC40-88E9-AFE647546E88}" type="slidenum">
              <a:rPr lang="en-GB" smtClean="0"/>
              <a:t>‹#›</a:t>
            </a:fld>
            <a:endParaRPr lang="en-GB" dirty="0"/>
          </a:p>
        </p:txBody>
      </p:sp>
    </p:spTree>
    <p:extLst>
      <p:ext uri="{BB962C8B-B14F-4D97-AF65-F5344CB8AC3E}">
        <p14:creationId xmlns:p14="http://schemas.microsoft.com/office/powerpoint/2010/main" val="477280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A33DEEB-BDCC-FE40-997E-4D12664C82A2}" type="datetime1">
              <a:rPr lang="en-GB" smtClean="0"/>
              <a:t>28/02/2024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552334-7A39-AE42-9C9A-F3907681D6B9}" type="slidenum">
              <a:rPr lang="en-GB" smtClean="0"/>
              <a:t>‹#›</a:t>
            </a:fld>
            <a:endParaRPr lang="en-GB" dirty="0"/>
          </a:p>
        </p:txBody>
      </p:sp>
    </p:spTree>
    <p:extLst>
      <p:ext uri="{BB962C8B-B14F-4D97-AF65-F5344CB8AC3E}">
        <p14:creationId xmlns:p14="http://schemas.microsoft.com/office/powerpoint/2010/main" val="2888688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8EC0736-9F6B-394F-9469-657A6D5F8311}" type="datetime1">
              <a:rPr lang="en-GB" smtClean="0"/>
              <a:t>28/02/2024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552334-7A39-AE42-9C9A-F3907681D6B9}" type="slidenum">
              <a:rPr lang="en-GB" smtClean="0"/>
              <a:t>‹#›</a:t>
            </a:fld>
            <a:endParaRPr lang="en-GB" dirty="0"/>
          </a:p>
        </p:txBody>
      </p:sp>
    </p:spTree>
    <p:extLst>
      <p:ext uri="{BB962C8B-B14F-4D97-AF65-F5344CB8AC3E}">
        <p14:creationId xmlns:p14="http://schemas.microsoft.com/office/powerpoint/2010/main" val="3920666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82E772-11AB-F540-B6BF-D894E138BED0}" type="datetime1">
              <a:rPr lang="en-GB" smtClean="0"/>
              <a:t>28/02/2024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552334-7A39-AE42-9C9A-F3907681D6B9}" type="slidenum">
              <a:rPr lang="en-GB" smtClean="0"/>
              <a:t>‹#›</a:t>
            </a:fld>
            <a:endParaRPr lang="en-GB" dirty="0"/>
          </a:p>
        </p:txBody>
      </p:sp>
    </p:spTree>
    <p:extLst>
      <p:ext uri="{BB962C8B-B14F-4D97-AF65-F5344CB8AC3E}">
        <p14:creationId xmlns:p14="http://schemas.microsoft.com/office/powerpoint/2010/main" val="3957591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FCE3046-C099-0C43-ADD5-ADB086A80C4F}" type="datetime1">
              <a:rPr lang="en-GB" smtClean="0"/>
              <a:t>28/02/2024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552334-7A39-AE42-9C9A-F3907681D6B9}" type="slidenum">
              <a:rPr lang="en-GB" smtClean="0"/>
              <a:t>‹#›</a:t>
            </a:fld>
            <a:endParaRPr lang="en-GB" dirty="0"/>
          </a:p>
        </p:txBody>
      </p:sp>
    </p:spTree>
    <p:extLst>
      <p:ext uri="{BB962C8B-B14F-4D97-AF65-F5344CB8AC3E}">
        <p14:creationId xmlns:p14="http://schemas.microsoft.com/office/powerpoint/2010/main" val="2332283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6279D27-94C2-9044-9BDF-57C71A31202F}" type="datetime1">
              <a:rPr lang="en-GB" smtClean="0"/>
              <a:t>28/02/2024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552334-7A39-AE42-9C9A-F3907681D6B9}" type="slidenum">
              <a:rPr lang="en-GB" smtClean="0"/>
              <a:t>‹#›</a:t>
            </a:fld>
            <a:endParaRPr lang="en-GB" dirty="0"/>
          </a:p>
        </p:txBody>
      </p:sp>
    </p:spTree>
    <p:extLst>
      <p:ext uri="{BB962C8B-B14F-4D97-AF65-F5344CB8AC3E}">
        <p14:creationId xmlns:p14="http://schemas.microsoft.com/office/powerpoint/2010/main" val="3231543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F3E8281-45A0-EE46-BB77-C4714133E359}" type="datetime1">
              <a:rPr lang="en-GB" smtClean="0"/>
              <a:t>28/02/2024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552334-7A39-AE42-9C9A-F3907681D6B9}" type="slidenum">
              <a:rPr lang="en-GB" smtClean="0"/>
              <a:t>‹#›</a:t>
            </a:fld>
            <a:endParaRPr lang="en-GB" dirty="0"/>
          </a:p>
        </p:txBody>
      </p:sp>
    </p:spTree>
    <p:extLst>
      <p:ext uri="{BB962C8B-B14F-4D97-AF65-F5344CB8AC3E}">
        <p14:creationId xmlns:p14="http://schemas.microsoft.com/office/powerpoint/2010/main" val="939244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6024328-80BA-1940-84D0-DE57193BCD78}" type="datetime1">
              <a:rPr lang="en-GB" smtClean="0"/>
              <a:t>28/02/2024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1552334-7A39-AE42-9C9A-F3907681D6B9}" type="slidenum">
              <a:rPr lang="en-GB" smtClean="0"/>
              <a:t>‹#›</a:t>
            </a:fld>
            <a:endParaRPr lang="en-GB" dirty="0"/>
          </a:p>
        </p:txBody>
      </p:sp>
    </p:spTree>
    <p:extLst>
      <p:ext uri="{BB962C8B-B14F-4D97-AF65-F5344CB8AC3E}">
        <p14:creationId xmlns:p14="http://schemas.microsoft.com/office/powerpoint/2010/main" val="2609496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AC25052-723C-C244-A633-EFE188BD2F74}" type="datetime1">
              <a:rPr lang="en-GB" smtClean="0"/>
              <a:t>28/02/2024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1552334-7A39-AE42-9C9A-F3907681D6B9}" type="slidenum">
              <a:rPr lang="en-GB" smtClean="0"/>
              <a:t>‹#›</a:t>
            </a:fld>
            <a:endParaRPr lang="en-GB" dirty="0"/>
          </a:p>
        </p:txBody>
      </p:sp>
    </p:spTree>
    <p:extLst>
      <p:ext uri="{BB962C8B-B14F-4D97-AF65-F5344CB8AC3E}">
        <p14:creationId xmlns:p14="http://schemas.microsoft.com/office/powerpoint/2010/main" val="2421640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DC4D33-91B8-9743-A3ED-6D913B991B70}" type="datetime1">
              <a:rPr lang="en-GB" smtClean="0"/>
              <a:t>28/02/2024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1552334-7A39-AE42-9C9A-F3907681D6B9}" type="slidenum">
              <a:rPr lang="en-GB" smtClean="0"/>
              <a:t>‹#›</a:t>
            </a:fld>
            <a:endParaRPr lang="en-GB" dirty="0"/>
          </a:p>
        </p:txBody>
      </p:sp>
    </p:spTree>
    <p:extLst>
      <p:ext uri="{BB962C8B-B14F-4D97-AF65-F5344CB8AC3E}">
        <p14:creationId xmlns:p14="http://schemas.microsoft.com/office/powerpoint/2010/main" val="1770183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972E0B6-3EB1-BC49-ADEB-22F49D39A1BF}" type="datetime1">
              <a:rPr lang="en-GB" smtClean="0"/>
              <a:t>28/02/2024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552334-7A39-AE42-9C9A-F3907681D6B9}" type="slidenum">
              <a:rPr lang="en-GB" smtClean="0"/>
              <a:t>‹#›</a:t>
            </a:fld>
            <a:endParaRPr lang="en-GB" dirty="0"/>
          </a:p>
        </p:txBody>
      </p:sp>
    </p:spTree>
    <p:extLst>
      <p:ext uri="{BB962C8B-B14F-4D97-AF65-F5344CB8AC3E}">
        <p14:creationId xmlns:p14="http://schemas.microsoft.com/office/powerpoint/2010/main" val="827686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BB89233-14F2-DC44-ACDE-EB51B8CCB7C1}" type="datetime1">
              <a:rPr lang="en-GB" smtClean="0"/>
              <a:t>28/02/2024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552334-7A39-AE42-9C9A-F3907681D6B9}" type="slidenum">
              <a:rPr lang="en-GB" smtClean="0"/>
              <a:t>‹#›</a:t>
            </a:fld>
            <a:endParaRPr lang="en-GB" dirty="0"/>
          </a:p>
        </p:txBody>
      </p:sp>
    </p:spTree>
    <p:extLst>
      <p:ext uri="{BB962C8B-B14F-4D97-AF65-F5344CB8AC3E}">
        <p14:creationId xmlns:p14="http://schemas.microsoft.com/office/powerpoint/2010/main" val="1703218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FDCCA-E239-0E4E-9BA6-3787C606526C}" type="datetime1">
              <a:rPr lang="en-GB" smtClean="0"/>
              <a:t>28/02/2024</a:t>
            </a:fld>
            <a:endParaRPr lang="en-GB"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52334-7A39-AE42-9C9A-F3907681D6B9}" type="slidenum">
              <a:rPr lang="en-GB" smtClean="0"/>
              <a:t>‹#›</a:t>
            </a:fld>
            <a:endParaRPr lang="en-GB" dirty="0"/>
          </a:p>
        </p:txBody>
      </p:sp>
    </p:spTree>
    <p:extLst>
      <p:ext uri="{BB962C8B-B14F-4D97-AF65-F5344CB8AC3E}">
        <p14:creationId xmlns:p14="http://schemas.microsoft.com/office/powerpoint/2010/main" val="12871611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3.png"/><Relationship Id="rId7"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emf"/><Relationship Id="rId9"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7.emf"/></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19.emf"/></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9.emf"/><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19.emf"/></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emf"/></Relationships>
</file>

<file path=ppt/slides/_rels/slide2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3.png"/><Relationship Id="rId7"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emf"/></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27.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3.png"/><Relationship Id="rId7"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3.emf"/></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3.emf"/></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1.emf"/></Relationships>
</file>

<file path=ppt/slides/_rels/slide3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png"/><Relationship Id="rId7" Type="http://schemas.openxmlformats.org/officeDocument/2006/relationships/hyperlink" Target="https://www.tui.co.uk/"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7.emf"/><Relationship Id="rId5" Type="http://schemas.openxmlformats.org/officeDocument/2006/relationships/hyperlink" Target="https://www.jet2holidays.com/" TargetMode="External"/><Relationship Id="rId10" Type="http://schemas.openxmlformats.org/officeDocument/2006/relationships/image" Target="../media/image34.png"/><Relationship Id="rId4" Type="http://schemas.openxmlformats.org/officeDocument/2006/relationships/image" Target="../media/image31.emf"/><Relationship Id="rId9" Type="http://schemas.openxmlformats.org/officeDocument/2006/relationships/hyperlink" Target="https://www.haystravel.co.uk/"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35.emf"/></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5.emf"/></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6.emf"/></Relationships>
</file>

<file path=ppt/slides/_rels/slide3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png"/><Relationship Id="rId7"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emf"/><Relationship Id="rId9"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hyperlink" Target="https://www.gov.uk/government/organisations/department-for-culture-media-and-sport" TargetMode="External"/><Relationship Id="rId18" Type="http://schemas.openxmlformats.org/officeDocument/2006/relationships/image" Target="../media/image52.png"/><Relationship Id="rId3" Type="http://schemas.openxmlformats.org/officeDocument/2006/relationships/image" Target="../media/image3.png"/><Relationship Id="rId7" Type="http://schemas.openxmlformats.org/officeDocument/2006/relationships/hyperlink" Target="https://antor.com/" TargetMode="External"/><Relationship Id="rId12" Type="http://schemas.openxmlformats.org/officeDocument/2006/relationships/image" Target="../media/image49.png"/><Relationship Id="rId17" Type="http://schemas.openxmlformats.org/officeDocument/2006/relationships/hyperlink" Target="https://www.caa.co.uk/" TargetMode="External"/><Relationship Id="rId2" Type="http://schemas.openxmlformats.org/officeDocument/2006/relationships/image" Target="../media/image2.png"/><Relationship Id="rId16"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46.png"/><Relationship Id="rId11" Type="http://schemas.openxmlformats.org/officeDocument/2006/relationships/hyperlink" Target="https://www.gov.uk/government/organisations/foreign-commonwealth-development-office" TargetMode="External"/><Relationship Id="rId5" Type="http://schemas.openxmlformats.org/officeDocument/2006/relationships/hyperlink" Target="https://www.abta.com/" TargetMode="External"/><Relationship Id="rId15" Type="http://schemas.openxmlformats.org/officeDocument/2006/relationships/hyperlink" Target="https://www.iata.org/" TargetMode="External"/><Relationship Id="rId10" Type="http://schemas.openxmlformats.org/officeDocument/2006/relationships/image" Target="../media/image48.png"/><Relationship Id="rId4" Type="http://schemas.openxmlformats.org/officeDocument/2006/relationships/image" Target="../media/image45.emf"/><Relationship Id="rId9" Type="http://schemas.openxmlformats.org/officeDocument/2006/relationships/hyperlink" Target="https://www.aito.com/" TargetMode="External"/><Relationship Id="rId14"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4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3.png"/><Relationship Id="rId7" Type="http://schemas.openxmlformats.org/officeDocument/2006/relationships/hyperlink" Target="https://www.visitbritain.com/en" TargetMode="External"/><Relationship Id="rId12" Type="http://schemas.openxmlformats.org/officeDocument/2006/relationships/image" Target="../media/image5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4.png"/><Relationship Id="rId11" Type="http://schemas.openxmlformats.org/officeDocument/2006/relationships/hyperlink" Target="https://hosts-global.com/" TargetMode="External"/><Relationship Id="rId5" Type="http://schemas.openxmlformats.org/officeDocument/2006/relationships/hyperlink" Target="https://www.unwto.org/" TargetMode="External"/><Relationship Id="rId10" Type="http://schemas.openxmlformats.org/officeDocument/2006/relationships/image" Target="../media/image56.png"/><Relationship Id="rId4" Type="http://schemas.openxmlformats.org/officeDocument/2006/relationships/image" Target="../media/image53.emf"/><Relationship Id="rId9" Type="http://schemas.openxmlformats.org/officeDocument/2006/relationships/hyperlink" Target="https://www.visitsurrey.com/"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55.png"/><Relationship Id="rId4" Type="http://schemas.openxmlformats.org/officeDocument/2006/relationships/hyperlink" Target="https://www.visitbritain.com/en"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hyperlink" Target="https://www.youtube.com/watch?v=knWIWsJdpmc" TargetMode="External"/><Relationship Id="rId4" Type="http://schemas.openxmlformats.org/officeDocument/2006/relationships/image" Target="../media/image58.emf"/></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0.emf"/></Relationships>
</file>

<file path=ppt/slides/_rels/slide4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3.png"/><Relationship Id="rId7" Type="http://schemas.openxmlformats.org/officeDocument/2006/relationships/hyperlink" Target="https://www.youtube.com/watch?v=Vc8FQuZbxQI"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hyperlink" Target="https://www.tui.co.uk/" TargetMode="External"/><Relationship Id="rId4" Type="http://schemas.openxmlformats.org/officeDocument/2006/relationships/image" Target="../media/image61.emf"/></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7.emf"/><Relationship Id="rId4" Type="http://schemas.openxmlformats.org/officeDocument/2006/relationships/image" Target="../media/image63.emf"/></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4.png"/><Relationship Id="rId4" Type="http://schemas.openxmlformats.org/officeDocument/2006/relationships/image" Target="../media/image7.emf"/></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3.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3.emf"/></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63.emf"/></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75A6DC-CBB5-636A-DC0B-9AB47F8B8D0B}"/>
              </a:ext>
            </a:extLst>
          </p:cNvPr>
          <p:cNvPicPr>
            <a:picLocks noChangeAspect="1"/>
          </p:cNvPicPr>
          <p:nvPr/>
        </p:nvPicPr>
        <p:blipFill rotWithShape="1">
          <a:blip r:embed="rId2"/>
          <a:srcRect r="4914"/>
          <a:stretch/>
        </p:blipFill>
        <p:spPr>
          <a:xfrm>
            <a:off x="-22765" y="391932"/>
            <a:ext cx="9936419" cy="6143710"/>
          </a:xfrm>
          <a:prstGeom prst="rect">
            <a:avLst/>
          </a:prstGeom>
        </p:spPr>
      </p:pic>
      <p:sp>
        <p:nvSpPr>
          <p:cNvPr id="5" name="Rectangle 4">
            <a:extLst>
              <a:ext uri="{FF2B5EF4-FFF2-40B4-BE49-F238E27FC236}">
                <a16:creationId xmlns:a16="http://schemas.microsoft.com/office/drawing/2014/main" id="{10FB5E81-D687-3525-281C-E5F3464CAC0F}"/>
              </a:ext>
            </a:extLst>
          </p:cNvPr>
          <p:cNvSpPr/>
          <p:nvPr/>
        </p:nvSpPr>
        <p:spPr>
          <a:xfrm>
            <a:off x="-7456" y="1192030"/>
            <a:ext cx="7624408" cy="3005066"/>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6" name="Rectangle 5">
            <a:extLst>
              <a:ext uri="{FF2B5EF4-FFF2-40B4-BE49-F238E27FC236}">
                <a16:creationId xmlns:a16="http://schemas.microsoft.com/office/drawing/2014/main" id="{E50298B9-0924-98FB-4F6D-48744DFE1744}"/>
              </a:ext>
            </a:extLst>
          </p:cNvPr>
          <p:cNvSpPr/>
          <p:nvPr/>
        </p:nvSpPr>
        <p:spPr>
          <a:xfrm>
            <a:off x="-22765" y="0"/>
            <a:ext cx="9936419"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1" name="TextBox 10">
            <a:extLst>
              <a:ext uri="{FF2B5EF4-FFF2-40B4-BE49-F238E27FC236}">
                <a16:creationId xmlns:a16="http://schemas.microsoft.com/office/drawing/2014/main" id="{E5263628-6035-286F-D2DA-8954F53E1FAB}"/>
              </a:ext>
            </a:extLst>
          </p:cNvPr>
          <p:cNvSpPr txBox="1"/>
          <p:nvPr/>
        </p:nvSpPr>
        <p:spPr>
          <a:xfrm>
            <a:off x="311801" y="1394713"/>
            <a:ext cx="7415783" cy="2571601"/>
          </a:xfrm>
          <a:prstGeom prst="rect">
            <a:avLst/>
          </a:prstGeom>
          <a:noFill/>
        </p:spPr>
        <p:txBody>
          <a:bodyPr wrap="square" rtlCol="0">
            <a:spAutoFit/>
          </a:bodyPr>
          <a:lstStyle/>
          <a:p>
            <a:r>
              <a:rPr lang="en-GB" sz="2800" b="1" dirty="0">
                <a:solidFill>
                  <a:schemeClr val="bg1"/>
                </a:solidFill>
                <a:latin typeface="Eurostile" panose="020B0504020202050204" pitchFamily="34" charset="77"/>
              </a:rPr>
              <a:t>Unit 1: The World of Travel + Tourism</a:t>
            </a:r>
          </a:p>
          <a:p>
            <a:r>
              <a:rPr lang="en-GB" sz="1600" dirty="0">
                <a:solidFill>
                  <a:schemeClr val="bg1"/>
                </a:solidFill>
                <a:latin typeface="Eurostile" panose="020B0504020202050204" pitchFamily="34" charset="77"/>
              </a:rPr>
              <a:t>Learning Aim B: The types of travel + tourism organisations, their roles and the products and services they offer to customers</a:t>
            </a:r>
            <a:endParaRPr lang="en-GB" sz="2400" dirty="0">
              <a:solidFill>
                <a:schemeClr val="bg1"/>
              </a:solidFill>
              <a:latin typeface="Eurostile" panose="020B0504020202050204" pitchFamily="34" charset="77"/>
            </a:endParaRPr>
          </a:p>
          <a:p>
            <a:pPr>
              <a:lnSpc>
                <a:spcPct val="150000"/>
              </a:lnSpc>
            </a:pPr>
            <a:r>
              <a:rPr lang="en-GB" sz="1600" dirty="0">
                <a:solidFill>
                  <a:schemeClr val="bg1"/>
                </a:solidFill>
                <a:latin typeface="Eurostile" panose="020B0504020202050204" pitchFamily="34" charset="77"/>
              </a:rPr>
              <a:t>B1. Ownership + operating aims</a:t>
            </a:r>
          </a:p>
          <a:p>
            <a:r>
              <a:rPr lang="en-GB" sz="1600" dirty="0">
                <a:solidFill>
                  <a:schemeClr val="bg1"/>
                </a:solidFill>
                <a:latin typeface="Eurostile" panose="020B0504020202050204" pitchFamily="34" charset="77"/>
              </a:rPr>
              <a:t>B2. </a:t>
            </a:r>
            <a:r>
              <a:rPr lang="en-GB" sz="1600" dirty="0">
                <a:solidFill>
                  <a:schemeClr val="bg1"/>
                </a:solidFill>
                <a:effectLst/>
                <a:latin typeface="Eurostile" panose="020B0504020202050204" pitchFamily="34" charset="77"/>
              </a:rPr>
              <a:t>The key sectors of the travel and tourism industry – components of their role, </a:t>
            </a:r>
            <a:endParaRPr lang="en-GB" sz="1600" dirty="0">
              <a:solidFill>
                <a:schemeClr val="bg1"/>
              </a:solidFill>
              <a:latin typeface="Eurostile" panose="020B0504020202050204" pitchFamily="34" charset="77"/>
            </a:endParaRPr>
          </a:p>
          <a:p>
            <a:r>
              <a:rPr lang="en-GB" sz="1600" dirty="0">
                <a:solidFill>
                  <a:schemeClr val="bg1"/>
                </a:solidFill>
                <a:effectLst/>
                <a:latin typeface="Eurostile" panose="020B0504020202050204" pitchFamily="34" charset="77"/>
              </a:rPr>
              <a:t>and the products and services they offer to different types of customer </a:t>
            </a:r>
            <a:endParaRPr lang="en-GB" sz="1600" dirty="0">
              <a:solidFill>
                <a:schemeClr val="bg1"/>
              </a:solidFill>
              <a:latin typeface="Eurostile" panose="020B0504020202050204" pitchFamily="34" charset="77"/>
            </a:endParaRPr>
          </a:p>
          <a:p>
            <a:pPr>
              <a:lnSpc>
                <a:spcPct val="150000"/>
              </a:lnSpc>
            </a:pPr>
            <a:r>
              <a:rPr lang="en-GB" sz="1600" dirty="0">
                <a:solidFill>
                  <a:schemeClr val="bg1"/>
                </a:solidFill>
                <a:latin typeface="Eurostile" panose="020B0504020202050204" pitchFamily="34" charset="77"/>
              </a:rPr>
              <a:t>B3. </a:t>
            </a:r>
            <a:r>
              <a:rPr lang="en-GB" sz="1600" dirty="0">
                <a:solidFill>
                  <a:schemeClr val="bg1"/>
                </a:solidFill>
                <a:effectLst/>
                <a:latin typeface="Eurostile" panose="020B0504020202050204" pitchFamily="34" charset="77"/>
              </a:rPr>
              <a:t>Interrelationships and interdependencies in the travel and tourism industry </a:t>
            </a:r>
            <a:endParaRPr lang="en-GB" sz="1600" dirty="0">
              <a:solidFill>
                <a:schemeClr val="bg1"/>
              </a:solidFill>
              <a:latin typeface="Eurostile" panose="020B0504020202050204" pitchFamily="34" charset="77"/>
            </a:endParaRPr>
          </a:p>
          <a:p>
            <a:pPr>
              <a:lnSpc>
                <a:spcPct val="150000"/>
              </a:lnSpc>
            </a:pPr>
            <a:r>
              <a:rPr lang="en-GB" sz="1600" dirty="0">
                <a:solidFill>
                  <a:schemeClr val="bg1"/>
                </a:solidFill>
                <a:latin typeface="Eurostile" panose="020B0504020202050204" pitchFamily="34" charset="77"/>
              </a:rPr>
              <a:t>B4. Technology in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30419" y="6445663"/>
            <a:ext cx="6877468"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D13A0EE-D676-00D5-4E13-9F09C45C3B2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9105" y="5708091"/>
            <a:ext cx="1303864" cy="1038211"/>
          </a:xfrm>
          <a:prstGeom prst="rect">
            <a:avLst/>
          </a:prstGeom>
        </p:spPr>
      </p:pic>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4"/>
          <a:stretch>
            <a:fillRect/>
          </a:stretch>
        </p:blipFill>
        <p:spPr>
          <a:xfrm>
            <a:off x="8296641" y="293786"/>
            <a:ext cx="1384836" cy="809036"/>
          </a:xfrm>
          <a:prstGeom prst="rect">
            <a:avLst/>
          </a:prstGeom>
        </p:spPr>
      </p:pic>
    </p:spTree>
    <p:extLst>
      <p:ext uri="{BB962C8B-B14F-4D97-AF65-F5344CB8AC3E}">
        <p14:creationId xmlns:p14="http://schemas.microsoft.com/office/powerpoint/2010/main" val="1644669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Oval 80">
            <a:extLst>
              <a:ext uri="{FF2B5EF4-FFF2-40B4-BE49-F238E27FC236}">
                <a16:creationId xmlns:a16="http://schemas.microsoft.com/office/drawing/2014/main" id="{F2FB9266-3109-1CDF-8D79-5B9D25501BAA}"/>
              </a:ext>
            </a:extLst>
          </p:cNvPr>
          <p:cNvSpPr/>
          <p:nvPr/>
        </p:nvSpPr>
        <p:spPr>
          <a:xfrm>
            <a:off x="427556" y="1161319"/>
            <a:ext cx="438912" cy="41718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262099" y="6458842"/>
            <a:ext cx="2228850" cy="365125"/>
          </a:xfrm>
        </p:spPr>
        <p:txBody>
          <a:bodyPr/>
          <a:lstStyle/>
          <a:p>
            <a:fld id="{E7B70798-690E-5944-9C42-5F5DFEB47247}" type="slidenum">
              <a:rPr lang="en-GB" smtClean="0">
                <a:solidFill>
                  <a:schemeClr val="bg1"/>
                </a:solidFill>
              </a:rPr>
              <a:t>9</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D13A0EE-D676-00D5-4E13-9F09C45C3B2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105" y="5708091"/>
            <a:ext cx="1303864" cy="1038211"/>
          </a:xfrm>
          <a:prstGeom prst="rect">
            <a:avLst/>
          </a:prstGeom>
        </p:spPr>
      </p:pic>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3"/>
          <a:stretch>
            <a:fillRect/>
          </a:stretch>
        </p:blipFill>
        <p:spPr>
          <a:xfrm>
            <a:off x="8296641" y="293786"/>
            <a:ext cx="1384836" cy="809036"/>
          </a:xfrm>
          <a:prstGeom prst="rect">
            <a:avLst/>
          </a:prstGeom>
        </p:spPr>
      </p:pic>
      <p:sp>
        <p:nvSpPr>
          <p:cNvPr id="3" name="TextBox 2">
            <a:extLst>
              <a:ext uri="{FF2B5EF4-FFF2-40B4-BE49-F238E27FC236}">
                <a16:creationId xmlns:a16="http://schemas.microsoft.com/office/drawing/2014/main" id="{5A8B129C-798B-BACB-ECAD-2D2A604DE78C}"/>
              </a:ext>
            </a:extLst>
          </p:cNvPr>
          <p:cNvSpPr txBox="1"/>
          <p:nvPr/>
        </p:nvSpPr>
        <p:spPr>
          <a:xfrm>
            <a:off x="446536" y="1185008"/>
            <a:ext cx="3494527" cy="338554"/>
          </a:xfrm>
          <a:prstGeom prst="rect">
            <a:avLst/>
          </a:prstGeom>
          <a:noFill/>
        </p:spPr>
        <p:txBody>
          <a:bodyPr wrap="square">
            <a:spAutoFit/>
          </a:bodyPr>
          <a:lstStyle/>
          <a:p>
            <a:r>
              <a:rPr lang="en-GB" sz="1400" b="1" dirty="0">
                <a:solidFill>
                  <a:schemeClr val="bg1"/>
                </a:solidFill>
                <a:effectLst/>
                <a:latin typeface="Eurostile" panose="020B0504020202050204" pitchFamily="34" charset="77"/>
              </a:rPr>
              <a:t>B1.  </a:t>
            </a:r>
            <a:r>
              <a:rPr lang="en-GB" sz="1600" b="1" dirty="0">
                <a:solidFill>
                  <a:srgbClr val="00AAAD"/>
                </a:solidFill>
                <a:effectLst/>
                <a:latin typeface="Eurostile" panose="020B0504020202050204" pitchFamily="34" charset="77"/>
              </a:rPr>
              <a:t>Ownership + operating aims</a:t>
            </a:r>
            <a:endParaRPr lang="en-GB" sz="1600" b="1" dirty="0">
              <a:solidFill>
                <a:srgbClr val="00AAAD"/>
              </a:solidFill>
              <a:latin typeface="Eurostile" panose="020B0504020202050204" pitchFamily="34" charset="77"/>
            </a:endParaRPr>
          </a:p>
        </p:txBody>
      </p:sp>
      <p:sp>
        <p:nvSpPr>
          <p:cNvPr id="41" name="TextBox 40">
            <a:extLst>
              <a:ext uri="{FF2B5EF4-FFF2-40B4-BE49-F238E27FC236}">
                <a16:creationId xmlns:a16="http://schemas.microsoft.com/office/drawing/2014/main" id="{352E63F2-1921-E9CE-12D0-A999141A3434}"/>
              </a:ext>
            </a:extLst>
          </p:cNvPr>
          <p:cNvSpPr txBox="1"/>
          <p:nvPr/>
        </p:nvSpPr>
        <p:spPr>
          <a:xfrm>
            <a:off x="264066" y="862287"/>
            <a:ext cx="8170355" cy="276999"/>
          </a:xfrm>
          <a:prstGeom prst="rect">
            <a:avLst/>
          </a:prstGeom>
          <a:noFill/>
        </p:spPr>
        <p:txBody>
          <a:bodyPr wrap="square">
            <a:spAutoFit/>
          </a:bodyPr>
          <a:lstStyle/>
          <a:p>
            <a:r>
              <a:rPr lang="en-GB" sz="1200" b="1" dirty="0">
                <a:effectLst/>
                <a:latin typeface="Eurostile" panose="020B0504020202050204" pitchFamily="34" charset="77"/>
              </a:rPr>
              <a:t>B. The types of travel and tourism organisations, their roles and the products and services they offer to customers </a:t>
            </a:r>
            <a:endParaRPr lang="en-GB" sz="1200" b="1" dirty="0">
              <a:latin typeface="Eurostile" panose="020B0504020202050204" pitchFamily="34" charset="77"/>
            </a:endParaRPr>
          </a:p>
        </p:txBody>
      </p:sp>
      <p:sp>
        <p:nvSpPr>
          <p:cNvPr id="42" name="TextBox 41">
            <a:extLst>
              <a:ext uri="{FF2B5EF4-FFF2-40B4-BE49-F238E27FC236}">
                <a16:creationId xmlns:a16="http://schemas.microsoft.com/office/drawing/2014/main" id="{EE93F51F-6146-9BDF-CC09-95AD8373684D}"/>
              </a:ext>
            </a:extLst>
          </p:cNvPr>
          <p:cNvSpPr txBox="1"/>
          <p:nvPr/>
        </p:nvSpPr>
        <p:spPr>
          <a:xfrm>
            <a:off x="6443194" y="6503702"/>
            <a:ext cx="2778938" cy="307777"/>
          </a:xfrm>
          <a:prstGeom prst="rect">
            <a:avLst/>
          </a:prstGeom>
          <a:noFill/>
        </p:spPr>
        <p:txBody>
          <a:bodyPr wrap="square">
            <a:spAutoFit/>
          </a:bodyPr>
          <a:lstStyle/>
          <a:p>
            <a:r>
              <a:rPr lang="en-GB" sz="1400" dirty="0">
                <a:solidFill>
                  <a:schemeClr val="bg1"/>
                </a:solidFill>
                <a:effectLst/>
                <a:latin typeface="Eurostile" panose="020B0504020202050204" pitchFamily="34" charset="77"/>
              </a:rPr>
              <a:t>B1. Ownership + operating aims</a:t>
            </a:r>
            <a:endParaRPr lang="en-GB" sz="1400" dirty="0">
              <a:solidFill>
                <a:schemeClr val="bg1"/>
              </a:solidFill>
              <a:latin typeface="Eurostile" panose="020B0504020202050204" pitchFamily="34" charset="77"/>
            </a:endParaRPr>
          </a:p>
        </p:txBody>
      </p:sp>
      <p:sp>
        <p:nvSpPr>
          <p:cNvPr id="44" name="TextBox 43">
            <a:extLst>
              <a:ext uri="{FF2B5EF4-FFF2-40B4-BE49-F238E27FC236}">
                <a16:creationId xmlns:a16="http://schemas.microsoft.com/office/drawing/2014/main" id="{0236BC96-4F8B-6216-2DB8-AC68A17AD1EB}"/>
              </a:ext>
            </a:extLst>
          </p:cNvPr>
          <p:cNvSpPr txBox="1"/>
          <p:nvPr/>
        </p:nvSpPr>
        <p:spPr>
          <a:xfrm>
            <a:off x="-376537" y="1704071"/>
            <a:ext cx="2407662" cy="338554"/>
          </a:xfrm>
          <a:prstGeom prst="rect">
            <a:avLst/>
          </a:prstGeom>
          <a:noFill/>
        </p:spPr>
        <p:txBody>
          <a:bodyPr wrap="square" rtlCol="0">
            <a:spAutoFit/>
          </a:bodyPr>
          <a:lstStyle/>
          <a:p>
            <a:pPr algn="ctr"/>
            <a:r>
              <a:rPr lang="en-GB" sz="1600" b="1" dirty="0">
                <a:solidFill>
                  <a:srgbClr val="008CBD"/>
                </a:solidFill>
                <a:latin typeface="Avenir Black" panose="02000503020000020003" pitchFamily="2" charset="0"/>
              </a:rPr>
              <a:t>Nature</a:t>
            </a:r>
          </a:p>
        </p:txBody>
      </p:sp>
      <p:grpSp>
        <p:nvGrpSpPr>
          <p:cNvPr id="49" name="Group 48">
            <a:extLst>
              <a:ext uri="{FF2B5EF4-FFF2-40B4-BE49-F238E27FC236}">
                <a16:creationId xmlns:a16="http://schemas.microsoft.com/office/drawing/2014/main" id="{1C286338-467C-6DED-EADA-CA3CBEFC60A7}"/>
              </a:ext>
            </a:extLst>
          </p:cNvPr>
          <p:cNvGrpSpPr/>
          <p:nvPr/>
        </p:nvGrpSpPr>
        <p:grpSpPr>
          <a:xfrm>
            <a:off x="743537" y="1756120"/>
            <a:ext cx="2197411" cy="2128413"/>
            <a:chOff x="776565" y="1875819"/>
            <a:chExt cx="2309318" cy="2164986"/>
          </a:xfrm>
        </p:grpSpPr>
        <p:pic>
          <p:nvPicPr>
            <p:cNvPr id="45" name="Picture 44">
              <a:extLst>
                <a:ext uri="{FF2B5EF4-FFF2-40B4-BE49-F238E27FC236}">
                  <a16:creationId xmlns:a16="http://schemas.microsoft.com/office/drawing/2014/main" id="{E98F6BA6-5913-5497-E515-4900F47F9207}"/>
                </a:ext>
              </a:extLst>
            </p:cNvPr>
            <p:cNvPicPr>
              <a:picLocks noChangeAspect="1"/>
            </p:cNvPicPr>
            <p:nvPr/>
          </p:nvPicPr>
          <p:blipFill>
            <a:blip r:embed="rId4"/>
            <a:stretch>
              <a:fillRect/>
            </a:stretch>
          </p:blipFill>
          <p:spPr>
            <a:xfrm>
              <a:off x="776565" y="1875819"/>
              <a:ext cx="2309318" cy="2164986"/>
            </a:xfrm>
            <a:prstGeom prst="rect">
              <a:avLst/>
            </a:prstGeom>
          </p:spPr>
        </p:pic>
        <p:sp>
          <p:nvSpPr>
            <p:cNvPr id="46" name="TextBox 45">
              <a:extLst>
                <a:ext uri="{FF2B5EF4-FFF2-40B4-BE49-F238E27FC236}">
                  <a16:creationId xmlns:a16="http://schemas.microsoft.com/office/drawing/2014/main" id="{776F9B11-C23A-113B-A988-1C48F8E1B846}"/>
                </a:ext>
              </a:extLst>
            </p:cNvPr>
            <p:cNvSpPr txBox="1"/>
            <p:nvPr/>
          </p:nvSpPr>
          <p:spPr>
            <a:xfrm>
              <a:off x="860022" y="3201450"/>
              <a:ext cx="957564" cy="523220"/>
            </a:xfrm>
            <a:prstGeom prst="rect">
              <a:avLst/>
            </a:prstGeom>
            <a:noFill/>
          </p:spPr>
          <p:txBody>
            <a:bodyPr wrap="square" rtlCol="0">
              <a:spAutoFit/>
            </a:bodyPr>
            <a:lstStyle/>
            <a:p>
              <a:pPr algn="ctr"/>
              <a:r>
                <a:rPr lang="en-GB" sz="1400" dirty="0">
                  <a:solidFill>
                    <a:schemeClr val="bg1"/>
                  </a:solidFill>
                </a:rPr>
                <a:t>Supply goods</a:t>
              </a:r>
            </a:p>
          </p:txBody>
        </p:sp>
        <p:sp>
          <p:nvSpPr>
            <p:cNvPr id="47" name="TextBox 46">
              <a:extLst>
                <a:ext uri="{FF2B5EF4-FFF2-40B4-BE49-F238E27FC236}">
                  <a16:creationId xmlns:a16="http://schemas.microsoft.com/office/drawing/2014/main" id="{64C6A5A7-7FF1-6A18-34AB-27FF7D0438D0}"/>
                </a:ext>
              </a:extLst>
            </p:cNvPr>
            <p:cNvSpPr txBox="1"/>
            <p:nvPr/>
          </p:nvSpPr>
          <p:spPr>
            <a:xfrm>
              <a:off x="2027614" y="3197528"/>
              <a:ext cx="957564" cy="523220"/>
            </a:xfrm>
            <a:prstGeom prst="rect">
              <a:avLst/>
            </a:prstGeom>
            <a:noFill/>
          </p:spPr>
          <p:txBody>
            <a:bodyPr wrap="square" rtlCol="0">
              <a:spAutoFit/>
            </a:bodyPr>
            <a:lstStyle/>
            <a:p>
              <a:pPr algn="ctr"/>
              <a:r>
                <a:rPr lang="en-GB" sz="1400" dirty="0">
                  <a:solidFill>
                    <a:schemeClr val="bg1"/>
                  </a:solidFill>
                </a:rPr>
                <a:t>Supply </a:t>
              </a:r>
            </a:p>
            <a:p>
              <a:pPr algn="ctr"/>
              <a:r>
                <a:rPr lang="en-GB" sz="1400" dirty="0">
                  <a:solidFill>
                    <a:schemeClr val="bg1"/>
                  </a:solidFill>
                </a:rPr>
                <a:t>services</a:t>
              </a:r>
            </a:p>
          </p:txBody>
        </p:sp>
        <p:sp>
          <p:nvSpPr>
            <p:cNvPr id="48" name="TextBox 47">
              <a:extLst>
                <a:ext uri="{FF2B5EF4-FFF2-40B4-BE49-F238E27FC236}">
                  <a16:creationId xmlns:a16="http://schemas.microsoft.com/office/drawing/2014/main" id="{F6E9D153-C361-1513-898C-3ADE1276593E}"/>
                </a:ext>
              </a:extLst>
            </p:cNvPr>
            <p:cNvSpPr txBox="1"/>
            <p:nvPr/>
          </p:nvSpPr>
          <p:spPr>
            <a:xfrm>
              <a:off x="1338938" y="2172709"/>
              <a:ext cx="1184571" cy="523220"/>
            </a:xfrm>
            <a:prstGeom prst="rect">
              <a:avLst/>
            </a:prstGeom>
            <a:noFill/>
          </p:spPr>
          <p:txBody>
            <a:bodyPr wrap="square" rtlCol="0">
              <a:spAutoFit/>
            </a:bodyPr>
            <a:lstStyle/>
            <a:p>
              <a:pPr algn="ctr"/>
              <a:r>
                <a:rPr lang="en-GB" sz="1400" dirty="0">
                  <a:solidFill>
                    <a:schemeClr val="bg1"/>
                  </a:solidFill>
                </a:rPr>
                <a:t>Manufacture goods</a:t>
              </a:r>
            </a:p>
          </p:txBody>
        </p:sp>
      </p:grpSp>
      <p:grpSp>
        <p:nvGrpSpPr>
          <p:cNvPr id="51" name="Group 50">
            <a:extLst>
              <a:ext uri="{FF2B5EF4-FFF2-40B4-BE49-F238E27FC236}">
                <a16:creationId xmlns:a16="http://schemas.microsoft.com/office/drawing/2014/main" id="{250C0DD3-CC76-EA14-0C71-C718D5A8716B}"/>
              </a:ext>
            </a:extLst>
          </p:cNvPr>
          <p:cNvGrpSpPr/>
          <p:nvPr/>
        </p:nvGrpSpPr>
        <p:grpSpPr>
          <a:xfrm>
            <a:off x="3836197" y="1679457"/>
            <a:ext cx="2206609" cy="2152491"/>
            <a:chOff x="4061572" y="1584210"/>
            <a:chExt cx="2369142" cy="2164986"/>
          </a:xfrm>
        </p:grpSpPr>
        <p:pic>
          <p:nvPicPr>
            <p:cNvPr id="52" name="Picture 51">
              <a:extLst>
                <a:ext uri="{FF2B5EF4-FFF2-40B4-BE49-F238E27FC236}">
                  <a16:creationId xmlns:a16="http://schemas.microsoft.com/office/drawing/2014/main" id="{61C92A17-7C6E-BAE4-1EE1-DB0332CB487D}"/>
                </a:ext>
              </a:extLst>
            </p:cNvPr>
            <p:cNvPicPr>
              <a:picLocks noChangeAspect="1"/>
            </p:cNvPicPr>
            <p:nvPr/>
          </p:nvPicPr>
          <p:blipFill>
            <a:blip r:embed="rId4"/>
            <a:stretch>
              <a:fillRect/>
            </a:stretch>
          </p:blipFill>
          <p:spPr>
            <a:xfrm>
              <a:off x="4102923" y="1584210"/>
              <a:ext cx="2309318" cy="2164986"/>
            </a:xfrm>
            <a:prstGeom prst="rect">
              <a:avLst/>
            </a:prstGeom>
          </p:spPr>
        </p:pic>
        <p:sp>
          <p:nvSpPr>
            <p:cNvPr id="53" name="TextBox 52">
              <a:extLst>
                <a:ext uri="{FF2B5EF4-FFF2-40B4-BE49-F238E27FC236}">
                  <a16:creationId xmlns:a16="http://schemas.microsoft.com/office/drawing/2014/main" id="{57364D74-6668-BEA0-37ED-121356606AF8}"/>
                </a:ext>
              </a:extLst>
            </p:cNvPr>
            <p:cNvSpPr txBox="1"/>
            <p:nvPr/>
          </p:nvSpPr>
          <p:spPr>
            <a:xfrm>
              <a:off x="4683769" y="1875915"/>
              <a:ext cx="1184571" cy="307777"/>
            </a:xfrm>
            <a:prstGeom prst="rect">
              <a:avLst/>
            </a:prstGeom>
            <a:noFill/>
          </p:spPr>
          <p:txBody>
            <a:bodyPr wrap="square" rtlCol="0">
              <a:spAutoFit/>
            </a:bodyPr>
            <a:lstStyle/>
            <a:p>
              <a:pPr algn="ctr"/>
              <a:r>
                <a:rPr lang="en-GB" sz="1400" dirty="0">
                  <a:solidFill>
                    <a:schemeClr val="bg1"/>
                  </a:solidFill>
                </a:rPr>
                <a:t>Primary</a:t>
              </a:r>
            </a:p>
          </p:txBody>
        </p:sp>
        <p:sp>
          <p:nvSpPr>
            <p:cNvPr id="54" name="TextBox 53">
              <a:extLst>
                <a:ext uri="{FF2B5EF4-FFF2-40B4-BE49-F238E27FC236}">
                  <a16:creationId xmlns:a16="http://schemas.microsoft.com/office/drawing/2014/main" id="{DB6F2A09-9560-E329-FC96-9B88E7D955E5}"/>
                </a:ext>
              </a:extLst>
            </p:cNvPr>
            <p:cNvSpPr txBox="1"/>
            <p:nvPr/>
          </p:nvSpPr>
          <p:spPr>
            <a:xfrm>
              <a:off x="5246143" y="2959664"/>
              <a:ext cx="1184571" cy="307777"/>
            </a:xfrm>
            <a:prstGeom prst="rect">
              <a:avLst/>
            </a:prstGeom>
            <a:noFill/>
          </p:spPr>
          <p:txBody>
            <a:bodyPr wrap="square" rtlCol="0">
              <a:spAutoFit/>
            </a:bodyPr>
            <a:lstStyle/>
            <a:p>
              <a:pPr algn="ctr"/>
              <a:r>
                <a:rPr lang="en-GB" sz="1400" dirty="0">
                  <a:solidFill>
                    <a:schemeClr val="bg1"/>
                  </a:solidFill>
                </a:rPr>
                <a:t>Secondary</a:t>
              </a:r>
            </a:p>
          </p:txBody>
        </p:sp>
        <p:sp>
          <p:nvSpPr>
            <p:cNvPr id="55" name="TextBox 54">
              <a:extLst>
                <a:ext uri="{FF2B5EF4-FFF2-40B4-BE49-F238E27FC236}">
                  <a16:creationId xmlns:a16="http://schemas.microsoft.com/office/drawing/2014/main" id="{80ED3B28-375A-C14F-293C-A0EEE2E5F539}"/>
                </a:ext>
              </a:extLst>
            </p:cNvPr>
            <p:cNvSpPr txBox="1"/>
            <p:nvPr/>
          </p:nvSpPr>
          <p:spPr>
            <a:xfrm>
              <a:off x="4061572" y="2959663"/>
              <a:ext cx="1184571" cy="307777"/>
            </a:xfrm>
            <a:prstGeom prst="rect">
              <a:avLst/>
            </a:prstGeom>
            <a:noFill/>
          </p:spPr>
          <p:txBody>
            <a:bodyPr wrap="square" rtlCol="0">
              <a:spAutoFit/>
            </a:bodyPr>
            <a:lstStyle/>
            <a:p>
              <a:pPr algn="ctr"/>
              <a:r>
                <a:rPr lang="en-GB" sz="1400" dirty="0">
                  <a:solidFill>
                    <a:schemeClr val="bg1"/>
                  </a:solidFill>
                </a:rPr>
                <a:t>Tertiary</a:t>
              </a:r>
            </a:p>
          </p:txBody>
        </p:sp>
      </p:grpSp>
      <p:sp>
        <p:nvSpPr>
          <p:cNvPr id="60" name="TextBox 59">
            <a:extLst>
              <a:ext uri="{FF2B5EF4-FFF2-40B4-BE49-F238E27FC236}">
                <a16:creationId xmlns:a16="http://schemas.microsoft.com/office/drawing/2014/main" id="{6A02FD4D-24E8-E1E1-0102-D5B1398B878F}"/>
              </a:ext>
            </a:extLst>
          </p:cNvPr>
          <p:cNvSpPr txBox="1"/>
          <p:nvPr/>
        </p:nvSpPr>
        <p:spPr>
          <a:xfrm>
            <a:off x="5908263" y="1656597"/>
            <a:ext cx="1877572" cy="338554"/>
          </a:xfrm>
          <a:prstGeom prst="rect">
            <a:avLst/>
          </a:prstGeom>
          <a:noFill/>
        </p:spPr>
        <p:txBody>
          <a:bodyPr wrap="square" rtlCol="0">
            <a:spAutoFit/>
          </a:bodyPr>
          <a:lstStyle/>
          <a:p>
            <a:pPr algn="ctr"/>
            <a:r>
              <a:rPr lang="en-GB" sz="1600" b="1" dirty="0">
                <a:solidFill>
                  <a:srgbClr val="008CBD"/>
                </a:solidFill>
                <a:latin typeface="Avenir Black" panose="02000503020000020003" pitchFamily="2" charset="0"/>
              </a:rPr>
              <a:t>Size</a:t>
            </a:r>
          </a:p>
        </p:txBody>
      </p:sp>
      <p:grpSp>
        <p:nvGrpSpPr>
          <p:cNvPr id="73" name="Group 72">
            <a:extLst>
              <a:ext uri="{FF2B5EF4-FFF2-40B4-BE49-F238E27FC236}">
                <a16:creationId xmlns:a16="http://schemas.microsoft.com/office/drawing/2014/main" id="{E5766757-2DA1-779D-A8A3-889E99890E75}"/>
              </a:ext>
            </a:extLst>
          </p:cNvPr>
          <p:cNvGrpSpPr/>
          <p:nvPr/>
        </p:nvGrpSpPr>
        <p:grpSpPr>
          <a:xfrm>
            <a:off x="6985460" y="1578504"/>
            <a:ext cx="2379247" cy="2122925"/>
            <a:chOff x="6859462" y="2199634"/>
            <a:chExt cx="2403781" cy="2122925"/>
          </a:xfrm>
        </p:grpSpPr>
        <p:grpSp>
          <p:nvGrpSpPr>
            <p:cNvPr id="56" name="Group 55">
              <a:extLst>
                <a:ext uri="{FF2B5EF4-FFF2-40B4-BE49-F238E27FC236}">
                  <a16:creationId xmlns:a16="http://schemas.microsoft.com/office/drawing/2014/main" id="{E9132FB4-AAE6-6BBE-01EA-870E77616E14}"/>
                </a:ext>
              </a:extLst>
            </p:cNvPr>
            <p:cNvGrpSpPr/>
            <p:nvPr/>
          </p:nvGrpSpPr>
          <p:grpSpPr>
            <a:xfrm rot="15590540">
              <a:off x="7249193" y="2148110"/>
              <a:ext cx="1351934" cy="2129746"/>
              <a:chOff x="2559259" y="1784390"/>
              <a:chExt cx="1874063" cy="2868817"/>
            </a:xfrm>
          </p:grpSpPr>
          <p:sp>
            <p:nvSpPr>
              <p:cNvPr id="57" name="Rectangle 56">
                <a:extLst>
                  <a:ext uri="{FF2B5EF4-FFF2-40B4-BE49-F238E27FC236}">
                    <a16:creationId xmlns:a16="http://schemas.microsoft.com/office/drawing/2014/main" id="{A7D46615-5B29-131E-8FF0-E2F109127B5F}"/>
                  </a:ext>
                </a:extLst>
              </p:cNvPr>
              <p:cNvSpPr/>
              <p:nvPr/>
            </p:nvSpPr>
            <p:spPr>
              <a:xfrm rot="6009460">
                <a:off x="2190895" y="3810034"/>
                <a:ext cx="1259702" cy="426643"/>
              </a:xfrm>
              <a:prstGeom prst="rect">
                <a:avLst/>
              </a:prstGeom>
            </p:spPr>
            <p:txBody>
              <a:bodyPr wrap="square">
                <a:spAutoFit/>
              </a:bodyPr>
              <a:lstStyle/>
              <a:p>
                <a:pPr algn="ctr"/>
                <a:r>
                  <a:rPr lang="en-GB" sz="1400" dirty="0">
                    <a:solidFill>
                      <a:srgbClr val="FFFFFF"/>
                    </a:solidFill>
                    <a:latin typeface="Avenir Light" panose="020B0402020203020204" pitchFamily="34" charset="77"/>
                  </a:rPr>
                  <a:t>Regional</a:t>
                </a:r>
                <a:endParaRPr lang="en-GB" sz="1400" dirty="0">
                  <a:solidFill>
                    <a:srgbClr val="FFFFFF"/>
                  </a:solidFill>
                  <a:effectLst/>
                  <a:latin typeface="Avenir Light" panose="020B0402020203020204" pitchFamily="34" charset="77"/>
                </a:endParaRPr>
              </a:p>
            </p:txBody>
          </p:sp>
          <p:sp>
            <p:nvSpPr>
              <p:cNvPr id="58" name="Rectangle 57">
                <a:extLst>
                  <a:ext uri="{FF2B5EF4-FFF2-40B4-BE49-F238E27FC236}">
                    <a16:creationId xmlns:a16="http://schemas.microsoft.com/office/drawing/2014/main" id="{03418741-BF70-DADD-F28D-057C86CB9D61}"/>
                  </a:ext>
                </a:extLst>
              </p:cNvPr>
              <p:cNvSpPr/>
              <p:nvPr/>
            </p:nvSpPr>
            <p:spPr>
              <a:xfrm rot="6009460">
                <a:off x="2100452" y="2243197"/>
                <a:ext cx="1600243" cy="682629"/>
              </a:xfrm>
              <a:prstGeom prst="rect">
                <a:avLst/>
              </a:prstGeom>
            </p:spPr>
            <p:txBody>
              <a:bodyPr wrap="square">
                <a:spAutoFit/>
              </a:bodyPr>
              <a:lstStyle/>
              <a:p>
                <a:pPr algn="ctr"/>
                <a:r>
                  <a:rPr lang="en-GB" sz="1400" dirty="0">
                    <a:solidFill>
                      <a:srgbClr val="FFFFFF"/>
                    </a:solidFill>
                    <a:latin typeface="Avenir Light" panose="020B0402020203020204" pitchFamily="34" charset="77"/>
                  </a:rPr>
                  <a:t>Global </a:t>
                </a:r>
                <a:r>
                  <a:rPr lang="en-GB" sz="1200" dirty="0">
                    <a:solidFill>
                      <a:srgbClr val="FFFFFF"/>
                    </a:solidFill>
                    <a:latin typeface="Avenir Light" panose="020B0402020203020204" pitchFamily="34" charset="77"/>
                  </a:rPr>
                  <a:t>or international</a:t>
                </a:r>
                <a:endParaRPr lang="en-GB" sz="1200" dirty="0">
                  <a:solidFill>
                    <a:srgbClr val="FFFFFF"/>
                  </a:solidFill>
                  <a:effectLst/>
                  <a:latin typeface="Avenir Light" panose="020B0402020203020204" pitchFamily="34" charset="77"/>
                </a:endParaRPr>
              </a:p>
            </p:txBody>
          </p:sp>
          <p:sp>
            <p:nvSpPr>
              <p:cNvPr id="59" name="Rectangle 58">
                <a:extLst>
                  <a:ext uri="{FF2B5EF4-FFF2-40B4-BE49-F238E27FC236}">
                    <a16:creationId xmlns:a16="http://schemas.microsoft.com/office/drawing/2014/main" id="{E9CD3E0B-E079-826D-72E8-802B1CD66A15}"/>
                  </a:ext>
                </a:extLst>
              </p:cNvPr>
              <p:cNvSpPr/>
              <p:nvPr/>
            </p:nvSpPr>
            <p:spPr>
              <a:xfrm rot="6009460">
                <a:off x="3461377" y="3065464"/>
                <a:ext cx="1218597" cy="725292"/>
              </a:xfrm>
              <a:prstGeom prst="rect">
                <a:avLst/>
              </a:prstGeom>
            </p:spPr>
            <p:txBody>
              <a:bodyPr wrap="square">
                <a:spAutoFit/>
              </a:bodyPr>
              <a:lstStyle/>
              <a:p>
                <a:pPr algn="ctr"/>
                <a:r>
                  <a:rPr lang="en-GB" sz="1400" dirty="0">
                    <a:solidFill>
                      <a:srgbClr val="FFFFFF"/>
                    </a:solidFill>
                    <a:latin typeface="Avenir Light" panose="020B0402020203020204" pitchFamily="34" charset="77"/>
                  </a:rPr>
                  <a:t>Local or national</a:t>
                </a:r>
                <a:endParaRPr lang="en-GB" sz="1400" dirty="0">
                  <a:solidFill>
                    <a:srgbClr val="FFFFFF"/>
                  </a:solidFill>
                  <a:effectLst/>
                  <a:latin typeface="Avenir Light" panose="020B0402020203020204" pitchFamily="34" charset="77"/>
                </a:endParaRPr>
              </a:p>
            </p:txBody>
          </p:sp>
        </p:grpSp>
        <p:pic>
          <p:nvPicPr>
            <p:cNvPr id="61" name="Picture 60">
              <a:extLst>
                <a:ext uri="{FF2B5EF4-FFF2-40B4-BE49-F238E27FC236}">
                  <a16:creationId xmlns:a16="http://schemas.microsoft.com/office/drawing/2014/main" id="{12D77621-F33F-2C20-7907-5D4AF9ADD6F7}"/>
                </a:ext>
              </a:extLst>
            </p:cNvPr>
            <p:cNvPicPr>
              <a:picLocks noChangeAspect="1"/>
            </p:cNvPicPr>
            <p:nvPr/>
          </p:nvPicPr>
          <p:blipFill>
            <a:blip r:embed="rId5"/>
            <a:stretch>
              <a:fillRect/>
            </a:stretch>
          </p:blipFill>
          <p:spPr>
            <a:xfrm>
              <a:off x="7025134" y="2199634"/>
              <a:ext cx="2104303" cy="2122925"/>
            </a:xfrm>
            <a:prstGeom prst="rect">
              <a:avLst/>
            </a:prstGeom>
          </p:spPr>
        </p:pic>
        <p:sp>
          <p:nvSpPr>
            <p:cNvPr id="62" name="TextBox 61">
              <a:extLst>
                <a:ext uri="{FF2B5EF4-FFF2-40B4-BE49-F238E27FC236}">
                  <a16:creationId xmlns:a16="http://schemas.microsoft.com/office/drawing/2014/main" id="{9ED3A27A-776D-E1B3-985C-F77278D5FC31}"/>
                </a:ext>
              </a:extLst>
            </p:cNvPr>
            <p:cNvSpPr txBox="1"/>
            <p:nvPr/>
          </p:nvSpPr>
          <p:spPr>
            <a:xfrm>
              <a:off x="7069467" y="2582310"/>
              <a:ext cx="1061974" cy="307777"/>
            </a:xfrm>
            <a:prstGeom prst="rect">
              <a:avLst/>
            </a:prstGeom>
            <a:noFill/>
          </p:spPr>
          <p:txBody>
            <a:bodyPr wrap="square" rtlCol="0">
              <a:spAutoFit/>
            </a:bodyPr>
            <a:lstStyle/>
            <a:p>
              <a:pPr algn="ctr"/>
              <a:r>
                <a:rPr lang="en-GB" sz="1400" dirty="0">
                  <a:solidFill>
                    <a:schemeClr val="bg1"/>
                  </a:solidFill>
                </a:rPr>
                <a:t>Local</a:t>
              </a:r>
            </a:p>
          </p:txBody>
        </p:sp>
        <p:sp>
          <p:nvSpPr>
            <p:cNvPr id="63" name="TextBox 62">
              <a:extLst>
                <a:ext uri="{FF2B5EF4-FFF2-40B4-BE49-F238E27FC236}">
                  <a16:creationId xmlns:a16="http://schemas.microsoft.com/office/drawing/2014/main" id="{84C8C0DC-D128-06C8-E3C2-C204FE8BCA9E}"/>
                </a:ext>
              </a:extLst>
            </p:cNvPr>
            <p:cNvSpPr txBox="1"/>
            <p:nvPr/>
          </p:nvSpPr>
          <p:spPr>
            <a:xfrm>
              <a:off x="7944866" y="3615841"/>
              <a:ext cx="1184571" cy="307777"/>
            </a:xfrm>
            <a:prstGeom prst="rect">
              <a:avLst/>
            </a:prstGeom>
            <a:noFill/>
          </p:spPr>
          <p:txBody>
            <a:bodyPr wrap="square" rtlCol="0">
              <a:spAutoFit/>
            </a:bodyPr>
            <a:lstStyle/>
            <a:p>
              <a:pPr algn="ctr"/>
              <a:r>
                <a:rPr lang="en-GB" sz="1400" dirty="0">
                  <a:solidFill>
                    <a:schemeClr val="bg1"/>
                  </a:solidFill>
                </a:rPr>
                <a:t>Global</a:t>
              </a:r>
            </a:p>
          </p:txBody>
        </p:sp>
        <p:sp>
          <p:nvSpPr>
            <p:cNvPr id="64" name="TextBox 63">
              <a:extLst>
                <a:ext uri="{FF2B5EF4-FFF2-40B4-BE49-F238E27FC236}">
                  <a16:creationId xmlns:a16="http://schemas.microsoft.com/office/drawing/2014/main" id="{6AE36508-F325-F508-B64B-FBBA0953F120}"/>
                </a:ext>
              </a:extLst>
            </p:cNvPr>
            <p:cNvSpPr txBox="1"/>
            <p:nvPr/>
          </p:nvSpPr>
          <p:spPr>
            <a:xfrm>
              <a:off x="6859462" y="3594789"/>
              <a:ext cx="1184571" cy="307777"/>
            </a:xfrm>
            <a:prstGeom prst="rect">
              <a:avLst/>
            </a:prstGeom>
            <a:noFill/>
          </p:spPr>
          <p:txBody>
            <a:bodyPr wrap="square" rtlCol="0">
              <a:spAutoFit/>
            </a:bodyPr>
            <a:lstStyle/>
            <a:p>
              <a:pPr algn="ctr"/>
              <a:r>
                <a:rPr lang="en-GB" sz="1400" dirty="0">
                  <a:solidFill>
                    <a:schemeClr val="bg1"/>
                  </a:solidFill>
                </a:rPr>
                <a:t>Regional</a:t>
              </a:r>
            </a:p>
          </p:txBody>
        </p:sp>
        <p:sp>
          <p:nvSpPr>
            <p:cNvPr id="65" name="TextBox 64">
              <a:extLst>
                <a:ext uri="{FF2B5EF4-FFF2-40B4-BE49-F238E27FC236}">
                  <a16:creationId xmlns:a16="http://schemas.microsoft.com/office/drawing/2014/main" id="{08C39E9C-9AD5-E352-BD81-43C3EA4D9F43}"/>
                </a:ext>
              </a:extLst>
            </p:cNvPr>
            <p:cNvSpPr txBox="1"/>
            <p:nvPr/>
          </p:nvSpPr>
          <p:spPr>
            <a:xfrm>
              <a:off x="8078672" y="2623828"/>
              <a:ext cx="1184571" cy="307777"/>
            </a:xfrm>
            <a:prstGeom prst="rect">
              <a:avLst/>
            </a:prstGeom>
            <a:noFill/>
          </p:spPr>
          <p:txBody>
            <a:bodyPr wrap="square" rtlCol="0">
              <a:spAutoFit/>
            </a:bodyPr>
            <a:lstStyle/>
            <a:p>
              <a:pPr algn="ctr"/>
              <a:r>
                <a:rPr lang="en-GB" sz="1400" dirty="0">
                  <a:solidFill>
                    <a:schemeClr val="bg1"/>
                  </a:solidFill>
                </a:rPr>
                <a:t>National</a:t>
              </a:r>
            </a:p>
          </p:txBody>
        </p:sp>
      </p:grpSp>
      <p:sp>
        <p:nvSpPr>
          <p:cNvPr id="66" name="TextBox 65">
            <a:extLst>
              <a:ext uri="{FF2B5EF4-FFF2-40B4-BE49-F238E27FC236}">
                <a16:creationId xmlns:a16="http://schemas.microsoft.com/office/drawing/2014/main" id="{25CE7A48-BDBC-767F-F3EE-51BB7F180591}"/>
              </a:ext>
            </a:extLst>
          </p:cNvPr>
          <p:cNvSpPr txBox="1"/>
          <p:nvPr/>
        </p:nvSpPr>
        <p:spPr>
          <a:xfrm>
            <a:off x="2690867" y="1668904"/>
            <a:ext cx="1960989" cy="338554"/>
          </a:xfrm>
          <a:prstGeom prst="rect">
            <a:avLst/>
          </a:prstGeom>
          <a:noFill/>
        </p:spPr>
        <p:txBody>
          <a:bodyPr wrap="square" rtlCol="0">
            <a:spAutoFit/>
          </a:bodyPr>
          <a:lstStyle/>
          <a:p>
            <a:pPr algn="ctr"/>
            <a:r>
              <a:rPr lang="en-GB" sz="1600" b="1" dirty="0">
                <a:solidFill>
                  <a:srgbClr val="008CBD"/>
                </a:solidFill>
                <a:latin typeface="Avenir Black" panose="02000503020000020003" pitchFamily="2" charset="0"/>
              </a:rPr>
              <a:t>Classification</a:t>
            </a:r>
          </a:p>
        </p:txBody>
      </p:sp>
      <p:grpSp>
        <p:nvGrpSpPr>
          <p:cNvPr id="68" name="Group 67">
            <a:extLst>
              <a:ext uri="{FF2B5EF4-FFF2-40B4-BE49-F238E27FC236}">
                <a16:creationId xmlns:a16="http://schemas.microsoft.com/office/drawing/2014/main" id="{D72F7E88-C332-27CF-CB34-AF1084D8AB84}"/>
              </a:ext>
            </a:extLst>
          </p:cNvPr>
          <p:cNvGrpSpPr/>
          <p:nvPr/>
        </p:nvGrpSpPr>
        <p:grpSpPr>
          <a:xfrm>
            <a:off x="5220945" y="4035540"/>
            <a:ext cx="2376698" cy="2163553"/>
            <a:chOff x="5430769" y="4149232"/>
            <a:chExt cx="2386899" cy="2164986"/>
          </a:xfrm>
        </p:grpSpPr>
        <p:pic>
          <p:nvPicPr>
            <p:cNvPr id="69" name="Picture 68">
              <a:extLst>
                <a:ext uri="{FF2B5EF4-FFF2-40B4-BE49-F238E27FC236}">
                  <a16:creationId xmlns:a16="http://schemas.microsoft.com/office/drawing/2014/main" id="{E9CBE34A-97BD-D4F0-0DAE-D336F49A9D30}"/>
                </a:ext>
              </a:extLst>
            </p:cNvPr>
            <p:cNvPicPr>
              <a:picLocks noChangeAspect="1"/>
            </p:cNvPicPr>
            <p:nvPr/>
          </p:nvPicPr>
          <p:blipFill>
            <a:blip r:embed="rId4"/>
            <a:stretch>
              <a:fillRect/>
            </a:stretch>
          </p:blipFill>
          <p:spPr>
            <a:xfrm>
              <a:off x="5483406" y="4149232"/>
              <a:ext cx="2309318" cy="2164986"/>
            </a:xfrm>
            <a:prstGeom prst="rect">
              <a:avLst/>
            </a:prstGeom>
          </p:spPr>
        </p:pic>
        <p:sp>
          <p:nvSpPr>
            <p:cNvPr id="70" name="TextBox 69">
              <a:extLst>
                <a:ext uri="{FF2B5EF4-FFF2-40B4-BE49-F238E27FC236}">
                  <a16:creationId xmlns:a16="http://schemas.microsoft.com/office/drawing/2014/main" id="{183216F3-1271-B524-17E1-B60053CF5272}"/>
                </a:ext>
              </a:extLst>
            </p:cNvPr>
            <p:cNvSpPr txBox="1"/>
            <p:nvPr/>
          </p:nvSpPr>
          <p:spPr>
            <a:xfrm>
              <a:off x="5430769" y="5483156"/>
              <a:ext cx="1184571" cy="523220"/>
            </a:xfrm>
            <a:prstGeom prst="rect">
              <a:avLst/>
            </a:prstGeom>
            <a:noFill/>
          </p:spPr>
          <p:txBody>
            <a:bodyPr wrap="square" rtlCol="0">
              <a:spAutoFit/>
            </a:bodyPr>
            <a:lstStyle/>
            <a:p>
              <a:pPr algn="ctr"/>
              <a:r>
                <a:rPr lang="en-GB" sz="1400" dirty="0">
                  <a:solidFill>
                    <a:schemeClr val="bg1"/>
                  </a:solidFill>
                </a:rPr>
                <a:t>Voluntary</a:t>
              </a:r>
            </a:p>
            <a:p>
              <a:pPr algn="ctr"/>
              <a:r>
                <a:rPr lang="en-GB" sz="1400" dirty="0">
                  <a:solidFill>
                    <a:schemeClr val="bg1"/>
                  </a:solidFill>
                </a:rPr>
                <a:t>Charity</a:t>
              </a:r>
            </a:p>
          </p:txBody>
        </p:sp>
        <p:sp>
          <p:nvSpPr>
            <p:cNvPr id="71" name="TextBox 70">
              <a:extLst>
                <a:ext uri="{FF2B5EF4-FFF2-40B4-BE49-F238E27FC236}">
                  <a16:creationId xmlns:a16="http://schemas.microsoft.com/office/drawing/2014/main" id="{EDC2ED17-D62F-DAB0-29B0-37B36FC51996}"/>
                </a:ext>
              </a:extLst>
            </p:cNvPr>
            <p:cNvSpPr txBox="1"/>
            <p:nvPr/>
          </p:nvSpPr>
          <p:spPr>
            <a:xfrm>
              <a:off x="6633097" y="5555773"/>
              <a:ext cx="1184571" cy="307777"/>
            </a:xfrm>
            <a:prstGeom prst="rect">
              <a:avLst/>
            </a:prstGeom>
            <a:noFill/>
          </p:spPr>
          <p:txBody>
            <a:bodyPr wrap="square" rtlCol="0">
              <a:spAutoFit/>
            </a:bodyPr>
            <a:lstStyle/>
            <a:p>
              <a:pPr algn="ctr"/>
              <a:r>
                <a:rPr lang="en-GB" sz="1400" dirty="0">
                  <a:solidFill>
                    <a:schemeClr val="bg1"/>
                  </a:solidFill>
                </a:rPr>
                <a:t>Cooperative</a:t>
              </a:r>
            </a:p>
          </p:txBody>
        </p:sp>
        <p:sp>
          <p:nvSpPr>
            <p:cNvPr id="72" name="TextBox 71">
              <a:extLst>
                <a:ext uri="{FF2B5EF4-FFF2-40B4-BE49-F238E27FC236}">
                  <a16:creationId xmlns:a16="http://schemas.microsoft.com/office/drawing/2014/main" id="{EF47158B-37C7-333E-E46F-B8660AB3CF01}"/>
                </a:ext>
              </a:extLst>
            </p:cNvPr>
            <p:cNvSpPr txBox="1"/>
            <p:nvPr/>
          </p:nvSpPr>
          <p:spPr>
            <a:xfrm>
              <a:off x="6050533" y="4550830"/>
              <a:ext cx="1184571" cy="307777"/>
            </a:xfrm>
            <a:prstGeom prst="rect">
              <a:avLst/>
            </a:prstGeom>
            <a:noFill/>
          </p:spPr>
          <p:txBody>
            <a:bodyPr wrap="square" rtlCol="0">
              <a:spAutoFit/>
            </a:bodyPr>
            <a:lstStyle/>
            <a:p>
              <a:pPr algn="ctr"/>
              <a:r>
                <a:rPr lang="en-GB" sz="1400" dirty="0">
                  <a:solidFill>
                    <a:schemeClr val="bg1"/>
                  </a:solidFill>
                </a:rPr>
                <a:t>Government</a:t>
              </a:r>
            </a:p>
          </p:txBody>
        </p:sp>
      </p:grpSp>
      <p:grpSp>
        <p:nvGrpSpPr>
          <p:cNvPr id="78" name="Group 77">
            <a:extLst>
              <a:ext uri="{FF2B5EF4-FFF2-40B4-BE49-F238E27FC236}">
                <a16:creationId xmlns:a16="http://schemas.microsoft.com/office/drawing/2014/main" id="{58B78FFC-20FD-990D-D341-1D3D8731792D}"/>
              </a:ext>
            </a:extLst>
          </p:cNvPr>
          <p:cNvGrpSpPr/>
          <p:nvPr/>
        </p:nvGrpSpPr>
        <p:grpSpPr>
          <a:xfrm>
            <a:off x="2583078" y="4062210"/>
            <a:ext cx="2355516" cy="2164986"/>
            <a:chOff x="2620457" y="4195658"/>
            <a:chExt cx="2355516" cy="2164986"/>
          </a:xfrm>
        </p:grpSpPr>
        <p:pic>
          <p:nvPicPr>
            <p:cNvPr id="74" name="Picture 73">
              <a:extLst>
                <a:ext uri="{FF2B5EF4-FFF2-40B4-BE49-F238E27FC236}">
                  <a16:creationId xmlns:a16="http://schemas.microsoft.com/office/drawing/2014/main" id="{A3FA7EC2-E8DE-B43C-8983-0B3304F9FDFF}"/>
                </a:ext>
              </a:extLst>
            </p:cNvPr>
            <p:cNvPicPr>
              <a:picLocks noChangeAspect="1"/>
            </p:cNvPicPr>
            <p:nvPr/>
          </p:nvPicPr>
          <p:blipFill>
            <a:blip r:embed="rId4"/>
            <a:stretch>
              <a:fillRect/>
            </a:stretch>
          </p:blipFill>
          <p:spPr>
            <a:xfrm>
              <a:off x="2651336" y="4195658"/>
              <a:ext cx="2309318" cy="2164986"/>
            </a:xfrm>
            <a:prstGeom prst="rect">
              <a:avLst/>
            </a:prstGeom>
          </p:spPr>
        </p:pic>
        <p:sp>
          <p:nvSpPr>
            <p:cNvPr id="75" name="TextBox 74">
              <a:extLst>
                <a:ext uri="{FF2B5EF4-FFF2-40B4-BE49-F238E27FC236}">
                  <a16:creationId xmlns:a16="http://schemas.microsoft.com/office/drawing/2014/main" id="{5F4052D1-99A1-C53B-7C61-C1CC88D47982}"/>
                </a:ext>
              </a:extLst>
            </p:cNvPr>
            <p:cNvSpPr txBox="1"/>
            <p:nvPr/>
          </p:nvSpPr>
          <p:spPr>
            <a:xfrm>
              <a:off x="3212742" y="4609313"/>
              <a:ext cx="1184571" cy="307777"/>
            </a:xfrm>
            <a:prstGeom prst="rect">
              <a:avLst/>
            </a:prstGeom>
            <a:noFill/>
          </p:spPr>
          <p:txBody>
            <a:bodyPr wrap="square" rtlCol="0">
              <a:spAutoFit/>
            </a:bodyPr>
            <a:lstStyle/>
            <a:p>
              <a:pPr algn="ctr"/>
              <a:r>
                <a:rPr lang="en-GB" sz="1400" dirty="0">
                  <a:solidFill>
                    <a:schemeClr val="bg1"/>
                  </a:solidFill>
                </a:rPr>
                <a:t>Sole trader</a:t>
              </a:r>
            </a:p>
          </p:txBody>
        </p:sp>
        <p:sp>
          <p:nvSpPr>
            <p:cNvPr id="76" name="TextBox 75">
              <a:extLst>
                <a:ext uri="{FF2B5EF4-FFF2-40B4-BE49-F238E27FC236}">
                  <a16:creationId xmlns:a16="http://schemas.microsoft.com/office/drawing/2014/main" id="{3AD03A8C-7C28-8A7E-386C-69B967EE83AB}"/>
                </a:ext>
              </a:extLst>
            </p:cNvPr>
            <p:cNvSpPr txBox="1"/>
            <p:nvPr/>
          </p:nvSpPr>
          <p:spPr>
            <a:xfrm>
              <a:off x="2620457" y="5468322"/>
              <a:ext cx="1184571" cy="523220"/>
            </a:xfrm>
            <a:prstGeom prst="rect">
              <a:avLst/>
            </a:prstGeom>
            <a:noFill/>
          </p:spPr>
          <p:txBody>
            <a:bodyPr wrap="square" rtlCol="0">
              <a:spAutoFit/>
            </a:bodyPr>
            <a:lstStyle/>
            <a:p>
              <a:pPr algn="ctr"/>
              <a:r>
                <a:rPr lang="en-GB" sz="1400" dirty="0">
                  <a:solidFill>
                    <a:schemeClr val="bg1"/>
                  </a:solidFill>
                </a:rPr>
                <a:t>Private</a:t>
              </a:r>
            </a:p>
            <a:p>
              <a:pPr algn="ctr"/>
              <a:r>
                <a:rPr lang="en-GB" sz="1400" dirty="0">
                  <a:solidFill>
                    <a:schemeClr val="bg1"/>
                  </a:solidFill>
                </a:rPr>
                <a:t>limited</a:t>
              </a:r>
            </a:p>
          </p:txBody>
        </p:sp>
        <p:sp>
          <p:nvSpPr>
            <p:cNvPr id="77" name="TextBox 76">
              <a:extLst>
                <a:ext uri="{FF2B5EF4-FFF2-40B4-BE49-F238E27FC236}">
                  <a16:creationId xmlns:a16="http://schemas.microsoft.com/office/drawing/2014/main" id="{D3AA7C28-4A88-6B41-BD7E-F96A2EF09A2C}"/>
                </a:ext>
              </a:extLst>
            </p:cNvPr>
            <p:cNvSpPr txBox="1"/>
            <p:nvPr/>
          </p:nvSpPr>
          <p:spPr>
            <a:xfrm>
              <a:off x="3791402" y="5538721"/>
              <a:ext cx="1184571" cy="523220"/>
            </a:xfrm>
            <a:prstGeom prst="rect">
              <a:avLst/>
            </a:prstGeom>
            <a:noFill/>
          </p:spPr>
          <p:txBody>
            <a:bodyPr wrap="square" rtlCol="0">
              <a:spAutoFit/>
            </a:bodyPr>
            <a:lstStyle/>
            <a:p>
              <a:pPr algn="ctr"/>
              <a:r>
                <a:rPr lang="en-GB" sz="1400" dirty="0">
                  <a:solidFill>
                    <a:schemeClr val="bg1"/>
                  </a:solidFill>
                </a:rPr>
                <a:t>Public</a:t>
              </a:r>
            </a:p>
            <a:p>
              <a:pPr algn="ctr"/>
              <a:r>
                <a:rPr lang="en-GB" sz="1400" dirty="0">
                  <a:solidFill>
                    <a:schemeClr val="bg1"/>
                  </a:solidFill>
                </a:rPr>
                <a:t>limited</a:t>
              </a:r>
            </a:p>
          </p:txBody>
        </p:sp>
      </p:grpSp>
      <p:sp>
        <p:nvSpPr>
          <p:cNvPr id="80" name="TextBox 79">
            <a:extLst>
              <a:ext uri="{FF2B5EF4-FFF2-40B4-BE49-F238E27FC236}">
                <a16:creationId xmlns:a16="http://schemas.microsoft.com/office/drawing/2014/main" id="{C89FC50A-21F2-0B6E-BD22-D1C0BF9CF872}"/>
              </a:ext>
            </a:extLst>
          </p:cNvPr>
          <p:cNvSpPr txBox="1"/>
          <p:nvPr/>
        </p:nvSpPr>
        <p:spPr>
          <a:xfrm>
            <a:off x="4364268" y="4131202"/>
            <a:ext cx="1483415" cy="369332"/>
          </a:xfrm>
          <a:prstGeom prst="rect">
            <a:avLst/>
          </a:prstGeom>
          <a:noFill/>
        </p:spPr>
        <p:txBody>
          <a:bodyPr wrap="square">
            <a:spAutoFit/>
          </a:bodyPr>
          <a:lstStyle/>
          <a:p>
            <a:r>
              <a:rPr lang="en-GB" sz="1800" b="1" dirty="0">
                <a:solidFill>
                  <a:srgbClr val="008CBD"/>
                </a:solidFill>
                <a:latin typeface="Avenir Black" panose="02000503020000020003" pitchFamily="2" charset="0"/>
              </a:rPr>
              <a:t>Ownership</a:t>
            </a:r>
            <a:endParaRPr lang="en-GB" dirty="0"/>
          </a:p>
        </p:txBody>
      </p:sp>
    </p:spTree>
    <p:extLst>
      <p:ext uri="{BB962C8B-B14F-4D97-AF65-F5344CB8AC3E}">
        <p14:creationId xmlns:p14="http://schemas.microsoft.com/office/powerpoint/2010/main" val="3388593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262099" y="6458842"/>
            <a:ext cx="2228850" cy="365125"/>
          </a:xfrm>
        </p:spPr>
        <p:txBody>
          <a:bodyPr/>
          <a:lstStyle/>
          <a:p>
            <a:fld id="{E7B70798-690E-5944-9C42-5F5DFEB47247}" type="slidenum">
              <a:rPr lang="en-GB" smtClean="0">
                <a:solidFill>
                  <a:schemeClr val="bg1"/>
                </a:solidFill>
              </a:rPr>
              <a:t>10</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D13A0EE-D676-00D5-4E13-9F09C45C3B2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105" y="6073935"/>
            <a:ext cx="844409" cy="672367"/>
          </a:xfrm>
          <a:prstGeom prst="rect">
            <a:avLst/>
          </a:prstGeom>
        </p:spPr>
      </p:pic>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3"/>
          <a:stretch>
            <a:fillRect/>
          </a:stretch>
        </p:blipFill>
        <p:spPr>
          <a:xfrm>
            <a:off x="8296641" y="293786"/>
            <a:ext cx="1384836" cy="809036"/>
          </a:xfrm>
          <a:prstGeom prst="rect">
            <a:avLst/>
          </a:prstGeom>
        </p:spPr>
      </p:pic>
      <p:sp>
        <p:nvSpPr>
          <p:cNvPr id="41" name="TextBox 40">
            <a:extLst>
              <a:ext uri="{FF2B5EF4-FFF2-40B4-BE49-F238E27FC236}">
                <a16:creationId xmlns:a16="http://schemas.microsoft.com/office/drawing/2014/main" id="{352E63F2-1921-E9CE-12D0-A999141A3434}"/>
              </a:ext>
            </a:extLst>
          </p:cNvPr>
          <p:cNvSpPr txBox="1"/>
          <p:nvPr/>
        </p:nvSpPr>
        <p:spPr>
          <a:xfrm>
            <a:off x="264066" y="862287"/>
            <a:ext cx="8170355" cy="276999"/>
          </a:xfrm>
          <a:prstGeom prst="rect">
            <a:avLst/>
          </a:prstGeom>
          <a:noFill/>
        </p:spPr>
        <p:txBody>
          <a:bodyPr wrap="square">
            <a:spAutoFit/>
          </a:bodyPr>
          <a:lstStyle/>
          <a:p>
            <a:r>
              <a:rPr lang="en-GB" sz="1200" b="1" dirty="0">
                <a:effectLst/>
                <a:latin typeface="Eurostile" panose="020B0504020202050204" pitchFamily="34" charset="77"/>
              </a:rPr>
              <a:t>B. The types of travel and tourism organisations, their roles and the products and services they offer to customers </a:t>
            </a:r>
            <a:endParaRPr lang="en-GB" sz="1200" b="1" dirty="0">
              <a:latin typeface="Eurostile" panose="020B0504020202050204" pitchFamily="34" charset="77"/>
            </a:endParaRPr>
          </a:p>
        </p:txBody>
      </p:sp>
      <p:sp>
        <p:nvSpPr>
          <p:cNvPr id="42" name="TextBox 41">
            <a:extLst>
              <a:ext uri="{FF2B5EF4-FFF2-40B4-BE49-F238E27FC236}">
                <a16:creationId xmlns:a16="http://schemas.microsoft.com/office/drawing/2014/main" id="{EE93F51F-6146-9BDF-CC09-95AD8373684D}"/>
              </a:ext>
            </a:extLst>
          </p:cNvPr>
          <p:cNvSpPr txBox="1"/>
          <p:nvPr/>
        </p:nvSpPr>
        <p:spPr>
          <a:xfrm>
            <a:off x="6407944" y="6485904"/>
            <a:ext cx="2778938" cy="307777"/>
          </a:xfrm>
          <a:prstGeom prst="rect">
            <a:avLst/>
          </a:prstGeom>
          <a:noFill/>
        </p:spPr>
        <p:txBody>
          <a:bodyPr wrap="square">
            <a:spAutoFit/>
          </a:bodyPr>
          <a:lstStyle/>
          <a:p>
            <a:r>
              <a:rPr lang="en-GB" sz="1400" dirty="0">
                <a:solidFill>
                  <a:schemeClr val="bg1"/>
                </a:solidFill>
                <a:effectLst/>
                <a:latin typeface="Eurostile" panose="020B0504020202050204" pitchFamily="34" charset="77"/>
              </a:rPr>
              <a:t>B1. Ownership + operating aims</a:t>
            </a:r>
            <a:endParaRPr lang="en-GB" sz="1400" dirty="0">
              <a:solidFill>
                <a:schemeClr val="bg1"/>
              </a:solidFill>
              <a:latin typeface="Eurostile" panose="020B0504020202050204" pitchFamily="34" charset="77"/>
            </a:endParaRPr>
          </a:p>
        </p:txBody>
      </p:sp>
      <p:grpSp>
        <p:nvGrpSpPr>
          <p:cNvPr id="78" name="Group 77">
            <a:extLst>
              <a:ext uri="{FF2B5EF4-FFF2-40B4-BE49-F238E27FC236}">
                <a16:creationId xmlns:a16="http://schemas.microsoft.com/office/drawing/2014/main" id="{58B78FFC-20FD-990D-D341-1D3D8731792D}"/>
              </a:ext>
            </a:extLst>
          </p:cNvPr>
          <p:cNvGrpSpPr/>
          <p:nvPr/>
        </p:nvGrpSpPr>
        <p:grpSpPr>
          <a:xfrm>
            <a:off x="3715937" y="3091539"/>
            <a:ext cx="2355516" cy="2164986"/>
            <a:chOff x="2620457" y="4195658"/>
            <a:chExt cx="2355516" cy="2164986"/>
          </a:xfrm>
        </p:grpSpPr>
        <p:pic>
          <p:nvPicPr>
            <p:cNvPr id="74" name="Picture 73">
              <a:extLst>
                <a:ext uri="{FF2B5EF4-FFF2-40B4-BE49-F238E27FC236}">
                  <a16:creationId xmlns:a16="http://schemas.microsoft.com/office/drawing/2014/main" id="{A3FA7EC2-E8DE-B43C-8983-0B3304F9FDFF}"/>
                </a:ext>
              </a:extLst>
            </p:cNvPr>
            <p:cNvPicPr>
              <a:picLocks noChangeAspect="1"/>
            </p:cNvPicPr>
            <p:nvPr/>
          </p:nvPicPr>
          <p:blipFill>
            <a:blip r:embed="rId4"/>
            <a:stretch>
              <a:fillRect/>
            </a:stretch>
          </p:blipFill>
          <p:spPr>
            <a:xfrm>
              <a:off x="2651336" y="4195658"/>
              <a:ext cx="2309318" cy="2164986"/>
            </a:xfrm>
            <a:prstGeom prst="rect">
              <a:avLst/>
            </a:prstGeom>
          </p:spPr>
        </p:pic>
        <p:sp>
          <p:nvSpPr>
            <p:cNvPr id="75" name="TextBox 74">
              <a:extLst>
                <a:ext uri="{FF2B5EF4-FFF2-40B4-BE49-F238E27FC236}">
                  <a16:creationId xmlns:a16="http://schemas.microsoft.com/office/drawing/2014/main" id="{5F4052D1-99A1-C53B-7C61-C1CC88D47982}"/>
                </a:ext>
              </a:extLst>
            </p:cNvPr>
            <p:cNvSpPr txBox="1"/>
            <p:nvPr/>
          </p:nvSpPr>
          <p:spPr>
            <a:xfrm>
              <a:off x="3212742" y="4609313"/>
              <a:ext cx="1184571" cy="307777"/>
            </a:xfrm>
            <a:prstGeom prst="rect">
              <a:avLst/>
            </a:prstGeom>
            <a:noFill/>
          </p:spPr>
          <p:txBody>
            <a:bodyPr wrap="square" rtlCol="0">
              <a:spAutoFit/>
            </a:bodyPr>
            <a:lstStyle/>
            <a:p>
              <a:pPr algn="ctr"/>
              <a:r>
                <a:rPr lang="en-GB" sz="1400" dirty="0">
                  <a:solidFill>
                    <a:schemeClr val="bg1"/>
                  </a:solidFill>
                </a:rPr>
                <a:t>Sole trader</a:t>
              </a:r>
            </a:p>
          </p:txBody>
        </p:sp>
        <p:sp>
          <p:nvSpPr>
            <p:cNvPr id="76" name="TextBox 75">
              <a:extLst>
                <a:ext uri="{FF2B5EF4-FFF2-40B4-BE49-F238E27FC236}">
                  <a16:creationId xmlns:a16="http://schemas.microsoft.com/office/drawing/2014/main" id="{3AD03A8C-7C28-8A7E-386C-69B967EE83AB}"/>
                </a:ext>
              </a:extLst>
            </p:cNvPr>
            <p:cNvSpPr txBox="1"/>
            <p:nvPr/>
          </p:nvSpPr>
          <p:spPr>
            <a:xfrm>
              <a:off x="2620457" y="5468322"/>
              <a:ext cx="1184571" cy="523220"/>
            </a:xfrm>
            <a:prstGeom prst="rect">
              <a:avLst/>
            </a:prstGeom>
            <a:noFill/>
          </p:spPr>
          <p:txBody>
            <a:bodyPr wrap="square" rtlCol="0">
              <a:spAutoFit/>
            </a:bodyPr>
            <a:lstStyle/>
            <a:p>
              <a:pPr algn="ctr"/>
              <a:r>
                <a:rPr lang="en-GB" sz="1400" dirty="0">
                  <a:solidFill>
                    <a:schemeClr val="bg1"/>
                  </a:solidFill>
                </a:rPr>
                <a:t>Private</a:t>
              </a:r>
            </a:p>
            <a:p>
              <a:pPr algn="ctr"/>
              <a:r>
                <a:rPr lang="en-GB" sz="1400" dirty="0">
                  <a:solidFill>
                    <a:schemeClr val="bg1"/>
                  </a:solidFill>
                </a:rPr>
                <a:t>limited</a:t>
              </a:r>
            </a:p>
          </p:txBody>
        </p:sp>
        <p:sp>
          <p:nvSpPr>
            <p:cNvPr id="77" name="TextBox 76">
              <a:extLst>
                <a:ext uri="{FF2B5EF4-FFF2-40B4-BE49-F238E27FC236}">
                  <a16:creationId xmlns:a16="http://schemas.microsoft.com/office/drawing/2014/main" id="{D3AA7C28-4A88-6B41-BD7E-F96A2EF09A2C}"/>
                </a:ext>
              </a:extLst>
            </p:cNvPr>
            <p:cNvSpPr txBox="1"/>
            <p:nvPr/>
          </p:nvSpPr>
          <p:spPr>
            <a:xfrm>
              <a:off x="3791402" y="5538721"/>
              <a:ext cx="1184571" cy="523220"/>
            </a:xfrm>
            <a:prstGeom prst="rect">
              <a:avLst/>
            </a:prstGeom>
            <a:noFill/>
          </p:spPr>
          <p:txBody>
            <a:bodyPr wrap="square" rtlCol="0">
              <a:spAutoFit/>
            </a:bodyPr>
            <a:lstStyle/>
            <a:p>
              <a:pPr algn="ctr"/>
              <a:r>
                <a:rPr lang="en-GB" sz="1400" dirty="0">
                  <a:solidFill>
                    <a:schemeClr val="bg1"/>
                  </a:solidFill>
                </a:rPr>
                <a:t>Public</a:t>
              </a:r>
            </a:p>
            <a:p>
              <a:pPr algn="ctr"/>
              <a:r>
                <a:rPr lang="en-GB" sz="1400" dirty="0">
                  <a:solidFill>
                    <a:schemeClr val="bg1"/>
                  </a:solidFill>
                </a:rPr>
                <a:t>limited</a:t>
              </a:r>
            </a:p>
          </p:txBody>
        </p:sp>
      </p:grpSp>
      <p:sp>
        <p:nvSpPr>
          <p:cNvPr id="80" name="TextBox 79">
            <a:extLst>
              <a:ext uri="{FF2B5EF4-FFF2-40B4-BE49-F238E27FC236}">
                <a16:creationId xmlns:a16="http://schemas.microsoft.com/office/drawing/2014/main" id="{C89FC50A-21F2-0B6E-BD22-D1C0BF9CF872}"/>
              </a:ext>
            </a:extLst>
          </p:cNvPr>
          <p:cNvSpPr txBox="1"/>
          <p:nvPr/>
        </p:nvSpPr>
        <p:spPr>
          <a:xfrm>
            <a:off x="411481" y="1663521"/>
            <a:ext cx="5723135" cy="677108"/>
          </a:xfrm>
          <a:prstGeom prst="rect">
            <a:avLst/>
          </a:prstGeom>
          <a:noFill/>
        </p:spPr>
        <p:txBody>
          <a:bodyPr wrap="square">
            <a:spAutoFit/>
          </a:bodyPr>
          <a:lstStyle/>
          <a:p>
            <a:r>
              <a:rPr lang="en-GB" sz="1400" b="1" dirty="0">
                <a:solidFill>
                  <a:srgbClr val="008CBD"/>
                </a:solidFill>
                <a:latin typeface="Avenir Black" panose="02000503020000020003" pitchFamily="2" charset="0"/>
              </a:rPr>
              <a:t>Private sector</a:t>
            </a:r>
            <a:r>
              <a:rPr lang="en-GB" sz="1400" dirty="0"/>
              <a:t> - </a:t>
            </a:r>
            <a:r>
              <a:rPr lang="en-GB" sz="1400" b="1" dirty="0">
                <a:solidFill>
                  <a:srgbClr val="008CBD"/>
                </a:solidFill>
                <a:latin typeface="Avenir Black" panose="02000503020000020003" pitchFamily="2" charset="0"/>
              </a:rPr>
              <a:t>Profit making businesses:</a:t>
            </a:r>
          </a:p>
          <a:p>
            <a:r>
              <a:rPr lang="en-GB" sz="1200" dirty="0">
                <a:latin typeface="Avenir Light" panose="020B0402020203020204" pitchFamily="34" charset="77"/>
              </a:rPr>
              <a:t>Aims to make a profit, grow market share, increase revenue, </a:t>
            </a:r>
          </a:p>
          <a:p>
            <a:r>
              <a:rPr lang="en-GB" sz="1200" dirty="0">
                <a:latin typeface="Avenir Light" panose="020B0402020203020204" pitchFamily="34" charset="77"/>
              </a:rPr>
              <a:t>diversify products/services, create brand recognition etc.</a:t>
            </a:r>
          </a:p>
        </p:txBody>
      </p:sp>
      <p:sp>
        <p:nvSpPr>
          <p:cNvPr id="2" name="Oval 1">
            <a:extLst>
              <a:ext uri="{FF2B5EF4-FFF2-40B4-BE49-F238E27FC236}">
                <a16:creationId xmlns:a16="http://schemas.microsoft.com/office/drawing/2014/main" id="{00F21017-D839-B74E-0B8E-9EDC56EB5649}"/>
              </a:ext>
            </a:extLst>
          </p:cNvPr>
          <p:cNvSpPr/>
          <p:nvPr/>
        </p:nvSpPr>
        <p:spPr>
          <a:xfrm>
            <a:off x="427556" y="1161319"/>
            <a:ext cx="438912" cy="41718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E06BC865-D522-E42C-0234-47BE30BAAB2B}"/>
              </a:ext>
            </a:extLst>
          </p:cNvPr>
          <p:cNvSpPr txBox="1"/>
          <p:nvPr/>
        </p:nvSpPr>
        <p:spPr>
          <a:xfrm>
            <a:off x="446536" y="1185008"/>
            <a:ext cx="3494527" cy="338554"/>
          </a:xfrm>
          <a:prstGeom prst="rect">
            <a:avLst/>
          </a:prstGeom>
          <a:noFill/>
        </p:spPr>
        <p:txBody>
          <a:bodyPr wrap="square">
            <a:spAutoFit/>
          </a:bodyPr>
          <a:lstStyle/>
          <a:p>
            <a:r>
              <a:rPr lang="en-GB" sz="1400" b="1" dirty="0">
                <a:solidFill>
                  <a:schemeClr val="bg1"/>
                </a:solidFill>
                <a:effectLst/>
                <a:latin typeface="Eurostile" panose="020B0504020202050204" pitchFamily="34" charset="77"/>
              </a:rPr>
              <a:t>B1.   </a:t>
            </a:r>
            <a:r>
              <a:rPr lang="en-GB" sz="1600" b="1" dirty="0">
                <a:solidFill>
                  <a:srgbClr val="00AAAD"/>
                </a:solidFill>
                <a:effectLst/>
                <a:latin typeface="Eurostile" panose="020B0504020202050204" pitchFamily="34" charset="77"/>
              </a:rPr>
              <a:t>Ownership + operating aims</a:t>
            </a:r>
            <a:endParaRPr lang="en-GB" sz="1600" b="1" dirty="0">
              <a:solidFill>
                <a:srgbClr val="00AAAD"/>
              </a:solidFill>
              <a:latin typeface="Eurostile" panose="020B0504020202050204" pitchFamily="34" charset="77"/>
            </a:endParaRPr>
          </a:p>
        </p:txBody>
      </p:sp>
      <p:sp>
        <p:nvSpPr>
          <p:cNvPr id="5" name="TextBox 4">
            <a:extLst>
              <a:ext uri="{FF2B5EF4-FFF2-40B4-BE49-F238E27FC236}">
                <a16:creationId xmlns:a16="http://schemas.microsoft.com/office/drawing/2014/main" id="{65BEBD39-B7A4-18E9-0517-DC9FCC3141EB}"/>
              </a:ext>
            </a:extLst>
          </p:cNvPr>
          <p:cNvSpPr txBox="1"/>
          <p:nvPr/>
        </p:nvSpPr>
        <p:spPr>
          <a:xfrm>
            <a:off x="2820722" y="2530149"/>
            <a:ext cx="4877996" cy="461665"/>
          </a:xfrm>
          <a:prstGeom prst="rect">
            <a:avLst/>
          </a:prstGeom>
          <a:noFill/>
        </p:spPr>
        <p:txBody>
          <a:bodyPr wrap="square" rtlCol="0">
            <a:spAutoFit/>
          </a:bodyPr>
          <a:lstStyle/>
          <a:p>
            <a:r>
              <a:rPr lang="en-GB" sz="1200" b="1" dirty="0">
                <a:solidFill>
                  <a:srgbClr val="278BBA"/>
                </a:solidFill>
                <a:latin typeface="Avenir Black" panose="02000503020000020003" pitchFamily="2" charset="0"/>
              </a:rPr>
              <a:t>Sole trader </a:t>
            </a:r>
            <a:r>
              <a:rPr lang="en-GB" sz="1200" dirty="0">
                <a:latin typeface="Avenir Light" panose="020B0402020203020204" pitchFamily="34" charset="77"/>
              </a:rPr>
              <a:t>business is usually a small business, own by one person. No limited liability – so personally responsible for all debts.</a:t>
            </a:r>
          </a:p>
        </p:txBody>
      </p:sp>
      <p:sp>
        <p:nvSpPr>
          <p:cNvPr id="11" name="TextBox 10">
            <a:extLst>
              <a:ext uri="{FF2B5EF4-FFF2-40B4-BE49-F238E27FC236}">
                <a16:creationId xmlns:a16="http://schemas.microsoft.com/office/drawing/2014/main" id="{CCFE206B-2903-0781-FC1F-7AADFFC50A18}"/>
              </a:ext>
            </a:extLst>
          </p:cNvPr>
          <p:cNvSpPr txBox="1"/>
          <p:nvPr/>
        </p:nvSpPr>
        <p:spPr>
          <a:xfrm>
            <a:off x="446162" y="3512700"/>
            <a:ext cx="3495274" cy="1200329"/>
          </a:xfrm>
          <a:prstGeom prst="rect">
            <a:avLst/>
          </a:prstGeom>
          <a:noFill/>
        </p:spPr>
        <p:txBody>
          <a:bodyPr wrap="square" rtlCol="0">
            <a:spAutoFit/>
          </a:bodyPr>
          <a:lstStyle/>
          <a:p>
            <a:r>
              <a:rPr lang="en-GB" sz="1200" b="1" dirty="0">
                <a:solidFill>
                  <a:srgbClr val="00AAAD"/>
                </a:solidFill>
                <a:latin typeface="Avenir Black" panose="02000503020000020003" pitchFamily="2" charset="0"/>
              </a:rPr>
              <a:t>Private limited company</a:t>
            </a:r>
            <a:r>
              <a:rPr lang="en-GB" sz="1200" dirty="0">
                <a:solidFill>
                  <a:srgbClr val="00AAAD"/>
                </a:solidFill>
                <a:latin typeface="Avenir Light" panose="020B0402020203020204" pitchFamily="34" charset="77"/>
              </a:rPr>
              <a:t> </a:t>
            </a:r>
            <a:r>
              <a:rPr lang="en-GB" sz="1200" dirty="0">
                <a:latin typeface="Avenir Light" panose="020B0402020203020204" pitchFamily="34" charset="77"/>
              </a:rPr>
              <a:t>owned by shareholders. Shares bought + sold with permission of shareholders. Limited liability means not personally liable for debt. Finances reported to Companies House, but not made public.</a:t>
            </a:r>
          </a:p>
        </p:txBody>
      </p:sp>
      <p:sp>
        <p:nvSpPr>
          <p:cNvPr id="15" name="TextBox 14">
            <a:extLst>
              <a:ext uri="{FF2B5EF4-FFF2-40B4-BE49-F238E27FC236}">
                <a16:creationId xmlns:a16="http://schemas.microsoft.com/office/drawing/2014/main" id="{57D0C3C9-A820-45E1-136F-2EF0F5A42CDB}"/>
              </a:ext>
            </a:extLst>
          </p:cNvPr>
          <p:cNvSpPr txBox="1"/>
          <p:nvPr/>
        </p:nvSpPr>
        <p:spPr>
          <a:xfrm>
            <a:off x="6134616" y="3528191"/>
            <a:ext cx="3325595" cy="1169551"/>
          </a:xfrm>
          <a:prstGeom prst="rect">
            <a:avLst/>
          </a:prstGeom>
          <a:noFill/>
        </p:spPr>
        <p:txBody>
          <a:bodyPr wrap="square" rtlCol="0">
            <a:spAutoFit/>
          </a:bodyPr>
          <a:lstStyle/>
          <a:p>
            <a:r>
              <a:rPr lang="en-GB" sz="1200" b="1" dirty="0">
                <a:solidFill>
                  <a:srgbClr val="98C2CB"/>
                </a:solidFill>
                <a:latin typeface="Avenir Black" panose="02000503020000020003" pitchFamily="2" charset="0"/>
              </a:rPr>
              <a:t>Public limited company (PLC)</a:t>
            </a:r>
            <a:r>
              <a:rPr lang="en-GB" sz="1200" b="1" dirty="0">
                <a:solidFill>
                  <a:srgbClr val="00AAAD"/>
                </a:solidFill>
                <a:latin typeface="Avenir Black" panose="02000503020000020003" pitchFamily="2" charset="0"/>
              </a:rPr>
              <a:t> </a:t>
            </a:r>
            <a:r>
              <a:rPr lang="en-GB" sz="1200" dirty="0">
                <a:latin typeface="Avenir Light" panose="020B0402020203020204" pitchFamily="34" charset="77"/>
              </a:rPr>
              <a:t>is owned by shareholders. Shares can be bought and sold by anyone on the </a:t>
            </a:r>
            <a:r>
              <a:rPr lang="en-GB" sz="1200" b="1" dirty="0">
                <a:latin typeface="Avenir Black" panose="02000503020000020003" pitchFamily="2" charset="0"/>
              </a:rPr>
              <a:t>stock exchange. </a:t>
            </a:r>
            <a:r>
              <a:rPr lang="en-GB" sz="1200" dirty="0">
                <a:latin typeface="Avenir Light" panose="020B0402020203020204" pitchFamily="34" charset="77"/>
              </a:rPr>
              <a:t>If the business makes a profit the shareholders receive a share of the profit – a dividend.</a:t>
            </a:r>
          </a:p>
          <a:p>
            <a:endParaRPr lang="en-GB" sz="1000" b="1" dirty="0">
              <a:latin typeface="Avenir Black" panose="02000503020000020003" pitchFamily="2" charset="0"/>
            </a:endParaRPr>
          </a:p>
        </p:txBody>
      </p:sp>
      <p:sp>
        <p:nvSpPr>
          <p:cNvPr id="18" name="TextBox 17">
            <a:extLst>
              <a:ext uri="{FF2B5EF4-FFF2-40B4-BE49-F238E27FC236}">
                <a16:creationId xmlns:a16="http://schemas.microsoft.com/office/drawing/2014/main" id="{126251C6-58C2-C84A-19E5-28F67D8A9405}"/>
              </a:ext>
            </a:extLst>
          </p:cNvPr>
          <p:cNvSpPr txBox="1"/>
          <p:nvPr/>
        </p:nvSpPr>
        <p:spPr>
          <a:xfrm>
            <a:off x="942375" y="4827494"/>
            <a:ext cx="1554479" cy="276999"/>
          </a:xfrm>
          <a:prstGeom prst="rect">
            <a:avLst/>
          </a:prstGeom>
          <a:noFill/>
        </p:spPr>
        <p:txBody>
          <a:bodyPr wrap="square">
            <a:spAutoFit/>
          </a:bodyPr>
          <a:lstStyle/>
          <a:p>
            <a:r>
              <a:rPr lang="en-GB" sz="1200" b="1" i="1" dirty="0">
                <a:latin typeface="Avenir Black" panose="02000503020000020003" pitchFamily="2" charset="0"/>
              </a:rPr>
              <a:t>Examples:</a:t>
            </a:r>
            <a:endParaRPr lang="en-GB" sz="1200" i="1" dirty="0"/>
          </a:p>
        </p:txBody>
      </p:sp>
      <p:sp>
        <p:nvSpPr>
          <p:cNvPr id="20" name="TextBox 19">
            <a:extLst>
              <a:ext uri="{FF2B5EF4-FFF2-40B4-BE49-F238E27FC236}">
                <a16:creationId xmlns:a16="http://schemas.microsoft.com/office/drawing/2014/main" id="{8305E24E-5BB6-AFFE-1F45-0FD148E20F42}"/>
              </a:ext>
            </a:extLst>
          </p:cNvPr>
          <p:cNvSpPr txBox="1"/>
          <p:nvPr/>
        </p:nvSpPr>
        <p:spPr>
          <a:xfrm>
            <a:off x="6647056" y="4766487"/>
            <a:ext cx="1554479" cy="276999"/>
          </a:xfrm>
          <a:prstGeom prst="rect">
            <a:avLst/>
          </a:prstGeom>
          <a:noFill/>
        </p:spPr>
        <p:txBody>
          <a:bodyPr wrap="square">
            <a:spAutoFit/>
          </a:bodyPr>
          <a:lstStyle/>
          <a:p>
            <a:r>
              <a:rPr lang="en-GB" sz="1200" i="1" dirty="0">
                <a:latin typeface="Avenir Black" panose="02000503020000020003" pitchFamily="2" charset="0"/>
              </a:rPr>
              <a:t>Examples:</a:t>
            </a:r>
            <a:endParaRPr lang="en-GB" sz="1200" i="1" dirty="0"/>
          </a:p>
        </p:txBody>
      </p:sp>
      <p:pic>
        <p:nvPicPr>
          <p:cNvPr id="21" name="Picture 20">
            <a:extLst>
              <a:ext uri="{FF2B5EF4-FFF2-40B4-BE49-F238E27FC236}">
                <a16:creationId xmlns:a16="http://schemas.microsoft.com/office/drawing/2014/main" id="{0669C50A-E809-8296-5615-6CC2E9B631B8}"/>
              </a:ext>
            </a:extLst>
          </p:cNvPr>
          <p:cNvPicPr>
            <a:picLocks noChangeAspect="1"/>
          </p:cNvPicPr>
          <p:nvPr/>
        </p:nvPicPr>
        <p:blipFill>
          <a:blip r:embed="rId5"/>
          <a:stretch>
            <a:fillRect/>
          </a:stretch>
        </p:blipFill>
        <p:spPr>
          <a:xfrm>
            <a:off x="8217965" y="1390480"/>
            <a:ext cx="1384837" cy="1133048"/>
          </a:xfrm>
          <a:prstGeom prst="rect">
            <a:avLst/>
          </a:prstGeom>
        </p:spPr>
      </p:pic>
      <p:pic>
        <p:nvPicPr>
          <p:cNvPr id="22" name="Picture 21">
            <a:extLst>
              <a:ext uri="{FF2B5EF4-FFF2-40B4-BE49-F238E27FC236}">
                <a16:creationId xmlns:a16="http://schemas.microsoft.com/office/drawing/2014/main" id="{C8542E1C-B6B2-C868-3902-83B481F42557}"/>
              </a:ext>
            </a:extLst>
          </p:cNvPr>
          <p:cNvPicPr>
            <a:picLocks noChangeAspect="1"/>
          </p:cNvPicPr>
          <p:nvPr/>
        </p:nvPicPr>
        <p:blipFill>
          <a:blip r:embed="rId6"/>
          <a:stretch>
            <a:fillRect/>
          </a:stretch>
        </p:blipFill>
        <p:spPr>
          <a:xfrm>
            <a:off x="497267" y="4800097"/>
            <a:ext cx="376247" cy="376247"/>
          </a:xfrm>
          <a:prstGeom prst="rect">
            <a:avLst/>
          </a:prstGeom>
        </p:spPr>
      </p:pic>
      <p:pic>
        <p:nvPicPr>
          <p:cNvPr id="23" name="Picture 22">
            <a:extLst>
              <a:ext uri="{FF2B5EF4-FFF2-40B4-BE49-F238E27FC236}">
                <a16:creationId xmlns:a16="http://schemas.microsoft.com/office/drawing/2014/main" id="{CDA8C433-31A5-A368-99C4-F32BCC9E2FF2}"/>
              </a:ext>
            </a:extLst>
          </p:cNvPr>
          <p:cNvPicPr>
            <a:picLocks noChangeAspect="1"/>
          </p:cNvPicPr>
          <p:nvPr/>
        </p:nvPicPr>
        <p:blipFill>
          <a:blip r:embed="rId6"/>
          <a:stretch>
            <a:fillRect/>
          </a:stretch>
        </p:blipFill>
        <p:spPr>
          <a:xfrm>
            <a:off x="6218684" y="4723379"/>
            <a:ext cx="376247" cy="376247"/>
          </a:xfrm>
          <a:prstGeom prst="rect">
            <a:avLst/>
          </a:prstGeom>
        </p:spPr>
      </p:pic>
    </p:spTree>
    <p:extLst>
      <p:ext uri="{BB962C8B-B14F-4D97-AF65-F5344CB8AC3E}">
        <p14:creationId xmlns:p14="http://schemas.microsoft.com/office/powerpoint/2010/main" val="3777418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262099" y="6458842"/>
            <a:ext cx="2228850" cy="365125"/>
          </a:xfrm>
        </p:spPr>
        <p:txBody>
          <a:bodyPr/>
          <a:lstStyle/>
          <a:p>
            <a:fld id="{E7B70798-690E-5944-9C42-5F5DFEB47247}" type="slidenum">
              <a:rPr lang="en-GB" smtClean="0">
                <a:solidFill>
                  <a:schemeClr val="bg1"/>
                </a:solidFill>
              </a:rPr>
              <a:t>11</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D13A0EE-D676-00D5-4E13-9F09C45C3B2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105" y="5708091"/>
            <a:ext cx="1303864" cy="1038211"/>
          </a:xfrm>
          <a:prstGeom prst="rect">
            <a:avLst/>
          </a:prstGeom>
        </p:spPr>
      </p:pic>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3"/>
          <a:stretch>
            <a:fillRect/>
          </a:stretch>
        </p:blipFill>
        <p:spPr>
          <a:xfrm>
            <a:off x="8296641" y="293786"/>
            <a:ext cx="1384836" cy="809036"/>
          </a:xfrm>
          <a:prstGeom prst="rect">
            <a:avLst/>
          </a:prstGeom>
        </p:spPr>
      </p:pic>
      <p:sp>
        <p:nvSpPr>
          <p:cNvPr id="41" name="TextBox 40">
            <a:extLst>
              <a:ext uri="{FF2B5EF4-FFF2-40B4-BE49-F238E27FC236}">
                <a16:creationId xmlns:a16="http://schemas.microsoft.com/office/drawing/2014/main" id="{352E63F2-1921-E9CE-12D0-A999141A3434}"/>
              </a:ext>
            </a:extLst>
          </p:cNvPr>
          <p:cNvSpPr txBox="1"/>
          <p:nvPr/>
        </p:nvSpPr>
        <p:spPr>
          <a:xfrm>
            <a:off x="264066" y="862287"/>
            <a:ext cx="8170355" cy="276999"/>
          </a:xfrm>
          <a:prstGeom prst="rect">
            <a:avLst/>
          </a:prstGeom>
          <a:noFill/>
        </p:spPr>
        <p:txBody>
          <a:bodyPr wrap="square">
            <a:spAutoFit/>
          </a:bodyPr>
          <a:lstStyle/>
          <a:p>
            <a:r>
              <a:rPr lang="en-GB" sz="1200" b="1" dirty="0">
                <a:effectLst/>
                <a:latin typeface="Eurostile" panose="020B0504020202050204" pitchFamily="34" charset="77"/>
              </a:rPr>
              <a:t>B. The types of travel and tourism organisations, their roles and the products and services they offer to customers </a:t>
            </a:r>
            <a:endParaRPr lang="en-GB" sz="1200" b="1" dirty="0">
              <a:latin typeface="Eurostile" panose="020B0504020202050204" pitchFamily="34" charset="77"/>
            </a:endParaRPr>
          </a:p>
        </p:txBody>
      </p:sp>
      <p:sp>
        <p:nvSpPr>
          <p:cNvPr id="42" name="TextBox 41">
            <a:extLst>
              <a:ext uri="{FF2B5EF4-FFF2-40B4-BE49-F238E27FC236}">
                <a16:creationId xmlns:a16="http://schemas.microsoft.com/office/drawing/2014/main" id="{EE93F51F-6146-9BDF-CC09-95AD8373684D}"/>
              </a:ext>
            </a:extLst>
          </p:cNvPr>
          <p:cNvSpPr txBox="1"/>
          <p:nvPr/>
        </p:nvSpPr>
        <p:spPr>
          <a:xfrm>
            <a:off x="6442894" y="6477933"/>
            <a:ext cx="2778938" cy="307777"/>
          </a:xfrm>
          <a:prstGeom prst="rect">
            <a:avLst/>
          </a:prstGeom>
          <a:noFill/>
        </p:spPr>
        <p:txBody>
          <a:bodyPr wrap="square">
            <a:spAutoFit/>
          </a:bodyPr>
          <a:lstStyle/>
          <a:p>
            <a:r>
              <a:rPr lang="en-GB" sz="1400" dirty="0">
                <a:solidFill>
                  <a:schemeClr val="bg1"/>
                </a:solidFill>
                <a:effectLst/>
                <a:latin typeface="Eurostile" panose="020B0504020202050204" pitchFamily="34" charset="77"/>
              </a:rPr>
              <a:t>B1. Ownership + operating aims</a:t>
            </a:r>
            <a:endParaRPr lang="en-GB" sz="1400" dirty="0">
              <a:solidFill>
                <a:schemeClr val="bg1"/>
              </a:solidFill>
              <a:latin typeface="Eurostile" panose="020B0504020202050204" pitchFamily="34" charset="77"/>
            </a:endParaRPr>
          </a:p>
        </p:txBody>
      </p:sp>
      <p:grpSp>
        <p:nvGrpSpPr>
          <p:cNvPr id="68" name="Group 67">
            <a:extLst>
              <a:ext uri="{FF2B5EF4-FFF2-40B4-BE49-F238E27FC236}">
                <a16:creationId xmlns:a16="http://schemas.microsoft.com/office/drawing/2014/main" id="{D72F7E88-C332-27CF-CB34-AF1084D8AB84}"/>
              </a:ext>
            </a:extLst>
          </p:cNvPr>
          <p:cNvGrpSpPr/>
          <p:nvPr/>
        </p:nvGrpSpPr>
        <p:grpSpPr>
          <a:xfrm>
            <a:off x="3419796" y="2885432"/>
            <a:ext cx="2376698" cy="2163553"/>
            <a:chOff x="5430769" y="4149232"/>
            <a:chExt cx="2386899" cy="2164986"/>
          </a:xfrm>
        </p:grpSpPr>
        <p:pic>
          <p:nvPicPr>
            <p:cNvPr id="69" name="Picture 68">
              <a:extLst>
                <a:ext uri="{FF2B5EF4-FFF2-40B4-BE49-F238E27FC236}">
                  <a16:creationId xmlns:a16="http://schemas.microsoft.com/office/drawing/2014/main" id="{E9CBE34A-97BD-D4F0-0DAE-D336F49A9D30}"/>
                </a:ext>
              </a:extLst>
            </p:cNvPr>
            <p:cNvPicPr>
              <a:picLocks noChangeAspect="1"/>
            </p:cNvPicPr>
            <p:nvPr/>
          </p:nvPicPr>
          <p:blipFill>
            <a:blip r:embed="rId4"/>
            <a:stretch>
              <a:fillRect/>
            </a:stretch>
          </p:blipFill>
          <p:spPr>
            <a:xfrm>
              <a:off x="5483406" y="4149232"/>
              <a:ext cx="2309318" cy="2164986"/>
            </a:xfrm>
            <a:prstGeom prst="rect">
              <a:avLst/>
            </a:prstGeom>
          </p:spPr>
        </p:pic>
        <p:sp>
          <p:nvSpPr>
            <p:cNvPr id="70" name="TextBox 69">
              <a:extLst>
                <a:ext uri="{FF2B5EF4-FFF2-40B4-BE49-F238E27FC236}">
                  <a16:creationId xmlns:a16="http://schemas.microsoft.com/office/drawing/2014/main" id="{183216F3-1271-B524-17E1-B60053CF5272}"/>
                </a:ext>
              </a:extLst>
            </p:cNvPr>
            <p:cNvSpPr txBox="1"/>
            <p:nvPr/>
          </p:nvSpPr>
          <p:spPr>
            <a:xfrm>
              <a:off x="5430769" y="5483156"/>
              <a:ext cx="1184571" cy="523220"/>
            </a:xfrm>
            <a:prstGeom prst="rect">
              <a:avLst/>
            </a:prstGeom>
            <a:noFill/>
          </p:spPr>
          <p:txBody>
            <a:bodyPr wrap="square" rtlCol="0">
              <a:spAutoFit/>
            </a:bodyPr>
            <a:lstStyle/>
            <a:p>
              <a:pPr algn="ctr"/>
              <a:r>
                <a:rPr lang="en-GB" sz="1400" dirty="0">
                  <a:solidFill>
                    <a:schemeClr val="bg1"/>
                  </a:solidFill>
                </a:rPr>
                <a:t>Voluntary</a:t>
              </a:r>
            </a:p>
            <a:p>
              <a:pPr algn="ctr"/>
              <a:r>
                <a:rPr lang="en-GB" sz="1400" dirty="0">
                  <a:solidFill>
                    <a:schemeClr val="bg1"/>
                  </a:solidFill>
                </a:rPr>
                <a:t>Charity</a:t>
              </a:r>
            </a:p>
          </p:txBody>
        </p:sp>
        <p:sp>
          <p:nvSpPr>
            <p:cNvPr id="71" name="TextBox 70">
              <a:extLst>
                <a:ext uri="{FF2B5EF4-FFF2-40B4-BE49-F238E27FC236}">
                  <a16:creationId xmlns:a16="http://schemas.microsoft.com/office/drawing/2014/main" id="{EDC2ED17-D62F-DAB0-29B0-37B36FC51996}"/>
                </a:ext>
              </a:extLst>
            </p:cNvPr>
            <p:cNvSpPr txBox="1"/>
            <p:nvPr/>
          </p:nvSpPr>
          <p:spPr>
            <a:xfrm>
              <a:off x="6633097" y="5555773"/>
              <a:ext cx="1184571" cy="307777"/>
            </a:xfrm>
            <a:prstGeom prst="rect">
              <a:avLst/>
            </a:prstGeom>
            <a:noFill/>
          </p:spPr>
          <p:txBody>
            <a:bodyPr wrap="square" rtlCol="0">
              <a:spAutoFit/>
            </a:bodyPr>
            <a:lstStyle/>
            <a:p>
              <a:pPr algn="ctr"/>
              <a:r>
                <a:rPr lang="en-GB" sz="1400" dirty="0">
                  <a:solidFill>
                    <a:schemeClr val="bg1"/>
                  </a:solidFill>
                </a:rPr>
                <a:t>Cooperative</a:t>
              </a:r>
            </a:p>
          </p:txBody>
        </p:sp>
        <p:sp>
          <p:nvSpPr>
            <p:cNvPr id="72" name="TextBox 71">
              <a:extLst>
                <a:ext uri="{FF2B5EF4-FFF2-40B4-BE49-F238E27FC236}">
                  <a16:creationId xmlns:a16="http://schemas.microsoft.com/office/drawing/2014/main" id="{EF47158B-37C7-333E-E46F-B8660AB3CF01}"/>
                </a:ext>
              </a:extLst>
            </p:cNvPr>
            <p:cNvSpPr txBox="1"/>
            <p:nvPr/>
          </p:nvSpPr>
          <p:spPr>
            <a:xfrm>
              <a:off x="6050533" y="4550830"/>
              <a:ext cx="1184571" cy="307777"/>
            </a:xfrm>
            <a:prstGeom prst="rect">
              <a:avLst/>
            </a:prstGeom>
            <a:noFill/>
          </p:spPr>
          <p:txBody>
            <a:bodyPr wrap="square" rtlCol="0">
              <a:spAutoFit/>
            </a:bodyPr>
            <a:lstStyle/>
            <a:p>
              <a:pPr algn="ctr"/>
              <a:r>
                <a:rPr lang="en-GB" sz="1400" dirty="0">
                  <a:solidFill>
                    <a:schemeClr val="bg1"/>
                  </a:solidFill>
                </a:rPr>
                <a:t>Government</a:t>
              </a:r>
            </a:p>
          </p:txBody>
        </p:sp>
      </p:grpSp>
      <p:sp>
        <p:nvSpPr>
          <p:cNvPr id="2" name="Oval 1">
            <a:extLst>
              <a:ext uri="{FF2B5EF4-FFF2-40B4-BE49-F238E27FC236}">
                <a16:creationId xmlns:a16="http://schemas.microsoft.com/office/drawing/2014/main" id="{F20845B1-675D-12A8-F6A7-13C31ABE3832}"/>
              </a:ext>
            </a:extLst>
          </p:cNvPr>
          <p:cNvSpPr/>
          <p:nvPr/>
        </p:nvSpPr>
        <p:spPr>
          <a:xfrm>
            <a:off x="427556" y="1161319"/>
            <a:ext cx="438912" cy="41718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52A8075C-7A74-84C2-FCFD-BFAC85FF0838}"/>
              </a:ext>
            </a:extLst>
          </p:cNvPr>
          <p:cNvSpPr txBox="1"/>
          <p:nvPr/>
        </p:nvSpPr>
        <p:spPr>
          <a:xfrm>
            <a:off x="446536" y="1185008"/>
            <a:ext cx="3494527" cy="338554"/>
          </a:xfrm>
          <a:prstGeom prst="rect">
            <a:avLst/>
          </a:prstGeom>
          <a:noFill/>
        </p:spPr>
        <p:txBody>
          <a:bodyPr wrap="square">
            <a:spAutoFit/>
          </a:bodyPr>
          <a:lstStyle/>
          <a:p>
            <a:r>
              <a:rPr lang="en-GB" sz="1400" b="1" dirty="0">
                <a:solidFill>
                  <a:schemeClr val="bg1"/>
                </a:solidFill>
                <a:effectLst/>
                <a:latin typeface="Eurostile" panose="020B0504020202050204" pitchFamily="34" charset="77"/>
              </a:rPr>
              <a:t>B1.   </a:t>
            </a:r>
            <a:r>
              <a:rPr lang="en-GB" sz="1600" b="1" dirty="0">
                <a:solidFill>
                  <a:srgbClr val="00AAAD"/>
                </a:solidFill>
                <a:effectLst/>
                <a:latin typeface="Eurostile" panose="020B0504020202050204" pitchFamily="34" charset="77"/>
              </a:rPr>
              <a:t>Ownership + operating aims</a:t>
            </a:r>
            <a:endParaRPr lang="en-GB" sz="1600" b="1" dirty="0">
              <a:solidFill>
                <a:srgbClr val="00AAAD"/>
              </a:solidFill>
              <a:latin typeface="Eurostile" panose="020B0504020202050204" pitchFamily="34" charset="77"/>
            </a:endParaRPr>
          </a:p>
        </p:txBody>
      </p:sp>
      <p:sp>
        <p:nvSpPr>
          <p:cNvPr id="5" name="TextBox 4">
            <a:extLst>
              <a:ext uri="{FF2B5EF4-FFF2-40B4-BE49-F238E27FC236}">
                <a16:creationId xmlns:a16="http://schemas.microsoft.com/office/drawing/2014/main" id="{14905E6D-77CB-D932-5720-A59FC7FE0C1D}"/>
              </a:ext>
            </a:extLst>
          </p:cNvPr>
          <p:cNvSpPr txBox="1"/>
          <p:nvPr/>
        </p:nvSpPr>
        <p:spPr>
          <a:xfrm>
            <a:off x="411481" y="1663521"/>
            <a:ext cx="9079468" cy="677108"/>
          </a:xfrm>
          <a:prstGeom prst="rect">
            <a:avLst/>
          </a:prstGeom>
          <a:noFill/>
        </p:spPr>
        <p:txBody>
          <a:bodyPr wrap="square">
            <a:spAutoFit/>
          </a:bodyPr>
          <a:lstStyle/>
          <a:p>
            <a:r>
              <a:rPr lang="en-GB" sz="1400" b="1" dirty="0">
                <a:solidFill>
                  <a:srgbClr val="008CBD"/>
                </a:solidFill>
                <a:latin typeface="Avenir Black" panose="02000503020000020003" pitchFamily="2" charset="0"/>
              </a:rPr>
              <a:t>Public organisations:</a:t>
            </a:r>
          </a:p>
          <a:p>
            <a:r>
              <a:rPr lang="en-GB" sz="1200" dirty="0">
                <a:solidFill>
                  <a:srgbClr val="008CBD"/>
                </a:solidFill>
                <a:latin typeface="Avenir Light" panose="020B0402020203020204" pitchFamily="34" charset="77"/>
              </a:rPr>
              <a:t>Largely owned and funded by the government – Department for Digital, Culture Media + Sports (DCMS)</a:t>
            </a:r>
          </a:p>
          <a:p>
            <a:r>
              <a:rPr lang="en-GB" sz="1200" dirty="0">
                <a:solidFill>
                  <a:srgbClr val="008CBD"/>
                </a:solidFill>
                <a:latin typeface="Avenir Light" panose="020B0402020203020204" pitchFamily="34" charset="77"/>
              </a:rPr>
              <a:t>Funding: central government grants, local government, lottery funding etc.</a:t>
            </a:r>
          </a:p>
        </p:txBody>
      </p:sp>
      <p:sp>
        <p:nvSpPr>
          <p:cNvPr id="11" name="TextBox 10">
            <a:extLst>
              <a:ext uri="{FF2B5EF4-FFF2-40B4-BE49-F238E27FC236}">
                <a16:creationId xmlns:a16="http://schemas.microsoft.com/office/drawing/2014/main" id="{B346A824-4E6C-5885-31A2-3F460D2C88AC}"/>
              </a:ext>
            </a:extLst>
          </p:cNvPr>
          <p:cNvSpPr txBox="1"/>
          <p:nvPr/>
        </p:nvSpPr>
        <p:spPr>
          <a:xfrm>
            <a:off x="411482" y="2670495"/>
            <a:ext cx="3529582" cy="1200329"/>
          </a:xfrm>
          <a:prstGeom prst="rect">
            <a:avLst/>
          </a:prstGeom>
          <a:noFill/>
        </p:spPr>
        <p:txBody>
          <a:bodyPr wrap="square" rtlCol="0">
            <a:spAutoFit/>
          </a:bodyPr>
          <a:lstStyle/>
          <a:p>
            <a:r>
              <a:rPr lang="en-GB" sz="1200" b="1" dirty="0">
                <a:solidFill>
                  <a:srgbClr val="278BBA"/>
                </a:solidFill>
                <a:latin typeface="Avenir Black" panose="02000503020000020003" pitchFamily="2" charset="0"/>
              </a:rPr>
              <a:t>Government  </a:t>
            </a:r>
            <a:r>
              <a:rPr lang="en-GB" sz="1200" dirty="0">
                <a:latin typeface="Avenir Light" panose="020B0402020203020204" pitchFamily="34" charset="77"/>
              </a:rPr>
              <a:t>oversees directly or indirectly a large number of T+T organisations.</a:t>
            </a:r>
          </a:p>
          <a:p>
            <a:r>
              <a:rPr lang="en-GB" sz="1200" dirty="0">
                <a:latin typeface="Avenir Light" panose="020B0402020203020204" pitchFamily="34" charset="77"/>
              </a:rPr>
              <a:t>DCMS is responsible for national tourist boards + agencies – Visit Britain, Visit Scotland, Visit England, Visit Wales, Visit NI + local tourist information centres.</a:t>
            </a:r>
          </a:p>
        </p:txBody>
      </p:sp>
      <p:sp>
        <p:nvSpPr>
          <p:cNvPr id="15" name="TextBox 14">
            <a:extLst>
              <a:ext uri="{FF2B5EF4-FFF2-40B4-BE49-F238E27FC236}">
                <a16:creationId xmlns:a16="http://schemas.microsoft.com/office/drawing/2014/main" id="{53448713-8A55-5B3D-ABB5-6DB5DEA202B7}"/>
              </a:ext>
            </a:extLst>
          </p:cNvPr>
          <p:cNvSpPr txBox="1"/>
          <p:nvPr/>
        </p:nvSpPr>
        <p:spPr>
          <a:xfrm>
            <a:off x="5776930" y="2675240"/>
            <a:ext cx="4107942" cy="1754326"/>
          </a:xfrm>
          <a:prstGeom prst="rect">
            <a:avLst/>
          </a:prstGeom>
          <a:noFill/>
        </p:spPr>
        <p:txBody>
          <a:bodyPr wrap="square" rtlCol="0">
            <a:spAutoFit/>
          </a:bodyPr>
          <a:lstStyle/>
          <a:p>
            <a:r>
              <a:rPr lang="en-GB" sz="1200" b="1" dirty="0">
                <a:solidFill>
                  <a:srgbClr val="278BBA"/>
                </a:solidFill>
                <a:latin typeface="Avenir Black" panose="02000503020000020003" pitchFamily="2" charset="0"/>
              </a:rPr>
              <a:t>Government  </a:t>
            </a:r>
            <a:r>
              <a:rPr lang="en-GB" sz="1200" dirty="0">
                <a:latin typeface="Avenir Light" panose="020B0402020203020204" pitchFamily="34" charset="77"/>
              </a:rPr>
              <a:t>is also responsible for many of the most popular tourist attractions – major museums.</a:t>
            </a:r>
          </a:p>
          <a:p>
            <a:r>
              <a:rPr lang="en-GB" sz="1200" dirty="0">
                <a:latin typeface="Avenir Light" panose="020B0402020203020204" pitchFamily="34" charset="77"/>
              </a:rPr>
              <a:t>The government sets out the criteria that funded organisations must meet, including:</a:t>
            </a:r>
          </a:p>
          <a:p>
            <a:r>
              <a:rPr lang="en-GB" sz="1200" dirty="0">
                <a:latin typeface="Avenir Light" panose="020B0402020203020204" pitchFamily="34" charset="77"/>
              </a:rPr>
              <a:t>. operate to at least break-even point</a:t>
            </a:r>
          </a:p>
          <a:p>
            <a:r>
              <a:rPr lang="en-GB" sz="1200" dirty="0">
                <a:latin typeface="Avenir Light" panose="020B0402020203020204" pitchFamily="34" charset="77"/>
              </a:rPr>
              <a:t>. reinvest any profits back into their products/services</a:t>
            </a:r>
          </a:p>
          <a:p>
            <a:r>
              <a:rPr lang="en-GB" sz="1200" dirty="0">
                <a:latin typeface="Avenir Light" panose="020B0402020203020204" pitchFamily="34" charset="77"/>
              </a:rPr>
              <a:t>. provide value for money with the funds they receive</a:t>
            </a:r>
          </a:p>
          <a:p>
            <a:r>
              <a:rPr lang="en-GB" sz="1200" dirty="0">
                <a:latin typeface="Avenir Light" panose="020B0402020203020204" pitchFamily="34" charset="77"/>
              </a:rPr>
              <a:t>. provide the highest quality customer service</a:t>
            </a:r>
          </a:p>
          <a:p>
            <a:r>
              <a:rPr lang="en-GB" sz="1200" dirty="0">
                <a:latin typeface="Avenir Light" panose="020B0402020203020204" pitchFamily="34" charset="77"/>
              </a:rPr>
              <a:t>Most employees are paid but many have volunteers. </a:t>
            </a:r>
          </a:p>
        </p:txBody>
      </p:sp>
      <p:sp>
        <p:nvSpPr>
          <p:cNvPr id="16" name="TextBox 15">
            <a:extLst>
              <a:ext uri="{FF2B5EF4-FFF2-40B4-BE49-F238E27FC236}">
                <a16:creationId xmlns:a16="http://schemas.microsoft.com/office/drawing/2014/main" id="{CDC2224F-19D5-AE2E-2CEE-F4BB6DB02F86}"/>
              </a:ext>
            </a:extLst>
          </p:cNvPr>
          <p:cNvSpPr txBox="1"/>
          <p:nvPr/>
        </p:nvSpPr>
        <p:spPr>
          <a:xfrm>
            <a:off x="374448" y="3936996"/>
            <a:ext cx="3324605" cy="1015663"/>
          </a:xfrm>
          <a:prstGeom prst="rect">
            <a:avLst/>
          </a:prstGeom>
          <a:noFill/>
        </p:spPr>
        <p:txBody>
          <a:bodyPr wrap="square" rtlCol="0">
            <a:spAutoFit/>
          </a:bodyPr>
          <a:lstStyle/>
          <a:p>
            <a:r>
              <a:rPr lang="en-GB" sz="1200" b="1" dirty="0">
                <a:solidFill>
                  <a:srgbClr val="00AAAD"/>
                </a:solidFill>
                <a:latin typeface="Avenir Black" panose="02000503020000020003" pitchFamily="2" charset="0"/>
              </a:rPr>
              <a:t>Voluntary sector</a:t>
            </a:r>
            <a:r>
              <a:rPr lang="en-GB" sz="1200" b="1" dirty="0">
                <a:solidFill>
                  <a:srgbClr val="278BBA"/>
                </a:solidFill>
                <a:latin typeface="Avenir Black" panose="02000503020000020003" pitchFamily="2" charset="0"/>
              </a:rPr>
              <a:t> </a:t>
            </a:r>
            <a:r>
              <a:rPr lang="en-GB" sz="1200" dirty="0">
                <a:latin typeface="Avenir Light" panose="020B0402020203020204" pitchFamily="34" charset="77"/>
              </a:rPr>
              <a:t>organisations are usually charities and get funding from:</a:t>
            </a:r>
          </a:p>
          <a:p>
            <a:r>
              <a:rPr lang="en-GB" sz="1200" dirty="0">
                <a:latin typeface="Avenir Light" panose="020B0402020203020204" pitchFamily="34" charset="77"/>
              </a:rPr>
              <a:t>. government (grants, loans etc)</a:t>
            </a:r>
          </a:p>
          <a:p>
            <a:r>
              <a:rPr lang="en-GB" sz="1200" dirty="0">
                <a:latin typeface="Avenir Light" panose="020B0402020203020204" pitchFamily="34" charset="77"/>
              </a:rPr>
              <a:t>. donations from the public</a:t>
            </a:r>
          </a:p>
          <a:p>
            <a:r>
              <a:rPr lang="en-GB" sz="1200" dirty="0">
                <a:latin typeface="Avenir Light" panose="020B0402020203020204" pitchFamily="34" charset="77"/>
              </a:rPr>
              <a:t>. entry fees, parking, merchandise etc</a:t>
            </a:r>
          </a:p>
        </p:txBody>
      </p:sp>
      <p:sp>
        <p:nvSpPr>
          <p:cNvPr id="18" name="TextBox 17">
            <a:extLst>
              <a:ext uri="{FF2B5EF4-FFF2-40B4-BE49-F238E27FC236}">
                <a16:creationId xmlns:a16="http://schemas.microsoft.com/office/drawing/2014/main" id="{19E1F5E1-FF5C-9F02-7E14-D445B3627823}"/>
              </a:ext>
            </a:extLst>
          </p:cNvPr>
          <p:cNvSpPr txBox="1"/>
          <p:nvPr/>
        </p:nvSpPr>
        <p:spPr>
          <a:xfrm>
            <a:off x="369175" y="4934969"/>
            <a:ext cx="2602625" cy="830997"/>
          </a:xfrm>
          <a:prstGeom prst="rect">
            <a:avLst/>
          </a:prstGeom>
          <a:noFill/>
        </p:spPr>
        <p:txBody>
          <a:bodyPr wrap="square">
            <a:spAutoFit/>
          </a:bodyPr>
          <a:lstStyle/>
          <a:p>
            <a:r>
              <a:rPr lang="en-GB" sz="1200" dirty="0">
                <a:latin typeface="Avenir Light" panose="020B0402020203020204" pitchFamily="34" charset="77"/>
              </a:rPr>
              <a:t>Charities are regulated by the Charity Commission. They are non profit – this means any profits are used for their cause, reinvested</a:t>
            </a:r>
          </a:p>
        </p:txBody>
      </p:sp>
      <p:sp>
        <p:nvSpPr>
          <p:cNvPr id="19" name="TextBox 18">
            <a:extLst>
              <a:ext uri="{FF2B5EF4-FFF2-40B4-BE49-F238E27FC236}">
                <a16:creationId xmlns:a16="http://schemas.microsoft.com/office/drawing/2014/main" id="{0F09E652-5FB6-8711-6DEF-5858E73AC3AC}"/>
              </a:ext>
            </a:extLst>
          </p:cNvPr>
          <p:cNvSpPr txBox="1"/>
          <p:nvPr/>
        </p:nvSpPr>
        <p:spPr>
          <a:xfrm>
            <a:off x="3193869" y="5152879"/>
            <a:ext cx="4752267" cy="1200329"/>
          </a:xfrm>
          <a:prstGeom prst="rect">
            <a:avLst/>
          </a:prstGeom>
          <a:noFill/>
        </p:spPr>
        <p:txBody>
          <a:bodyPr wrap="square">
            <a:spAutoFit/>
          </a:bodyPr>
          <a:lstStyle/>
          <a:p>
            <a:r>
              <a:rPr lang="en-GB" sz="1200" dirty="0">
                <a:latin typeface="Avenir Light" panose="020B0402020203020204" pitchFamily="34" charset="77"/>
              </a:rPr>
              <a:t>Aims of charities differ but may include:. </a:t>
            </a:r>
          </a:p>
          <a:p>
            <a:r>
              <a:rPr lang="en-GB" sz="1200" dirty="0">
                <a:latin typeface="Avenir Light" panose="020B0402020203020204" pitchFamily="34" charset="77"/>
              </a:rPr>
              <a:t>. reserve and protect the environment – landscape, buildings etc</a:t>
            </a:r>
          </a:p>
          <a:p>
            <a:r>
              <a:rPr lang="en-GB" sz="1200" dirty="0">
                <a:latin typeface="Avenir Light" panose="020B0402020203020204" pitchFamily="34" charset="77"/>
              </a:rPr>
              <a:t>. be sustainable – minimise impact </a:t>
            </a:r>
          </a:p>
          <a:p>
            <a:r>
              <a:rPr lang="en-GB" sz="1200" dirty="0">
                <a:latin typeface="Avenir Light" panose="020B0402020203020204" pitchFamily="34" charset="77"/>
              </a:rPr>
              <a:t>. promote arts, science, culture + heritage</a:t>
            </a:r>
          </a:p>
          <a:p>
            <a:r>
              <a:rPr lang="en-GB" sz="1200" dirty="0">
                <a:latin typeface="Avenir Light" panose="020B0402020203020204" pitchFamily="34" charset="77"/>
              </a:rPr>
              <a:t>. inform and educate visitors</a:t>
            </a:r>
          </a:p>
          <a:p>
            <a:r>
              <a:rPr lang="en-GB" sz="1200" dirty="0">
                <a:latin typeface="Avenir Light" panose="020B0402020203020204" pitchFamily="34" charset="77"/>
              </a:rPr>
              <a:t>. promote community development</a:t>
            </a:r>
          </a:p>
        </p:txBody>
      </p:sp>
      <p:pic>
        <p:nvPicPr>
          <p:cNvPr id="20" name="Picture 19">
            <a:extLst>
              <a:ext uri="{FF2B5EF4-FFF2-40B4-BE49-F238E27FC236}">
                <a16:creationId xmlns:a16="http://schemas.microsoft.com/office/drawing/2014/main" id="{1C759E43-F882-74F0-FC49-4F1BFF5B82CB}"/>
              </a:ext>
            </a:extLst>
          </p:cNvPr>
          <p:cNvPicPr>
            <a:picLocks noChangeAspect="1"/>
          </p:cNvPicPr>
          <p:nvPr/>
        </p:nvPicPr>
        <p:blipFill>
          <a:blip r:embed="rId5"/>
          <a:stretch>
            <a:fillRect/>
          </a:stretch>
        </p:blipFill>
        <p:spPr>
          <a:xfrm>
            <a:off x="8426579" y="1302635"/>
            <a:ext cx="1211814" cy="1001726"/>
          </a:xfrm>
          <a:prstGeom prst="rect">
            <a:avLst/>
          </a:prstGeom>
        </p:spPr>
      </p:pic>
    </p:spTree>
    <p:extLst>
      <p:ext uri="{BB962C8B-B14F-4D97-AF65-F5344CB8AC3E}">
        <p14:creationId xmlns:p14="http://schemas.microsoft.com/office/powerpoint/2010/main" val="2423910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87BF66C4-4563-CD5A-E7D5-478977564AF8}"/>
              </a:ext>
            </a:extLst>
          </p:cNvPr>
          <p:cNvSpPr/>
          <p:nvPr/>
        </p:nvSpPr>
        <p:spPr>
          <a:xfrm>
            <a:off x="3927557" y="270620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262099" y="6458842"/>
            <a:ext cx="2228850" cy="365125"/>
          </a:xfrm>
        </p:spPr>
        <p:txBody>
          <a:bodyPr/>
          <a:lstStyle/>
          <a:p>
            <a:fld id="{E7B70798-690E-5944-9C42-5F5DFEB47247}" type="slidenum">
              <a:rPr lang="en-GB" smtClean="0">
                <a:solidFill>
                  <a:schemeClr val="bg1"/>
                </a:solidFill>
              </a:rPr>
              <a:t>12</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D13A0EE-D676-00D5-4E13-9F09C45C3B2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105" y="5708091"/>
            <a:ext cx="1303864" cy="1038211"/>
          </a:xfrm>
          <a:prstGeom prst="rect">
            <a:avLst/>
          </a:prstGeom>
        </p:spPr>
      </p:pic>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3"/>
          <a:stretch>
            <a:fillRect/>
          </a:stretch>
        </p:blipFill>
        <p:spPr>
          <a:xfrm>
            <a:off x="8296641" y="293786"/>
            <a:ext cx="1384836" cy="809036"/>
          </a:xfrm>
          <a:prstGeom prst="rect">
            <a:avLst/>
          </a:prstGeom>
        </p:spPr>
      </p:pic>
      <p:sp>
        <p:nvSpPr>
          <p:cNvPr id="41" name="TextBox 40">
            <a:extLst>
              <a:ext uri="{FF2B5EF4-FFF2-40B4-BE49-F238E27FC236}">
                <a16:creationId xmlns:a16="http://schemas.microsoft.com/office/drawing/2014/main" id="{352E63F2-1921-E9CE-12D0-A999141A3434}"/>
              </a:ext>
            </a:extLst>
          </p:cNvPr>
          <p:cNvSpPr txBox="1"/>
          <p:nvPr/>
        </p:nvSpPr>
        <p:spPr>
          <a:xfrm>
            <a:off x="264066" y="862287"/>
            <a:ext cx="8170355" cy="276999"/>
          </a:xfrm>
          <a:prstGeom prst="rect">
            <a:avLst/>
          </a:prstGeom>
          <a:noFill/>
        </p:spPr>
        <p:txBody>
          <a:bodyPr wrap="square">
            <a:spAutoFit/>
          </a:bodyPr>
          <a:lstStyle/>
          <a:p>
            <a:r>
              <a:rPr lang="en-GB" sz="1200" b="1" dirty="0">
                <a:effectLst/>
                <a:latin typeface="Eurostile" panose="020B0504020202050204" pitchFamily="34" charset="77"/>
              </a:rPr>
              <a:t>B. The types of travel and tourism organisations, their roles and the products and services they offer to customers </a:t>
            </a:r>
            <a:endParaRPr lang="en-GB" sz="1200" b="1" dirty="0">
              <a:latin typeface="Eurostile" panose="020B0504020202050204" pitchFamily="34" charset="77"/>
            </a:endParaRPr>
          </a:p>
        </p:txBody>
      </p:sp>
      <p:sp>
        <p:nvSpPr>
          <p:cNvPr id="42" name="TextBox 41">
            <a:extLst>
              <a:ext uri="{FF2B5EF4-FFF2-40B4-BE49-F238E27FC236}">
                <a16:creationId xmlns:a16="http://schemas.microsoft.com/office/drawing/2014/main" id="{EE93F51F-6146-9BDF-CC09-95AD8373684D}"/>
              </a:ext>
            </a:extLst>
          </p:cNvPr>
          <p:cNvSpPr txBox="1"/>
          <p:nvPr/>
        </p:nvSpPr>
        <p:spPr>
          <a:xfrm>
            <a:off x="5443247" y="6483327"/>
            <a:ext cx="3911245" cy="307777"/>
          </a:xfrm>
          <a:prstGeom prst="rect">
            <a:avLst/>
          </a:prstGeom>
          <a:noFill/>
        </p:spPr>
        <p:txBody>
          <a:bodyPr wrap="square">
            <a:spAutoFit/>
          </a:bodyPr>
          <a:lstStyle/>
          <a:p>
            <a:r>
              <a:rPr lang="en-GB" sz="1400" dirty="0">
                <a:solidFill>
                  <a:schemeClr val="bg1"/>
                </a:solidFill>
                <a:effectLst/>
                <a:latin typeface="Eurostile" panose="020B0504020202050204" pitchFamily="34" charset="77"/>
              </a:rPr>
              <a:t>B2. Key sectors of the travel + </a:t>
            </a:r>
            <a:r>
              <a:rPr lang="en-GB" sz="1400" dirty="0">
                <a:solidFill>
                  <a:schemeClr val="bg1"/>
                </a:solidFill>
                <a:latin typeface="Eurostile" panose="020B0504020202050204" pitchFamily="34" charset="77"/>
              </a:rPr>
              <a:t>t</a:t>
            </a:r>
            <a:r>
              <a:rPr lang="en-GB" sz="1400" dirty="0">
                <a:solidFill>
                  <a:schemeClr val="bg1"/>
                </a:solidFill>
                <a:effectLst/>
                <a:latin typeface="Eurostile" panose="020B0504020202050204" pitchFamily="34" charset="77"/>
              </a:rPr>
              <a:t>ourism industry</a:t>
            </a:r>
            <a:endParaRPr lang="en-GB" sz="1400" dirty="0">
              <a:solidFill>
                <a:schemeClr val="bg1"/>
              </a:solidFill>
              <a:latin typeface="Eurostile" panose="020B0504020202050204" pitchFamily="34" charset="77"/>
            </a:endParaRPr>
          </a:p>
        </p:txBody>
      </p:sp>
      <p:sp>
        <p:nvSpPr>
          <p:cNvPr id="2" name="Oval 1">
            <a:extLst>
              <a:ext uri="{FF2B5EF4-FFF2-40B4-BE49-F238E27FC236}">
                <a16:creationId xmlns:a16="http://schemas.microsoft.com/office/drawing/2014/main" id="{F20845B1-675D-12A8-F6A7-13C31ABE3832}"/>
              </a:ext>
            </a:extLst>
          </p:cNvPr>
          <p:cNvSpPr/>
          <p:nvPr/>
        </p:nvSpPr>
        <p:spPr>
          <a:xfrm>
            <a:off x="443294" y="1205458"/>
            <a:ext cx="438912" cy="41718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52A8075C-7A74-84C2-FCFD-BFAC85FF0838}"/>
              </a:ext>
            </a:extLst>
          </p:cNvPr>
          <p:cNvSpPr txBox="1"/>
          <p:nvPr/>
        </p:nvSpPr>
        <p:spPr>
          <a:xfrm>
            <a:off x="467664" y="1218928"/>
            <a:ext cx="9438336" cy="523220"/>
          </a:xfrm>
          <a:prstGeom prst="rect">
            <a:avLst/>
          </a:prstGeom>
          <a:noFill/>
        </p:spPr>
        <p:txBody>
          <a:bodyPr wrap="square">
            <a:spAutoFit/>
          </a:bodyPr>
          <a:lstStyle/>
          <a:p>
            <a:r>
              <a:rPr lang="en-GB" sz="1400" b="1" dirty="0">
                <a:solidFill>
                  <a:schemeClr val="bg1"/>
                </a:solidFill>
                <a:effectLst/>
                <a:latin typeface="Eurostile" panose="020B0504020202050204" pitchFamily="34" charset="77"/>
              </a:rPr>
              <a:t>B2.   </a:t>
            </a:r>
            <a:r>
              <a:rPr lang="en-GB" sz="1400" b="1" dirty="0">
                <a:solidFill>
                  <a:srgbClr val="00AAAD"/>
                </a:solidFill>
                <a:effectLst/>
                <a:latin typeface="Eurostile" panose="020B0504020202050204" pitchFamily="34" charset="77"/>
              </a:rPr>
              <a:t>The key sectors of the travel + tourism industry - components of their role, and the products and services they 	offer to different types of customer </a:t>
            </a:r>
            <a:endParaRPr lang="en-GB" sz="1400" dirty="0">
              <a:solidFill>
                <a:srgbClr val="00AAAD"/>
              </a:solidFill>
              <a:latin typeface="Eurostile" panose="020B0504020202050204" pitchFamily="34" charset="77"/>
            </a:endParaRPr>
          </a:p>
        </p:txBody>
      </p:sp>
      <p:sp>
        <p:nvSpPr>
          <p:cNvPr id="11" name="TextBox 10">
            <a:extLst>
              <a:ext uri="{FF2B5EF4-FFF2-40B4-BE49-F238E27FC236}">
                <a16:creationId xmlns:a16="http://schemas.microsoft.com/office/drawing/2014/main" id="{B346A824-4E6C-5885-31A2-3F460D2C88AC}"/>
              </a:ext>
            </a:extLst>
          </p:cNvPr>
          <p:cNvSpPr txBox="1"/>
          <p:nvPr/>
        </p:nvSpPr>
        <p:spPr>
          <a:xfrm>
            <a:off x="467664" y="1892846"/>
            <a:ext cx="8667192" cy="646331"/>
          </a:xfrm>
          <a:prstGeom prst="rect">
            <a:avLst/>
          </a:prstGeom>
          <a:noFill/>
        </p:spPr>
        <p:txBody>
          <a:bodyPr wrap="square" rtlCol="0">
            <a:spAutoFit/>
          </a:bodyPr>
          <a:lstStyle/>
          <a:p>
            <a:r>
              <a:rPr lang="en-GB" sz="1200" b="1" dirty="0">
                <a:solidFill>
                  <a:srgbClr val="278BBA"/>
                </a:solidFill>
                <a:latin typeface="Avenir Black" panose="02000503020000020003" pitchFamily="2" charset="0"/>
              </a:rPr>
              <a:t>Different sectors </a:t>
            </a:r>
            <a:r>
              <a:rPr lang="en-GB" sz="1200" dirty="0">
                <a:latin typeface="Avenir Light" panose="020B0402020203020204" pitchFamily="34" charset="77"/>
              </a:rPr>
              <a:t>offer a range of T+T products and services. The sectors are interdependent upon each other.</a:t>
            </a:r>
          </a:p>
          <a:p>
            <a:r>
              <a:rPr lang="en-GB" sz="1200" dirty="0">
                <a:latin typeface="Avenir Light" panose="020B0402020203020204" pitchFamily="34" charset="77"/>
              </a:rPr>
              <a:t>Products + services can be:</a:t>
            </a:r>
          </a:p>
          <a:p>
            <a:r>
              <a:rPr lang="en-GB" sz="1200" b="1" dirty="0">
                <a:solidFill>
                  <a:srgbClr val="278BBA"/>
                </a:solidFill>
                <a:latin typeface="Avenir Black" panose="02000503020000020003" pitchFamily="2" charset="0"/>
              </a:rPr>
              <a:t>Tangible </a:t>
            </a:r>
            <a:r>
              <a:rPr lang="en-GB" sz="1200" dirty="0">
                <a:latin typeface="Avenir Light" panose="020B0402020203020204" pitchFamily="34" charset="77"/>
              </a:rPr>
              <a:t>– something that is a physical item		</a:t>
            </a:r>
            <a:r>
              <a:rPr lang="en-GB" sz="1200" b="1" dirty="0">
                <a:solidFill>
                  <a:srgbClr val="278BBA"/>
                </a:solidFill>
                <a:latin typeface="Avenir Black" panose="02000503020000020003" pitchFamily="2" charset="0"/>
              </a:rPr>
              <a:t>Intangible </a:t>
            </a:r>
            <a:r>
              <a:rPr lang="en-GB" sz="1200" dirty="0">
                <a:latin typeface="Avenir Light" panose="020B0402020203020204" pitchFamily="34" charset="77"/>
              </a:rPr>
              <a:t>– an experience; sightseeing, visitor attraction</a:t>
            </a:r>
            <a:endParaRPr lang="en-GB" sz="1200" b="1" dirty="0">
              <a:solidFill>
                <a:srgbClr val="278BBA"/>
              </a:solidFill>
              <a:latin typeface="Avenir Black" panose="02000503020000020003" pitchFamily="2" charset="0"/>
            </a:endParaRPr>
          </a:p>
        </p:txBody>
      </p:sp>
      <p:sp>
        <p:nvSpPr>
          <p:cNvPr id="21" name="TextBox 20">
            <a:extLst>
              <a:ext uri="{FF2B5EF4-FFF2-40B4-BE49-F238E27FC236}">
                <a16:creationId xmlns:a16="http://schemas.microsoft.com/office/drawing/2014/main" id="{DC87CECF-774C-B8A5-66D6-C81A7D497EF3}"/>
              </a:ext>
            </a:extLst>
          </p:cNvPr>
          <p:cNvSpPr txBox="1"/>
          <p:nvPr/>
        </p:nvSpPr>
        <p:spPr>
          <a:xfrm>
            <a:off x="3956729" y="2724722"/>
            <a:ext cx="2049675" cy="307777"/>
          </a:xfrm>
          <a:prstGeom prst="rect">
            <a:avLst/>
          </a:prstGeom>
          <a:noFill/>
        </p:spPr>
        <p:txBody>
          <a:bodyPr wrap="square">
            <a:spAutoFit/>
          </a:bodyPr>
          <a:lstStyle/>
          <a:p>
            <a:r>
              <a:rPr lang="en-GB" sz="1400" b="1" dirty="0">
                <a:latin typeface="Avenir Black" panose="02000503020000020003" pitchFamily="2" charset="0"/>
              </a:rPr>
              <a:t>Transport principals</a:t>
            </a:r>
            <a:endParaRPr lang="en-GB" sz="1400" dirty="0"/>
          </a:p>
        </p:txBody>
      </p:sp>
      <p:cxnSp>
        <p:nvCxnSpPr>
          <p:cNvPr id="22" name="Curved Connector 21">
            <a:extLst>
              <a:ext uri="{FF2B5EF4-FFF2-40B4-BE49-F238E27FC236}">
                <a16:creationId xmlns:a16="http://schemas.microsoft.com/office/drawing/2014/main" id="{0BC0C6C0-7AEA-4292-98C9-488AD75703EA}"/>
              </a:ext>
            </a:extLst>
          </p:cNvPr>
          <p:cNvCxnSpPr>
            <a:cxnSpLocks/>
          </p:cNvCxnSpPr>
          <p:nvPr/>
        </p:nvCxnSpPr>
        <p:spPr>
          <a:xfrm rot="5400000" flipH="1" flipV="1">
            <a:off x="4648163" y="3477158"/>
            <a:ext cx="406616" cy="203061"/>
          </a:xfrm>
          <a:prstGeom prst="curvedConnector3">
            <a:avLst/>
          </a:prstGeom>
          <a:ln w="12700">
            <a:solidFill>
              <a:srgbClr val="00AAAD"/>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56C5F0D-397A-A5BD-26AD-577D326A42BC}"/>
              </a:ext>
            </a:extLst>
          </p:cNvPr>
          <p:cNvSpPr txBox="1"/>
          <p:nvPr/>
        </p:nvSpPr>
        <p:spPr>
          <a:xfrm>
            <a:off x="5995277" y="3214058"/>
            <a:ext cx="2547337" cy="307777"/>
          </a:xfrm>
          <a:prstGeom prst="rect">
            <a:avLst/>
          </a:prstGeom>
          <a:noFill/>
        </p:spPr>
        <p:txBody>
          <a:bodyPr wrap="square">
            <a:spAutoFit/>
          </a:bodyPr>
          <a:lstStyle/>
          <a:p>
            <a:r>
              <a:rPr lang="en-GB" sz="1400" b="1" dirty="0">
                <a:latin typeface="Avenir Black" panose="02000503020000020003" pitchFamily="2" charset="0"/>
              </a:rPr>
              <a:t>Transport hubs + gateways</a:t>
            </a:r>
            <a:endParaRPr lang="en-GB" sz="1400" dirty="0"/>
          </a:p>
        </p:txBody>
      </p:sp>
      <p:sp>
        <p:nvSpPr>
          <p:cNvPr id="26" name="TextBox 25">
            <a:extLst>
              <a:ext uri="{FF2B5EF4-FFF2-40B4-BE49-F238E27FC236}">
                <a16:creationId xmlns:a16="http://schemas.microsoft.com/office/drawing/2014/main" id="{5ED0EEAF-D161-4A6D-FD05-0723C554CC6C}"/>
              </a:ext>
            </a:extLst>
          </p:cNvPr>
          <p:cNvSpPr txBox="1"/>
          <p:nvPr/>
        </p:nvSpPr>
        <p:spPr>
          <a:xfrm>
            <a:off x="6667203" y="4017945"/>
            <a:ext cx="2049675" cy="307777"/>
          </a:xfrm>
          <a:prstGeom prst="rect">
            <a:avLst/>
          </a:prstGeom>
          <a:noFill/>
        </p:spPr>
        <p:txBody>
          <a:bodyPr wrap="square">
            <a:spAutoFit/>
          </a:bodyPr>
          <a:lstStyle/>
          <a:p>
            <a:r>
              <a:rPr lang="en-GB" sz="1400" b="1" dirty="0">
                <a:latin typeface="Avenir Black" panose="02000503020000020003" pitchFamily="2" charset="0"/>
              </a:rPr>
              <a:t>Tour operators</a:t>
            </a:r>
            <a:endParaRPr lang="en-GB" sz="1400" dirty="0"/>
          </a:p>
        </p:txBody>
      </p:sp>
      <p:sp>
        <p:nvSpPr>
          <p:cNvPr id="27" name="TextBox 26">
            <a:extLst>
              <a:ext uri="{FF2B5EF4-FFF2-40B4-BE49-F238E27FC236}">
                <a16:creationId xmlns:a16="http://schemas.microsoft.com/office/drawing/2014/main" id="{6FF98A5C-E300-3175-A2EB-CFB93C2D969A}"/>
              </a:ext>
            </a:extLst>
          </p:cNvPr>
          <p:cNvSpPr txBox="1"/>
          <p:nvPr/>
        </p:nvSpPr>
        <p:spPr>
          <a:xfrm>
            <a:off x="6809790" y="4821429"/>
            <a:ext cx="2049675" cy="307777"/>
          </a:xfrm>
          <a:prstGeom prst="rect">
            <a:avLst/>
          </a:prstGeom>
          <a:noFill/>
        </p:spPr>
        <p:txBody>
          <a:bodyPr wrap="square">
            <a:spAutoFit/>
          </a:bodyPr>
          <a:lstStyle/>
          <a:p>
            <a:r>
              <a:rPr lang="en-GB" sz="1400" b="1" dirty="0">
                <a:latin typeface="Avenir Black" panose="02000503020000020003" pitchFamily="2" charset="0"/>
              </a:rPr>
              <a:t>Travel agents</a:t>
            </a:r>
            <a:endParaRPr lang="en-GB" sz="1400" dirty="0"/>
          </a:p>
        </p:txBody>
      </p:sp>
      <p:sp>
        <p:nvSpPr>
          <p:cNvPr id="28" name="Oval 27">
            <a:extLst>
              <a:ext uri="{FF2B5EF4-FFF2-40B4-BE49-F238E27FC236}">
                <a16:creationId xmlns:a16="http://schemas.microsoft.com/office/drawing/2014/main" id="{AF017552-B0ED-6286-820A-2D8F4CFB7014}"/>
              </a:ext>
            </a:extLst>
          </p:cNvPr>
          <p:cNvSpPr/>
          <p:nvPr/>
        </p:nvSpPr>
        <p:spPr>
          <a:xfrm>
            <a:off x="1151292" y="3041036"/>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5910796B-3AB1-93B9-228B-5EBC69119E2F}"/>
              </a:ext>
            </a:extLst>
          </p:cNvPr>
          <p:cNvSpPr/>
          <p:nvPr/>
        </p:nvSpPr>
        <p:spPr>
          <a:xfrm>
            <a:off x="1217721" y="39809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a:extLst>
              <a:ext uri="{FF2B5EF4-FFF2-40B4-BE49-F238E27FC236}">
                <a16:creationId xmlns:a16="http://schemas.microsoft.com/office/drawing/2014/main" id="{F788DCF8-6582-5688-F67A-D88B7B1DA3ED}"/>
              </a:ext>
            </a:extLst>
          </p:cNvPr>
          <p:cNvSpPr/>
          <p:nvPr/>
        </p:nvSpPr>
        <p:spPr>
          <a:xfrm>
            <a:off x="988544" y="4716198"/>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a:extLst>
              <a:ext uri="{FF2B5EF4-FFF2-40B4-BE49-F238E27FC236}">
                <a16:creationId xmlns:a16="http://schemas.microsoft.com/office/drawing/2014/main" id="{213901CE-367E-0A3A-44BD-6E314473755F}"/>
              </a:ext>
            </a:extLst>
          </p:cNvPr>
          <p:cNvSpPr/>
          <p:nvPr/>
        </p:nvSpPr>
        <p:spPr>
          <a:xfrm>
            <a:off x="1697520" y="5436993"/>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95061153-EE58-BA52-F7B3-BE71BF23DEF7}"/>
              </a:ext>
            </a:extLst>
          </p:cNvPr>
          <p:cNvSpPr/>
          <p:nvPr/>
        </p:nvSpPr>
        <p:spPr>
          <a:xfrm>
            <a:off x="5977128" y="3203014"/>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a:extLst>
              <a:ext uri="{FF2B5EF4-FFF2-40B4-BE49-F238E27FC236}">
                <a16:creationId xmlns:a16="http://schemas.microsoft.com/office/drawing/2014/main" id="{C83B6BD0-6D52-ACC1-93CE-63DC6D21D31E}"/>
              </a:ext>
            </a:extLst>
          </p:cNvPr>
          <p:cNvSpPr/>
          <p:nvPr/>
        </p:nvSpPr>
        <p:spPr>
          <a:xfrm>
            <a:off x="6619554" y="3985757"/>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Oval 33">
            <a:extLst>
              <a:ext uri="{FF2B5EF4-FFF2-40B4-BE49-F238E27FC236}">
                <a16:creationId xmlns:a16="http://schemas.microsoft.com/office/drawing/2014/main" id="{8983D13A-EB13-D814-1BB7-EA0C0EE256B5}"/>
              </a:ext>
            </a:extLst>
          </p:cNvPr>
          <p:cNvSpPr/>
          <p:nvPr/>
        </p:nvSpPr>
        <p:spPr>
          <a:xfrm>
            <a:off x="6776471" y="4778018"/>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a:extLst>
              <a:ext uri="{FF2B5EF4-FFF2-40B4-BE49-F238E27FC236}">
                <a16:creationId xmlns:a16="http://schemas.microsoft.com/office/drawing/2014/main" id="{3F069361-81F3-A311-C204-CBCECE9A7047}"/>
              </a:ext>
            </a:extLst>
          </p:cNvPr>
          <p:cNvSpPr txBox="1"/>
          <p:nvPr/>
        </p:nvSpPr>
        <p:spPr>
          <a:xfrm>
            <a:off x="5977128" y="5494046"/>
            <a:ext cx="2049675" cy="307777"/>
          </a:xfrm>
          <a:prstGeom prst="rect">
            <a:avLst/>
          </a:prstGeom>
          <a:noFill/>
        </p:spPr>
        <p:txBody>
          <a:bodyPr wrap="square">
            <a:spAutoFit/>
          </a:bodyPr>
          <a:lstStyle/>
          <a:p>
            <a:r>
              <a:rPr lang="en-GB" sz="1400" b="1" dirty="0">
                <a:latin typeface="Avenir Black" panose="02000503020000020003" pitchFamily="2" charset="0"/>
              </a:rPr>
              <a:t>Visitor attractions</a:t>
            </a:r>
            <a:endParaRPr lang="en-GB" sz="1400" dirty="0"/>
          </a:p>
        </p:txBody>
      </p:sp>
      <p:sp>
        <p:nvSpPr>
          <p:cNvPr id="36" name="TextBox 35">
            <a:extLst>
              <a:ext uri="{FF2B5EF4-FFF2-40B4-BE49-F238E27FC236}">
                <a16:creationId xmlns:a16="http://schemas.microsoft.com/office/drawing/2014/main" id="{3B22341A-20ED-3AB6-4BA4-AD86CAB601B8}"/>
              </a:ext>
            </a:extLst>
          </p:cNvPr>
          <p:cNvSpPr txBox="1"/>
          <p:nvPr/>
        </p:nvSpPr>
        <p:spPr>
          <a:xfrm>
            <a:off x="3851345" y="5907411"/>
            <a:ext cx="2049675" cy="307777"/>
          </a:xfrm>
          <a:prstGeom prst="rect">
            <a:avLst/>
          </a:prstGeom>
          <a:noFill/>
        </p:spPr>
        <p:txBody>
          <a:bodyPr wrap="square">
            <a:spAutoFit/>
          </a:bodyPr>
          <a:lstStyle/>
          <a:p>
            <a:r>
              <a:rPr lang="en-GB" sz="1400" b="1" dirty="0">
                <a:latin typeface="Avenir Black" panose="02000503020000020003" pitchFamily="2" charset="0"/>
              </a:rPr>
              <a:t>Accommodation</a:t>
            </a:r>
            <a:endParaRPr lang="en-GB" sz="1400" dirty="0"/>
          </a:p>
        </p:txBody>
      </p:sp>
      <p:sp>
        <p:nvSpPr>
          <p:cNvPr id="37" name="TextBox 36">
            <a:extLst>
              <a:ext uri="{FF2B5EF4-FFF2-40B4-BE49-F238E27FC236}">
                <a16:creationId xmlns:a16="http://schemas.microsoft.com/office/drawing/2014/main" id="{D638E3E0-AC6F-863A-DFC2-A0343537791D}"/>
              </a:ext>
            </a:extLst>
          </p:cNvPr>
          <p:cNvSpPr txBox="1"/>
          <p:nvPr/>
        </p:nvSpPr>
        <p:spPr>
          <a:xfrm>
            <a:off x="1743583" y="5462632"/>
            <a:ext cx="2049675" cy="307777"/>
          </a:xfrm>
          <a:prstGeom prst="rect">
            <a:avLst/>
          </a:prstGeom>
          <a:noFill/>
        </p:spPr>
        <p:txBody>
          <a:bodyPr wrap="square">
            <a:spAutoFit/>
          </a:bodyPr>
          <a:lstStyle/>
          <a:p>
            <a:r>
              <a:rPr lang="en-GB" sz="1400" b="1" dirty="0">
                <a:latin typeface="Avenir Black" panose="02000503020000020003" pitchFamily="2" charset="0"/>
              </a:rPr>
              <a:t>Trade associations</a:t>
            </a:r>
            <a:endParaRPr lang="en-GB" sz="1400" dirty="0"/>
          </a:p>
        </p:txBody>
      </p:sp>
      <p:sp>
        <p:nvSpPr>
          <p:cNvPr id="38" name="TextBox 37">
            <a:extLst>
              <a:ext uri="{FF2B5EF4-FFF2-40B4-BE49-F238E27FC236}">
                <a16:creationId xmlns:a16="http://schemas.microsoft.com/office/drawing/2014/main" id="{C368F64C-A118-300F-3FBA-9C9DA2119EA1}"/>
              </a:ext>
            </a:extLst>
          </p:cNvPr>
          <p:cNvSpPr txBox="1"/>
          <p:nvPr/>
        </p:nvSpPr>
        <p:spPr>
          <a:xfrm>
            <a:off x="1021863" y="4778018"/>
            <a:ext cx="2546687" cy="307777"/>
          </a:xfrm>
          <a:prstGeom prst="rect">
            <a:avLst/>
          </a:prstGeom>
          <a:noFill/>
        </p:spPr>
        <p:txBody>
          <a:bodyPr wrap="square">
            <a:spAutoFit/>
          </a:bodyPr>
          <a:lstStyle/>
          <a:p>
            <a:r>
              <a:rPr lang="en-GB" sz="1400" b="1" dirty="0">
                <a:latin typeface="Avenir Black" panose="02000503020000020003" pitchFamily="2" charset="0"/>
              </a:rPr>
              <a:t>Government departments</a:t>
            </a:r>
            <a:endParaRPr lang="en-GB" sz="1400" dirty="0"/>
          </a:p>
        </p:txBody>
      </p:sp>
      <p:sp>
        <p:nvSpPr>
          <p:cNvPr id="39" name="TextBox 38">
            <a:extLst>
              <a:ext uri="{FF2B5EF4-FFF2-40B4-BE49-F238E27FC236}">
                <a16:creationId xmlns:a16="http://schemas.microsoft.com/office/drawing/2014/main" id="{0DAA57BB-0F42-1C57-25B3-34F6E6C3C757}"/>
              </a:ext>
            </a:extLst>
          </p:cNvPr>
          <p:cNvSpPr txBox="1"/>
          <p:nvPr/>
        </p:nvSpPr>
        <p:spPr>
          <a:xfrm>
            <a:off x="1293921" y="4001833"/>
            <a:ext cx="2049675" cy="307777"/>
          </a:xfrm>
          <a:prstGeom prst="rect">
            <a:avLst/>
          </a:prstGeom>
          <a:noFill/>
        </p:spPr>
        <p:txBody>
          <a:bodyPr wrap="square">
            <a:spAutoFit/>
          </a:bodyPr>
          <a:lstStyle/>
          <a:p>
            <a:r>
              <a:rPr lang="en-GB" sz="1400" b="1" dirty="0">
                <a:latin typeface="Avenir Black" panose="02000503020000020003" pitchFamily="2" charset="0"/>
              </a:rPr>
              <a:t>Regulatory bodies</a:t>
            </a:r>
            <a:endParaRPr lang="en-GB" sz="1400" dirty="0"/>
          </a:p>
        </p:txBody>
      </p:sp>
      <p:sp>
        <p:nvSpPr>
          <p:cNvPr id="43" name="TextBox 42">
            <a:extLst>
              <a:ext uri="{FF2B5EF4-FFF2-40B4-BE49-F238E27FC236}">
                <a16:creationId xmlns:a16="http://schemas.microsoft.com/office/drawing/2014/main" id="{D9412418-707A-3FCD-FCDE-B7E728F10031}"/>
              </a:ext>
            </a:extLst>
          </p:cNvPr>
          <p:cNvSpPr txBox="1"/>
          <p:nvPr/>
        </p:nvSpPr>
        <p:spPr>
          <a:xfrm>
            <a:off x="1209406" y="3083103"/>
            <a:ext cx="2899828" cy="523220"/>
          </a:xfrm>
          <a:prstGeom prst="rect">
            <a:avLst/>
          </a:prstGeom>
          <a:noFill/>
        </p:spPr>
        <p:txBody>
          <a:bodyPr wrap="square">
            <a:spAutoFit/>
          </a:bodyPr>
          <a:lstStyle/>
          <a:p>
            <a:r>
              <a:rPr lang="en-GB" sz="1400" b="1" dirty="0">
                <a:latin typeface="Avenir Black" panose="02000503020000020003" pitchFamily="2" charset="0"/>
              </a:rPr>
              <a:t>Information + promotional service providers</a:t>
            </a:r>
            <a:endParaRPr lang="en-GB" sz="1400" dirty="0"/>
          </a:p>
        </p:txBody>
      </p:sp>
      <p:sp>
        <p:nvSpPr>
          <p:cNvPr id="44" name="Oval 43">
            <a:extLst>
              <a:ext uri="{FF2B5EF4-FFF2-40B4-BE49-F238E27FC236}">
                <a16:creationId xmlns:a16="http://schemas.microsoft.com/office/drawing/2014/main" id="{1D76ED0D-D6D3-C533-283B-24557F789547}"/>
              </a:ext>
            </a:extLst>
          </p:cNvPr>
          <p:cNvSpPr/>
          <p:nvPr/>
        </p:nvSpPr>
        <p:spPr>
          <a:xfrm>
            <a:off x="5931067" y="5434106"/>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Oval 44">
            <a:extLst>
              <a:ext uri="{FF2B5EF4-FFF2-40B4-BE49-F238E27FC236}">
                <a16:creationId xmlns:a16="http://schemas.microsoft.com/office/drawing/2014/main" id="{085FF813-0A26-FE21-BC4C-EC93D3DD173F}"/>
              </a:ext>
            </a:extLst>
          </p:cNvPr>
          <p:cNvSpPr/>
          <p:nvPr/>
        </p:nvSpPr>
        <p:spPr>
          <a:xfrm>
            <a:off x="3827873" y="5870257"/>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6" name="Curved Connector 45">
            <a:extLst>
              <a:ext uri="{FF2B5EF4-FFF2-40B4-BE49-F238E27FC236}">
                <a16:creationId xmlns:a16="http://schemas.microsoft.com/office/drawing/2014/main" id="{FCC8E734-FA22-02D3-0CDD-525E292B745A}"/>
              </a:ext>
            </a:extLst>
          </p:cNvPr>
          <p:cNvCxnSpPr>
            <a:cxnSpLocks/>
          </p:cNvCxnSpPr>
          <p:nvPr/>
        </p:nvCxnSpPr>
        <p:spPr>
          <a:xfrm>
            <a:off x="5259807" y="4618709"/>
            <a:ext cx="473371" cy="110899"/>
          </a:xfrm>
          <a:prstGeom prst="curvedConnector3">
            <a:avLst/>
          </a:prstGeom>
          <a:ln w="12700">
            <a:solidFill>
              <a:srgbClr val="00AAAD"/>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urved Connector 46">
            <a:extLst>
              <a:ext uri="{FF2B5EF4-FFF2-40B4-BE49-F238E27FC236}">
                <a16:creationId xmlns:a16="http://schemas.microsoft.com/office/drawing/2014/main" id="{E1BF8F9D-9B1E-2BF7-935C-DAB4ABF6F398}"/>
              </a:ext>
            </a:extLst>
          </p:cNvPr>
          <p:cNvCxnSpPr>
            <a:cxnSpLocks/>
          </p:cNvCxnSpPr>
          <p:nvPr/>
        </p:nvCxnSpPr>
        <p:spPr>
          <a:xfrm flipV="1">
            <a:off x="5188490" y="3666669"/>
            <a:ext cx="377227" cy="336680"/>
          </a:xfrm>
          <a:prstGeom prst="curvedConnector3">
            <a:avLst/>
          </a:prstGeom>
          <a:ln w="12700">
            <a:solidFill>
              <a:srgbClr val="00AAAD"/>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urved Connector 47">
            <a:extLst>
              <a:ext uri="{FF2B5EF4-FFF2-40B4-BE49-F238E27FC236}">
                <a16:creationId xmlns:a16="http://schemas.microsoft.com/office/drawing/2014/main" id="{8079D571-D834-7A13-6B22-734AD0710E8D}"/>
              </a:ext>
            </a:extLst>
          </p:cNvPr>
          <p:cNvCxnSpPr>
            <a:cxnSpLocks/>
          </p:cNvCxnSpPr>
          <p:nvPr/>
        </p:nvCxnSpPr>
        <p:spPr>
          <a:xfrm flipV="1">
            <a:off x="5329156" y="4180801"/>
            <a:ext cx="455455" cy="112639"/>
          </a:xfrm>
          <a:prstGeom prst="curvedConnector3">
            <a:avLst/>
          </a:prstGeom>
          <a:ln w="12700">
            <a:solidFill>
              <a:srgbClr val="00AAAD"/>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urved Connector 51">
            <a:extLst>
              <a:ext uri="{FF2B5EF4-FFF2-40B4-BE49-F238E27FC236}">
                <a16:creationId xmlns:a16="http://schemas.microsoft.com/office/drawing/2014/main" id="{C08E1411-EE66-5519-CA66-79D4843B4B44}"/>
              </a:ext>
            </a:extLst>
          </p:cNvPr>
          <p:cNvCxnSpPr>
            <a:cxnSpLocks/>
          </p:cNvCxnSpPr>
          <p:nvPr/>
        </p:nvCxnSpPr>
        <p:spPr>
          <a:xfrm rot="5400000">
            <a:off x="4543793" y="5167755"/>
            <a:ext cx="470992" cy="43942"/>
          </a:xfrm>
          <a:prstGeom prst="curvedConnector3">
            <a:avLst/>
          </a:prstGeom>
          <a:ln w="12700">
            <a:solidFill>
              <a:srgbClr val="00AAAD"/>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urved Connector 54">
            <a:extLst>
              <a:ext uri="{FF2B5EF4-FFF2-40B4-BE49-F238E27FC236}">
                <a16:creationId xmlns:a16="http://schemas.microsoft.com/office/drawing/2014/main" id="{0F9471C0-1B3E-3247-76CE-15374F1EBA75}"/>
              </a:ext>
            </a:extLst>
          </p:cNvPr>
          <p:cNvCxnSpPr>
            <a:cxnSpLocks/>
          </p:cNvCxnSpPr>
          <p:nvPr/>
        </p:nvCxnSpPr>
        <p:spPr>
          <a:xfrm rot="10800000">
            <a:off x="3988795" y="3696336"/>
            <a:ext cx="404861" cy="182253"/>
          </a:xfrm>
          <a:prstGeom prst="curvedConnector3">
            <a:avLst/>
          </a:prstGeom>
          <a:ln w="12700">
            <a:solidFill>
              <a:srgbClr val="00AAAD"/>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urved Connector 58">
            <a:extLst>
              <a:ext uri="{FF2B5EF4-FFF2-40B4-BE49-F238E27FC236}">
                <a16:creationId xmlns:a16="http://schemas.microsoft.com/office/drawing/2014/main" id="{F89DA989-BEDA-5759-03F8-12B277F614D6}"/>
              </a:ext>
            </a:extLst>
          </p:cNvPr>
          <p:cNvCxnSpPr>
            <a:cxnSpLocks/>
          </p:cNvCxnSpPr>
          <p:nvPr/>
        </p:nvCxnSpPr>
        <p:spPr>
          <a:xfrm rot="10800000">
            <a:off x="3739154" y="4162373"/>
            <a:ext cx="435150" cy="85907"/>
          </a:xfrm>
          <a:prstGeom prst="curvedConnector3">
            <a:avLst/>
          </a:prstGeom>
          <a:ln w="12700">
            <a:solidFill>
              <a:srgbClr val="00AAAD"/>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urved Connector 60">
            <a:extLst>
              <a:ext uri="{FF2B5EF4-FFF2-40B4-BE49-F238E27FC236}">
                <a16:creationId xmlns:a16="http://schemas.microsoft.com/office/drawing/2014/main" id="{530F0020-AA9A-E312-E244-13905D0D041D}"/>
              </a:ext>
            </a:extLst>
          </p:cNvPr>
          <p:cNvCxnSpPr>
            <a:cxnSpLocks/>
          </p:cNvCxnSpPr>
          <p:nvPr/>
        </p:nvCxnSpPr>
        <p:spPr>
          <a:xfrm rot="10800000" flipV="1">
            <a:off x="3792972" y="4584104"/>
            <a:ext cx="446644" cy="147381"/>
          </a:xfrm>
          <a:prstGeom prst="curvedConnector3">
            <a:avLst/>
          </a:prstGeom>
          <a:ln w="12700">
            <a:solidFill>
              <a:srgbClr val="00AAAD"/>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urved Connector 62">
            <a:extLst>
              <a:ext uri="{FF2B5EF4-FFF2-40B4-BE49-F238E27FC236}">
                <a16:creationId xmlns:a16="http://schemas.microsoft.com/office/drawing/2014/main" id="{BFD94390-0E65-7249-0004-43953422A502}"/>
              </a:ext>
            </a:extLst>
          </p:cNvPr>
          <p:cNvCxnSpPr>
            <a:cxnSpLocks/>
          </p:cNvCxnSpPr>
          <p:nvPr/>
        </p:nvCxnSpPr>
        <p:spPr>
          <a:xfrm rot="10800000" flipV="1">
            <a:off x="4031558" y="4922506"/>
            <a:ext cx="396812" cy="295231"/>
          </a:xfrm>
          <a:prstGeom prst="curvedConnector3">
            <a:avLst/>
          </a:prstGeom>
          <a:ln w="12700">
            <a:solidFill>
              <a:srgbClr val="00AAAD"/>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urved Connector 64">
            <a:extLst>
              <a:ext uri="{FF2B5EF4-FFF2-40B4-BE49-F238E27FC236}">
                <a16:creationId xmlns:a16="http://schemas.microsoft.com/office/drawing/2014/main" id="{BC917838-9DA4-6549-010F-EFC376892182}"/>
              </a:ext>
            </a:extLst>
          </p:cNvPr>
          <p:cNvCxnSpPr>
            <a:cxnSpLocks/>
          </p:cNvCxnSpPr>
          <p:nvPr/>
        </p:nvCxnSpPr>
        <p:spPr>
          <a:xfrm>
            <a:off x="5121241" y="4988608"/>
            <a:ext cx="322006" cy="255419"/>
          </a:xfrm>
          <a:prstGeom prst="curvedConnector3">
            <a:avLst/>
          </a:prstGeom>
          <a:ln w="12700">
            <a:solidFill>
              <a:srgbClr val="00AAAD"/>
            </a:solidFill>
            <a:tailEnd type="triangle"/>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6F84A43D-1439-62BE-1A9E-9F1E387DEE60}"/>
              </a:ext>
            </a:extLst>
          </p:cNvPr>
          <p:cNvSpPr/>
          <p:nvPr/>
        </p:nvSpPr>
        <p:spPr>
          <a:xfrm>
            <a:off x="4068101" y="3679987"/>
            <a:ext cx="1409476" cy="1424914"/>
          </a:xfrm>
          <a:prstGeom prst="ellipse">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71689244-FD19-1178-24D3-48DF8C1C4AFD}"/>
              </a:ext>
            </a:extLst>
          </p:cNvPr>
          <p:cNvSpPr txBox="1"/>
          <p:nvPr/>
        </p:nvSpPr>
        <p:spPr>
          <a:xfrm>
            <a:off x="4133748" y="3961800"/>
            <a:ext cx="1335024" cy="830997"/>
          </a:xfrm>
          <a:prstGeom prst="rect">
            <a:avLst/>
          </a:prstGeom>
          <a:noFill/>
        </p:spPr>
        <p:txBody>
          <a:bodyPr wrap="square" rtlCol="0">
            <a:spAutoFit/>
          </a:bodyPr>
          <a:lstStyle/>
          <a:p>
            <a:pPr algn="ctr"/>
            <a:r>
              <a:rPr lang="en-GB" sz="1600" b="1" dirty="0">
                <a:solidFill>
                  <a:schemeClr val="bg1"/>
                </a:solidFill>
                <a:latin typeface="Eurostile" panose="020B0504020202050204" pitchFamily="34" charset="77"/>
              </a:rPr>
              <a:t>Travel + </a:t>
            </a:r>
          </a:p>
          <a:p>
            <a:pPr algn="ctr"/>
            <a:r>
              <a:rPr lang="en-GB" sz="1600" b="1" dirty="0">
                <a:solidFill>
                  <a:schemeClr val="bg1"/>
                </a:solidFill>
                <a:latin typeface="Eurostile" panose="020B0504020202050204" pitchFamily="34" charset="77"/>
              </a:rPr>
              <a:t>Tourism</a:t>
            </a:r>
          </a:p>
          <a:p>
            <a:pPr algn="ctr"/>
            <a:r>
              <a:rPr lang="en-GB" sz="1600" b="1" dirty="0">
                <a:solidFill>
                  <a:schemeClr val="bg1"/>
                </a:solidFill>
                <a:latin typeface="Eurostile" panose="020B0504020202050204" pitchFamily="34" charset="77"/>
              </a:rPr>
              <a:t>Industry</a:t>
            </a:r>
          </a:p>
        </p:txBody>
      </p:sp>
      <p:pic>
        <p:nvPicPr>
          <p:cNvPr id="74" name="Picture 73">
            <a:extLst>
              <a:ext uri="{FF2B5EF4-FFF2-40B4-BE49-F238E27FC236}">
                <a16:creationId xmlns:a16="http://schemas.microsoft.com/office/drawing/2014/main" id="{F943D290-E678-F8E6-780B-3DD6F9042DFC}"/>
              </a:ext>
            </a:extLst>
          </p:cNvPr>
          <p:cNvPicPr>
            <a:picLocks noChangeAspect="1"/>
          </p:cNvPicPr>
          <p:nvPr/>
        </p:nvPicPr>
        <p:blipFill>
          <a:blip r:embed="rId4"/>
          <a:stretch>
            <a:fillRect/>
          </a:stretch>
        </p:blipFill>
        <p:spPr>
          <a:xfrm>
            <a:off x="8495960" y="1655239"/>
            <a:ext cx="1073051" cy="884594"/>
          </a:xfrm>
          <a:prstGeom prst="rect">
            <a:avLst/>
          </a:prstGeom>
        </p:spPr>
      </p:pic>
    </p:spTree>
    <p:extLst>
      <p:ext uri="{BB962C8B-B14F-4D97-AF65-F5344CB8AC3E}">
        <p14:creationId xmlns:p14="http://schemas.microsoft.com/office/powerpoint/2010/main" val="3523997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262099" y="6458842"/>
            <a:ext cx="2228850" cy="365125"/>
          </a:xfrm>
        </p:spPr>
        <p:txBody>
          <a:bodyPr/>
          <a:lstStyle/>
          <a:p>
            <a:fld id="{E7B70798-690E-5944-9C42-5F5DFEB47247}" type="slidenum">
              <a:rPr lang="en-GB" smtClean="0">
                <a:solidFill>
                  <a:schemeClr val="bg1"/>
                </a:solidFill>
              </a:rPr>
              <a:t>13</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D13A0EE-D676-00D5-4E13-9F09C45C3B2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105" y="5708091"/>
            <a:ext cx="1303864" cy="1038211"/>
          </a:xfrm>
          <a:prstGeom prst="rect">
            <a:avLst/>
          </a:prstGeom>
        </p:spPr>
      </p:pic>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3"/>
          <a:stretch>
            <a:fillRect/>
          </a:stretch>
        </p:blipFill>
        <p:spPr>
          <a:xfrm>
            <a:off x="8296641" y="293786"/>
            <a:ext cx="1384836" cy="809036"/>
          </a:xfrm>
          <a:prstGeom prst="rect">
            <a:avLst/>
          </a:prstGeom>
        </p:spPr>
      </p:pic>
      <p:sp>
        <p:nvSpPr>
          <p:cNvPr id="41" name="TextBox 40">
            <a:extLst>
              <a:ext uri="{FF2B5EF4-FFF2-40B4-BE49-F238E27FC236}">
                <a16:creationId xmlns:a16="http://schemas.microsoft.com/office/drawing/2014/main" id="{352E63F2-1921-E9CE-12D0-A999141A3434}"/>
              </a:ext>
            </a:extLst>
          </p:cNvPr>
          <p:cNvSpPr txBox="1"/>
          <p:nvPr/>
        </p:nvSpPr>
        <p:spPr>
          <a:xfrm>
            <a:off x="264066" y="862287"/>
            <a:ext cx="8170355" cy="276999"/>
          </a:xfrm>
          <a:prstGeom prst="rect">
            <a:avLst/>
          </a:prstGeom>
          <a:noFill/>
        </p:spPr>
        <p:txBody>
          <a:bodyPr wrap="square">
            <a:spAutoFit/>
          </a:bodyPr>
          <a:lstStyle/>
          <a:p>
            <a:r>
              <a:rPr lang="en-GB" sz="1200" b="1" dirty="0">
                <a:effectLst/>
                <a:latin typeface="Eurostile" panose="020B0504020202050204" pitchFamily="34" charset="77"/>
              </a:rPr>
              <a:t>B. The types of travel and tourism organisations, their roles and the products and services they offer to customers </a:t>
            </a:r>
            <a:endParaRPr lang="en-GB" sz="1200" b="1" dirty="0">
              <a:latin typeface="Eurostile" panose="020B0504020202050204" pitchFamily="34" charset="77"/>
            </a:endParaRPr>
          </a:p>
        </p:txBody>
      </p:sp>
      <p:sp>
        <p:nvSpPr>
          <p:cNvPr id="2" name="Oval 1">
            <a:extLst>
              <a:ext uri="{FF2B5EF4-FFF2-40B4-BE49-F238E27FC236}">
                <a16:creationId xmlns:a16="http://schemas.microsoft.com/office/drawing/2014/main" id="{F20845B1-675D-12A8-F6A7-13C31ABE3832}"/>
              </a:ext>
            </a:extLst>
          </p:cNvPr>
          <p:cNvSpPr/>
          <p:nvPr/>
        </p:nvSpPr>
        <p:spPr>
          <a:xfrm>
            <a:off x="443294" y="1205458"/>
            <a:ext cx="438912" cy="41718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52A8075C-7A74-84C2-FCFD-BFAC85FF0838}"/>
              </a:ext>
            </a:extLst>
          </p:cNvPr>
          <p:cNvSpPr txBox="1"/>
          <p:nvPr/>
        </p:nvSpPr>
        <p:spPr>
          <a:xfrm>
            <a:off x="467664" y="1218928"/>
            <a:ext cx="9438336" cy="523220"/>
          </a:xfrm>
          <a:prstGeom prst="rect">
            <a:avLst/>
          </a:prstGeom>
          <a:noFill/>
        </p:spPr>
        <p:txBody>
          <a:bodyPr wrap="square">
            <a:spAutoFit/>
          </a:bodyPr>
          <a:lstStyle/>
          <a:p>
            <a:r>
              <a:rPr lang="en-GB" sz="1400" b="1" dirty="0">
                <a:solidFill>
                  <a:schemeClr val="bg1"/>
                </a:solidFill>
                <a:effectLst/>
                <a:latin typeface="Eurostile" panose="020B0504020202050204" pitchFamily="34" charset="77"/>
              </a:rPr>
              <a:t>B2.   </a:t>
            </a:r>
            <a:r>
              <a:rPr lang="en-GB" sz="1400" b="1" dirty="0">
                <a:solidFill>
                  <a:srgbClr val="00AAAD"/>
                </a:solidFill>
                <a:effectLst/>
                <a:latin typeface="Eurostile" panose="020B0504020202050204" pitchFamily="34" charset="77"/>
              </a:rPr>
              <a:t>The key sectors of the travel + tourism industry - components of their role, and the products and services they 	offer to different types of customer </a:t>
            </a:r>
            <a:endParaRPr lang="en-GB" sz="1400" dirty="0">
              <a:solidFill>
                <a:srgbClr val="00AAAD"/>
              </a:solidFill>
              <a:latin typeface="Eurostile" panose="020B0504020202050204" pitchFamily="34" charset="77"/>
            </a:endParaRPr>
          </a:p>
        </p:txBody>
      </p:sp>
      <p:grpSp>
        <p:nvGrpSpPr>
          <p:cNvPr id="5" name="Group 4">
            <a:extLst>
              <a:ext uri="{FF2B5EF4-FFF2-40B4-BE49-F238E27FC236}">
                <a16:creationId xmlns:a16="http://schemas.microsoft.com/office/drawing/2014/main" id="{41D200E0-770D-2FC8-4E0E-905A3EE57870}"/>
              </a:ext>
            </a:extLst>
          </p:cNvPr>
          <p:cNvGrpSpPr/>
          <p:nvPr/>
        </p:nvGrpSpPr>
        <p:grpSpPr>
          <a:xfrm>
            <a:off x="3621213" y="1622643"/>
            <a:ext cx="2225419" cy="2219445"/>
            <a:chOff x="3602431" y="2140933"/>
            <a:chExt cx="2225419" cy="2219445"/>
          </a:xfrm>
        </p:grpSpPr>
        <p:sp>
          <p:nvSpPr>
            <p:cNvPr id="3" name="Oval 2">
              <a:extLst>
                <a:ext uri="{FF2B5EF4-FFF2-40B4-BE49-F238E27FC236}">
                  <a16:creationId xmlns:a16="http://schemas.microsoft.com/office/drawing/2014/main" id="{6F84A43D-1439-62BE-1A9E-9F1E387DEE60}"/>
                </a:ext>
              </a:extLst>
            </p:cNvPr>
            <p:cNvSpPr/>
            <p:nvPr/>
          </p:nvSpPr>
          <p:spPr>
            <a:xfrm>
              <a:off x="3602431" y="2140933"/>
              <a:ext cx="2185449" cy="221944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71689244-FD19-1178-24D3-48DF8C1C4AFD}"/>
                </a:ext>
              </a:extLst>
            </p:cNvPr>
            <p:cNvSpPr txBox="1"/>
            <p:nvPr/>
          </p:nvSpPr>
          <p:spPr>
            <a:xfrm>
              <a:off x="3677453" y="3356233"/>
              <a:ext cx="2150397" cy="584775"/>
            </a:xfrm>
            <a:prstGeom prst="rect">
              <a:avLst/>
            </a:prstGeom>
            <a:noFill/>
          </p:spPr>
          <p:txBody>
            <a:bodyPr wrap="square" rtlCol="0">
              <a:spAutoFit/>
            </a:bodyPr>
            <a:lstStyle/>
            <a:p>
              <a:pPr algn="ctr"/>
              <a:r>
                <a:rPr lang="en-GB" sz="1600" b="1" dirty="0">
                  <a:solidFill>
                    <a:schemeClr val="bg1"/>
                  </a:solidFill>
                  <a:latin typeface="Eurostile" panose="020B0504020202050204" pitchFamily="34" charset="77"/>
                </a:rPr>
                <a:t>Transport</a:t>
              </a:r>
            </a:p>
            <a:p>
              <a:pPr algn="ctr"/>
              <a:r>
                <a:rPr lang="en-GB" sz="1600" b="1" dirty="0">
                  <a:solidFill>
                    <a:schemeClr val="bg1"/>
                  </a:solidFill>
                  <a:latin typeface="Eurostile" panose="020B0504020202050204" pitchFamily="34" charset="77"/>
                </a:rPr>
                <a:t>hubs + gateways</a:t>
              </a:r>
            </a:p>
          </p:txBody>
        </p:sp>
      </p:grpSp>
      <p:sp>
        <p:nvSpPr>
          <p:cNvPr id="16" name="TextBox 15">
            <a:extLst>
              <a:ext uri="{FF2B5EF4-FFF2-40B4-BE49-F238E27FC236}">
                <a16:creationId xmlns:a16="http://schemas.microsoft.com/office/drawing/2014/main" id="{9F0FF107-E662-816B-6F96-F83BCC80216B}"/>
              </a:ext>
            </a:extLst>
          </p:cNvPr>
          <p:cNvSpPr txBox="1"/>
          <p:nvPr/>
        </p:nvSpPr>
        <p:spPr>
          <a:xfrm>
            <a:off x="5121241" y="6475687"/>
            <a:ext cx="3911245" cy="307777"/>
          </a:xfrm>
          <a:prstGeom prst="rect">
            <a:avLst/>
          </a:prstGeom>
          <a:noFill/>
        </p:spPr>
        <p:txBody>
          <a:bodyPr wrap="square">
            <a:spAutoFit/>
          </a:bodyPr>
          <a:lstStyle/>
          <a:p>
            <a:r>
              <a:rPr lang="en-GB" sz="1400" b="1" dirty="0">
                <a:solidFill>
                  <a:schemeClr val="bg1"/>
                </a:solidFill>
                <a:effectLst/>
                <a:latin typeface="Eurostile" panose="020B0504020202050204" pitchFamily="34" charset="77"/>
              </a:rPr>
              <a:t>B2. Key sectors of the travel + </a:t>
            </a:r>
            <a:r>
              <a:rPr lang="en-GB" sz="1400" b="1" dirty="0">
                <a:solidFill>
                  <a:schemeClr val="bg1"/>
                </a:solidFill>
                <a:latin typeface="Eurostile" panose="020B0504020202050204" pitchFamily="34" charset="77"/>
              </a:rPr>
              <a:t>t</a:t>
            </a:r>
            <a:r>
              <a:rPr lang="en-GB" sz="1400" b="1" dirty="0">
                <a:solidFill>
                  <a:schemeClr val="bg1"/>
                </a:solidFill>
                <a:effectLst/>
                <a:latin typeface="Eurostile" panose="020B0504020202050204" pitchFamily="34" charset="77"/>
              </a:rPr>
              <a:t>ourism industry</a:t>
            </a:r>
            <a:endParaRPr lang="en-GB" sz="1400" b="1" dirty="0">
              <a:solidFill>
                <a:schemeClr val="bg1"/>
              </a:solidFill>
              <a:latin typeface="Eurostile" panose="020B0504020202050204" pitchFamily="34" charset="77"/>
            </a:endParaRPr>
          </a:p>
        </p:txBody>
      </p:sp>
      <p:grpSp>
        <p:nvGrpSpPr>
          <p:cNvPr id="11" name="Group 10">
            <a:extLst>
              <a:ext uri="{FF2B5EF4-FFF2-40B4-BE49-F238E27FC236}">
                <a16:creationId xmlns:a16="http://schemas.microsoft.com/office/drawing/2014/main" id="{E9774AC5-0AB4-2E3F-D1DB-EB372F2FB9E4}"/>
              </a:ext>
            </a:extLst>
          </p:cNvPr>
          <p:cNvGrpSpPr/>
          <p:nvPr/>
        </p:nvGrpSpPr>
        <p:grpSpPr>
          <a:xfrm>
            <a:off x="289928" y="1818359"/>
            <a:ext cx="2604493" cy="344733"/>
            <a:chOff x="882206" y="2495389"/>
            <a:chExt cx="2604493" cy="344733"/>
          </a:xfrm>
        </p:grpSpPr>
        <p:sp>
          <p:nvSpPr>
            <p:cNvPr id="32" name="Oval 31">
              <a:extLst>
                <a:ext uri="{FF2B5EF4-FFF2-40B4-BE49-F238E27FC236}">
                  <a16:creationId xmlns:a16="http://schemas.microsoft.com/office/drawing/2014/main" id="{95061153-EE58-BA52-F7B3-BE71BF23DEF7}"/>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356C5F0D-397A-A5BD-26AD-577D326A42BC}"/>
                </a:ext>
              </a:extLst>
            </p:cNvPr>
            <p:cNvSpPr txBox="1"/>
            <p:nvPr/>
          </p:nvSpPr>
          <p:spPr>
            <a:xfrm>
              <a:off x="939362" y="2528869"/>
              <a:ext cx="2547337" cy="307777"/>
            </a:xfrm>
            <a:prstGeom prst="rect">
              <a:avLst/>
            </a:prstGeom>
            <a:noFill/>
          </p:spPr>
          <p:txBody>
            <a:bodyPr wrap="square">
              <a:spAutoFit/>
            </a:bodyPr>
            <a:lstStyle/>
            <a:p>
              <a:r>
                <a:rPr lang="en-GB" sz="1400" b="1" dirty="0">
                  <a:latin typeface="Avenir Black" panose="02000503020000020003" pitchFamily="2" charset="0"/>
                </a:rPr>
                <a:t>Transport hubs + gateways</a:t>
              </a:r>
              <a:endParaRPr lang="en-GB" sz="1400" dirty="0"/>
            </a:p>
          </p:txBody>
        </p:sp>
      </p:grpSp>
      <p:sp>
        <p:nvSpPr>
          <p:cNvPr id="15" name="Oval 14">
            <a:extLst>
              <a:ext uri="{FF2B5EF4-FFF2-40B4-BE49-F238E27FC236}">
                <a16:creationId xmlns:a16="http://schemas.microsoft.com/office/drawing/2014/main" id="{AAC4C6BB-3F11-EA90-5038-2DF78DB2B174}"/>
              </a:ext>
            </a:extLst>
          </p:cNvPr>
          <p:cNvSpPr/>
          <p:nvPr/>
        </p:nvSpPr>
        <p:spPr>
          <a:xfrm>
            <a:off x="1638271" y="3569120"/>
            <a:ext cx="1459148" cy="1528337"/>
          </a:xfrm>
          <a:prstGeom prst="ellipse">
            <a:avLst/>
          </a:prstGeom>
          <a:solidFill>
            <a:srgbClr val="98C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FE30C76D-A365-01C6-B54C-63AB01D689BB}"/>
              </a:ext>
            </a:extLst>
          </p:cNvPr>
          <p:cNvSpPr/>
          <p:nvPr/>
        </p:nvSpPr>
        <p:spPr>
          <a:xfrm>
            <a:off x="6578924" y="3620706"/>
            <a:ext cx="1459148" cy="1528337"/>
          </a:xfrm>
          <a:prstGeom prst="ellipse">
            <a:avLst/>
          </a:prstGeom>
          <a:solidFill>
            <a:srgbClr val="98C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0" name="Straight Arrow Connector 19">
            <a:extLst>
              <a:ext uri="{FF2B5EF4-FFF2-40B4-BE49-F238E27FC236}">
                <a16:creationId xmlns:a16="http://schemas.microsoft.com/office/drawing/2014/main" id="{CB6814EA-13C7-FD30-6680-4F4638DFF5F1}"/>
              </a:ext>
            </a:extLst>
          </p:cNvPr>
          <p:cNvCxnSpPr>
            <a:cxnSpLocks/>
          </p:cNvCxnSpPr>
          <p:nvPr/>
        </p:nvCxnSpPr>
        <p:spPr>
          <a:xfrm flipV="1">
            <a:off x="2515065" y="3521404"/>
            <a:ext cx="715616" cy="477132"/>
          </a:xfrm>
          <a:prstGeom prst="straightConnector1">
            <a:avLst/>
          </a:prstGeom>
          <a:ln w="38100"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2" name="Straight Arrow Connector 21">
            <a:extLst>
              <a:ext uri="{FF2B5EF4-FFF2-40B4-BE49-F238E27FC236}">
                <a16:creationId xmlns:a16="http://schemas.microsoft.com/office/drawing/2014/main" id="{CE57C5D7-4CD7-0416-B794-2D73BABC5E39}"/>
              </a:ext>
            </a:extLst>
          </p:cNvPr>
          <p:cNvCxnSpPr>
            <a:cxnSpLocks/>
          </p:cNvCxnSpPr>
          <p:nvPr/>
        </p:nvCxnSpPr>
        <p:spPr>
          <a:xfrm flipV="1">
            <a:off x="2663911" y="4369643"/>
            <a:ext cx="938536" cy="23770"/>
          </a:xfrm>
          <a:prstGeom prst="straightConnector1">
            <a:avLst/>
          </a:prstGeom>
          <a:ln w="38100"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Straight Arrow Connector 22">
            <a:extLst>
              <a:ext uri="{FF2B5EF4-FFF2-40B4-BE49-F238E27FC236}">
                <a16:creationId xmlns:a16="http://schemas.microsoft.com/office/drawing/2014/main" id="{EDF663CE-52DC-C487-45FF-FEEE88B5CE16}"/>
              </a:ext>
            </a:extLst>
          </p:cNvPr>
          <p:cNvCxnSpPr>
            <a:cxnSpLocks/>
          </p:cNvCxnSpPr>
          <p:nvPr/>
        </p:nvCxnSpPr>
        <p:spPr>
          <a:xfrm flipH="1" flipV="1">
            <a:off x="2558354" y="4769751"/>
            <a:ext cx="672327" cy="540343"/>
          </a:xfrm>
          <a:prstGeom prst="straightConnector1">
            <a:avLst/>
          </a:prstGeom>
          <a:ln w="38100"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6" name="Straight Arrow Connector 25">
            <a:extLst>
              <a:ext uri="{FF2B5EF4-FFF2-40B4-BE49-F238E27FC236}">
                <a16:creationId xmlns:a16="http://schemas.microsoft.com/office/drawing/2014/main" id="{DF3EFF09-95E6-174E-2E40-9D5328CEF3A1}"/>
              </a:ext>
            </a:extLst>
          </p:cNvPr>
          <p:cNvCxnSpPr>
            <a:cxnSpLocks/>
          </p:cNvCxnSpPr>
          <p:nvPr/>
        </p:nvCxnSpPr>
        <p:spPr>
          <a:xfrm flipH="1" flipV="1">
            <a:off x="1021937" y="3941362"/>
            <a:ext cx="989337" cy="230799"/>
          </a:xfrm>
          <a:prstGeom prst="straightConnector1">
            <a:avLst/>
          </a:prstGeom>
          <a:ln w="38100" cap="flat" cmpd="sng" algn="ctr">
            <a:solidFill>
              <a:schemeClr val="accent1">
                <a:lumMod val="75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7" name="Straight Arrow Connector 26">
            <a:extLst>
              <a:ext uri="{FF2B5EF4-FFF2-40B4-BE49-F238E27FC236}">
                <a16:creationId xmlns:a16="http://schemas.microsoft.com/office/drawing/2014/main" id="{00E99754-CDE0-1706-22B3-85CE07089C99}"/>
              </a:ext>
            </a:extLst>
          </p:cNvPr>
          <p:cNvCxnSpPr>
            <a:cxnSpLocks/>
          </p:cNvCxnSpPr>
          <p:nvPr/>
        </p:nvCxnSpPr>
        <p:spPr>
          <a:xfrm flipH="1">
            <a:off x="1187556" y="4638911"/>
            <a:ext cx="914920" cy="458546"/>
          </a:xfrm>
          <a:prstGeom prst="straightConnector1">
            <a:avLst/>
          </a:prstGeom>
          <a:ln w="38100" cap="flat" cmpd="sng" algn="ctr">
            <a:solidFill>
              <a:schemeClr val="accent1">
                <a:lumMod val="75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8" name="Straight Arrow Connector 27">
            <a:extLst>
              <a:ext uri="{FF2B5EF4-FFF2-40B4-BE49-F238E27FC236}">
                <a16:creationId xmlns:a16="http://schemas.microsoft.com/office/drawing/2014/main" id="{1376BB30-04B6-4E7D-DEFE-23E592C4C5C4}"/>
              </a:ext>
            </a:extLst>
          </p:cNvPr>
          <p:cNvCxnSpPr>
            <a:cxnSpLocks/>
          </p:cNvCxnSpPr>
          <p:nvPr/>
        </p:nvCxnSpPr>
        <p:spPr>
          <a:xfrm flipV="1">
            <a:off x="7637662" y="4256027"/>
            <a:ext cx="1888387" cy="52670"/>
          </a:xfrm>
          <a:prstGeom prst="straightConnector1">
            <a:avLst/>
          </a:prstGeom>
          <a:ln w="38100"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9" name="Straight Arrow Connector 28">
            <a:extLst>
              <a:ext uri="{FF2B5EF4-FFF2-40B4-BE49-F238E27FC236}">
                <a16:creationId xmlns:a16="http://schemas.microsoft.com/office/drawing/2014/main" id="{10EB3258-C5E9-4FFC-ADD6-CF8E63105F18}"/>
              </a:ext>
            </a:extLst>
          </p:cNvPr>
          <p:cNvCxnSpPr>
            <a:cxnSpLocks/>
          </p:cNvCxnSpPr>
          <p:nvPr/>
        </p:nvCxnSpPr>
        <p:spPr>
          <a:xfrm>
            <a:off x="6181176" y="3744857"/>
            <a:ext cx="902776" cy="400306"/>
          </a:xfrm>
          <a:prstGeom prst="straightConnector1">
            <a:avLst/>
          </a:prstGeom>
          <a:ln w="38100"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0" name="Straight Arrow Connector 29">
            <a:extLst>
              <a:ext uri="{FF2B5EF4-FFF2-40B4-BE49-F238E27FC236}">
                <a16:creationId xmlns:a16="http://schemas.microsoft.com/office/drawing/2014/main" id="{1D3C80D7-2D85-B990-236C-73508D423DC6}"/>
              </a:ext>
            </a:extLst>
          </p:cNvPr>
          <p:cNvCxnSpPr>
            <a:cxnSpLocks/>
          </p:cNvCxnSpPr>
          <p:nvPr/>
        </p:nvCxnSpPr>
        <p:spPr>
          <a:xfrm flipV="1">
            <a:off x="6181176" y="4635218"/>
            <a:ext cx="866641" cy="319988"/>
          </a:xfrm>
          <a:prstGeom prst="straightConnector1">
            <a:avLst/>
          </a:prstGeom>
          <a:ln w="38100"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Straight Arrow Connector 30">
            <a:extLst>
              <a:ext uri="{FF2B5EF4-FFF2-40B4-BE49-F238E27FC236}">
                <a16:creationId xmlns:a16="http://schemas.microsoft.com/office/drawing/2014/main" id="{4E0B8BFA-4FD5-B1F4-E1A5-7EFBAAF6B8A6}"/>
              </a:ext>
            </a:extLst>
          </p:cNvPr>
          <p:cNvCxnSpPr>
            <a:cxnSpLocks/>
          </p:cNvCxnSpPr>
          <p:nvPr/>
        </p:nvCxnSpPr>
        <p:spPr>
          <a:xfrm>
            <a:off x="7445565" y="4685035"/>
            <a:ext cx="592507" cy="765640"/>
          </a:xfrm>
          <a:prstGeom prst="straightConnector1">
            <a:avLst/>
          </a:prstGeom>
          <a:ln w="38100"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3" name="Straight Arrow Connector 32">
            <a:extLst>
              <a:ext uri="{FF2B5EF4-FFF2-40B4-BE49-F238E27FC236}">
                <a16:creationId xmlns:a16="http://schemas.microsoft.com/office/drawing/2014/main" id="{73448935-C527-79EC-F160-DAEF79D2588A}"/>
              </a:ext>
            </a:extLst>
          </p:cNvPr>
          <p:cNvCxnSpPr>
            <a:cxnSpLocks/>
          </p:cNvCxnSpPr>
          <p:nvPr/>
        </p:nvCxnSpPr>
        <p:spPr>
          <a:xfrm flipV="1">
            <a:off x="7445565" y="3276711"/>
            <a:ext cx="496657" cy="635716"/>
          </a:xfrm>
          <a:prstGeom prst="straightConnector1">
            <a:avLst/>
          </a:prstGeom>
          <a:ln w="38100"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4" name="TextBox 33">
            <a:extLst>
              <a:ext uri="{FF2B5EF4-FFF2-40B4-BE49-F238E27FC236}">
                <a16:creationId xmlns:a16="http://schemas.microsoft.com/office/drawing/2014/main" id="{7A5C2407-FC98-1F0C-1633-17C496BF76B0}"/>
              </a:ext>
            </a:extLst>
          </p:cNvPr>
          <p:cNvSpPr txBox="1"/>
          <p:nvPr/>
        </p:nvSpPr>
        <p:spPr>
          <a:xfrm>
            <a:off x="1400556" y="3092880"/>
            <a:ext cx="1840545" cy="307777"/>
          </a:xfrm>
          <a:prstGeom prst="rect">
            <a:avLst/>
          </a:prstGeom>
          <a:noFill/>
        </p:spPr>
        <p:txBody>
          <a:bodyPr wrap="square" rtlCol="0">
            <a:spAutoFit/>
          </a:bodyPr>
          <a:lstStyle/>
          <a:p>
            <a:pPr algn="ctr"/>
            <a:r>
              <a:rPr lang="en-GB" sz="1400" b="1" dirty="0">
                <a:latin typeface="Avenir Black" panose="02000503020000020003" pitchFamily="2" charset="0"/>
              </a:rPr>
              <a:t>Gateway</a:t>
            </a:r>
          </a:p>
        </p:txBody>
      </p:sp>
      <p:sp>
        <p:nvSpPr>
          <p:cNvPr id="35" name="TextBox 34">
            <a:extLst>
              <a:ext uri="{FF2B5EF4-FFF2-40B4-BE49-F238E27FC236}">
                <a16:creationId xmlns:a16="http://schemas.microsoft.com/office/drawing/2014/main" id="{CAB39AD1-252B-9EB1-6B15-DFE406CEC1C5}"/>
              </a:ext>
            </a:extLst>
          </p:cNvPr>
          <p:cNvSpPr txBox="1"/>
          <p:nvPr/>
        </p:nvSpPr>
        <p:spPr>
          <a:xfrm>
            <a:off x="6388225" y="3050376"/>
            <a:ext cx="1840545" cy="307777"/>
          </a:xfrm>
          <a:prstGeom prst="rect">
            <a:avLst/>
          </a:prstGeom>
          <a:noFill/>
        </p:spPr>
        <p:txBody>
          <a:bodyPr wrap="square" rtlCol="0">
            <a:spAutoFit/>
          </a:bodyPr>
          <a:lstStyle/>
          <a:p>
            <a:pPr algn="ctr"/>
            <a:r>
              <a:rPr lang="en-GB" sz="1400" b="1" dirty="0">
                <a:latin typeface="Avenir Black" panose="02000503020000020003" pitchFamily="2" charset="0"/>
              </a:rPr>
              <a:t>Hub</a:t>
            </a:r>
          </a:p>
        </p:txBody>
      </p:sp>
      <p:sp>
        <p:nvSpPr>
          <p:cNvPr id="37" name="TextBox 36">
            <a:extLst>
              <a:ext uri="{FF2B5EF4-FFF2-40B4-BE49-F238E27FC236}">
                <a16:creationId xmlns:a16="http://schemas.microsoft.com/office/drawing/2014/main" id="{7D60C60F-555B-CB66-5A76-9DF02C6AED28}"/>
              </a:ext>
            </a:extLst>
          </p:cNvPr>
          <p:cNvSpPr txBox="1"/>
          <p:nvPr/>
        </p:nvSpPr>
        <p:spPr>
          <a:xfrm>
            <a:off x="882206" y="4555819"/>
            <a:ext cx="3067756" cy="307777"/>
          </a:xfrm>
          <a:prstGeom prst="rect">
            <a:avLst/>
          </a:prstGeom>
          <a:noFill/>
        </p:spPr>
        <p:txBody>
          <a:bodyPr wrap="square" rtlCol="0">
            <a:spAutoFit/>
          </a:bodyPr>
          <a:lstStyle/>
          <a:p>
            <a:r>
              <a:rPr lang="en-GB" sz="1400" dirty="0">
                <a:latin typeface="Avenir Book" panose="02000503020000020003" pitchFamily="2" charset="0"/>
              </a:rPr>
              <a:t>Sea					Land</a:t>
            </a:r>
          </a:p>
        </p:txBody>
      </p:sp>
      <p:sp>
        <p:nvSpPr>
          <p:cNvPr id="38" name="TextBox 37">
            <a:extLst>
              <a:ext uri="{FF2B5EF4-FFF2-40B4-BE49-F238E27FC236}">
                <a16:creationId xmlns:a16="http://schemas.microsoft.com/office/drawing/2014/main" id="{3DEE29D3-5BA2-4AC8-94EB-E06F1ECE84E5}"/>
              </a:ext>
            </a:extLst>
          </p:cNvPr>
          <p:cNvSpPr txBox="1"/>
          <p:nvPr/>
        </p:nvSpPr>
        <p:spPr>
          <a:xfrm>
            <a:off x="6349622" y="5148834"/>
            <a:ext cx="1879148" cy="307777"/>
          </a:xfrm>
          <a:prstGeom prst="rect">
            <a:avLst/>
          </a:prstGeom>
          <a:noFill/>
        </p:spPr>
        <p:txBody>
          <a:bodyPr wrap="square" rtlCol="0">
            <a:spAutoFit/>
          </a:bodyPr>
          <a:lstStyle/>
          <a:p>
            <a:pPr algn="ctr"/>
            <a:r>
              <a:rPr lang="en-GB" sz="1400" dirty="0">
                <a:latin typeface="Avenir Book" panose="02000503020000020003" pitchFamily="2" charset="0"/>
              </a:rPr>
              <a:t>Land</a:t>
            </a:r>
          </a:p>
        </p:txBody>
      </p:sp>
      <p:sp>
        <p:nvSpPr>
          <p:cNvPr id="39" name="Oval 38">
            <a:extLst>
              <a:ext uri="{FF2B5EF4-FFF2-40B4-BE49-F238E27FC236}">
                <a16:creationId xmlns:a16="http://schemas.microsoft.com/office/drawing/2014/main" id="{947BBF32-C41F-1367-D684-49F583AC4ED2}"/>
              </a:ext>
            </a:extLst>
          </p:cNvPr>
          <p:cNvSpPr/>
          <p:nvPr/>
        </p:nvSpPr>
        <p:spPr>
          <a:xfrm>
            <a:off x="8228770" y="4206832"/>
            <a:ext cx="193637" cy="196491"/>
          </a:xfrm>
          <a:prstGeom prst="ellipse">
            <a:avLst/>
          </a:prstGeom>
          <a:solidFill>
            <a:srgbClr val="FFC000"/>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Oval 39">
            <a:extLst>
              <a:ext uri="{FF2B5EF4-FFF2-40B4-BE49-F238E27FC236}">
                <a16:creationId xmlns:a16="http://schemas.microsoft.com/office/drawing/2014/main" id="{049AF0D8-CFA5-7762-6358-CD724E821D8E}"/>
              </a:ext>
            </a:extLst>
          </p:cNvPr>
          <p:cNvSpPr/>
          <p:nvPr/>
        </p:nvSpPr>
        <p:spPr>
          <a:xfrm>
            <a:off x="8756208" y="4188383"/>
            <a:ext cx="193637" cy="196491"/>
          </a:xfrm>
          <a:prstGeom prst="ellipse">
            <a:avLst/>
          </a:prstGeom>
          <a:solidFill>
            <a:srgbClr val="FFC000"/>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extBox 41">
            <a:extLst>
              <a:ext uri="{FF2B5EF4-FFF2-40B4-BE49-F238E27FC236}">
                <a16:creationId xmlns:a16="http://schemas.microsoft.com/office/drawing/2014/main" id="{BBA8A72A-8E9B-9BFE-CDEF-64D750C03E89}"/>
              </a:ext>
            </a:extLst>
          </p:cNvPr>
          <p:cNvSpPr txBox="1"/>
          <p:nvPr/>
        </p:nvSpPr>
        <p:spPr>
          <a:xfrm>
            <a:off x="7686941" y="4430558"/>
            <a:ext cx="1879148" cy="253916"/>
          </a:xfrm>
          <a:prstGeom prst="rect">
            <a:avLst/>
          </a:prstGeom>
          <a:noFill/>
        </p:spPr>
        <p:txBody>
          <a:bodyPr wrap="square" rtlCol="0">
            <a:spAutoFit/>
          </a:bodyPr>
          <a:lstStyle/>
          <a:p>
            <a:pPr algn="ctr"/>
            <a:r>
              <a:rPr lang="en-GB" sz="1050" dirty="0">
                <a:latin typeface="Avenir Book" panose="02000503020000020003" pitchFamily="2" charset="0"/>
              </a:rPr>
              <a:t>Corridor</a:t>
            </a:r>
          </a:p>
        </p:txBody>
      </p:sp>
      <p:pic>
        <p:nvPicPr>
          <p:cNvPr id="43" name="Picture 42">
            <a:extLst>
              <a:ext uri="{FF2B5EF4-FFF2-40B4-BE49-F238E27FC236}">
                <a16:creationId xmlns:a16="http://schemas.microsoft.com/office/drawing/2014/main" id="{3933FB04-9DE4-2A33-CFA0-532A660FA611}"/>
              </a:ext>
            </a:extLst>
          </p:cNvPr>
          <p:cNvPicPr>
            <a:picLocks noChangeAspect="1"/>
          </p:cNvPicPr>
          <p:nvPr/>
        </p:nvPicPr>
        <p:blipFill>
          <a:blip r:embed="rId4"/>
          <a:stretch>
            <a:fillRect/>
          </a:stretch>
        </p:blipFill>
        <p:spPr>
          <a:xfrm>
            <a:off x="4143719" y="1850517"/>
            <a:ext cx="1140436" cy="964984"/>
          </a:xfrm>
          <a:prstGeom prst="rect">
            <a:avLst/>
          </a:prstGeom>
        </p:spPr>
      </p:pic>
      <p:sp>
        <p:nvSpPr>
          <p:cNvPr id="48" name="TextBox 47">
            <a:extLst>
              <a:ext uri="{FF2B5EF4-FFF2-40B4-BE49-F238E27FC236}">
                <a16:creationId xmlns:a16="http://schemas.microsoft.com/office/drawing/2014/main" id="{0C10ED8B-D025-F930-AF4A-D1D90199E1D9}"/>
              </a:ext>
            </a:extLst>
          </p:cNvPr>
          <p:cNvSpPr txBox="1"/>
          <p:nvPr/>
        </p:nvSpPr>
        <p:spPr>
          <a:xfrm>
            <a:off x="403121" y="2256368"/>
            <a:ext cx="3158377" cy="830997"/>
          </a:xfrm>
          <a:prstGeom prst="rect">
            <a:avLst/>
          </a:prstGeom>
          <a:noFill/>
        </p:spPr>
        <p:txBody>
          <a:bodyPr wrap="square">
            <a:spAutoFit/>
          </a:bodyPr>
          <a:lstStyle/>
          <a:p>
            <a:r>
              <a:rPr lang="en-GB" sz="1200" u="none" strike="noStrike" dirty="0">
                <a:solidFill>
                  <a:srgbClr val="454545"/>
                </a:solidFill>
                <a:effectLst/>
                <a:latin typeface="Avenir Light" panose="020B0402020203020204" pitchFamily="34" charset="77"/>
              </a:rPr>
              <a:t>Transport gateways and hubs are locations where transport converges and are </a:t>
            </a:r>
          </a:p>
          <a:p>
            <a:r>
              <a:rPr lang="en-GB" sz="1200" u="none" strike="noStrike" dirty="0">
                <a:solidFill>
                  <a:srgbClr val="454545"/>
                </a:solidFill>
                <a:effectLst/>
                <a:latin typeface="Avenir Light" panose="020B0402020203020204" pitchFamily="34" charset="77"/>
              </a:rPr>
              <a:t>connected to other hubs and locations</a:t>
            </a:r>
          </a:p>
          <a:p>
            <a:endParaRPr lang="en-GB" sz="1200" u="none" strike="noStrike" dirty="0">
              <a:solidFill>
                <a:srgbClr val="454545"/>
              </a:solidFill>
              <a:effectLst/>
              <a:latin typeface="Avenir Light" panose="020B0402020203020204" pitchFamily="34" charset="77"/>
            </a:endParaRPr>
          </a:p>
        </p:txBody>
      </p:sp>
      <p:sp>
        <p:nvSpPr>
          <p:cNvPr id="50" name="TextBox 49">
            <a:extLst>
              <a:ext uri="{FF2B5EF4-FFF2-40B4-BE49-F238E27FC236}">
                <a16:creationId xmlns:a16="http://schemas.microsoft.com/office/drawing/2014/main" id="{00DDEBF0-A304-5AAB-9CB2-C70BAF603A57}"/>
              </a:ext>
            </a:extLst>
          </p:cNvPr>
          <p:cNvSpPr txBox="1"/>
          <p:nvPr/>
        </p:nvSpPr>
        <p:spPr>
          <a:xfrm>
            <a:off x="5998440" y="5700618"/>
            <a:ext cx="3377001" cy="461665"/>
          </a:xfrm>
          <a:prstGeom prst="rect">
            <a:avLst/>
          </a:prstGeom>
          <a:noFill/>
        </p:spPr>
        <p:txBody>
          <a:bodyPr wrap="square">
            <a:spAutoFit/>
          </a:bodyPr>
          <a:lstStyle/>
          <a:p>
            <a:r>
              <a:rPr lang="en-GB" sz="1200" dirty="0">
                <a:solidFill>
                  <a:srgbClr val="454545"/>
                </a:solidFill>
                <a:latin typeface="Avenir Light" panose="020B0402020203020204" pitchFamily="34" charset="77"/>
              </a:rPr>
              <a:t>Hubs connect the same mode of transport </a:t>
            </a:r>
          </a:p>
          <a:p>
            <a:r>
              <a:rPr lang="en-GB" sz="1200" dirty="0">
                <a:solidFill>
                  <a:srgbClr val="454545"/>
                </a:solidFill>
                <a:latin typeface="Avenir Light" panose="020B0402020203020204" pitchFamily="34" charset="77"/>
              </a:rPr>
              <a:t>e.g. train to another train</a:t>
            </a:r>
            <a:endParaRPr lang="en-GB" sz="1200" dirty="0">
              <a:latin typeface="Avenir Light" panose="020B0402020203020204" pitchFamily="34" charset="77"/>
            </a:endParaRPr>
          </a:p>
        </p:txBody>
      </p:sp>
      <p:sp>
        <p:nvSpPr>
          <p:cNvPr id="52" name="TextBox 51">
            <a:extLst>
              <a:ext uri="{FF2B5EF4-FFF2-40B4-BE49-F238E27FC236}">
                <a16:creationId xmlns:a16="http://schemas.microsoft.com/office/drawing/2014/main" id="{27AB4631-331C-C44B-50E3-D6CB1131C31A}"/>
              </a:ext>
            </a:extLst>
          </p:cNvPr>
          <p:cNvSpPr txBox="1"/>
          <p:nvPr/>
        </p:nvSpPr>
        <p:spPr>
          <a:xfrm>
            <a:off x="1210835" y="5501349"/>
            <a:ext cx="3374422" cy="646331"/>
          </a:xfrm>
          <a:prstGeom prst="rect">
            <a:avLst/>
          </a:prstGeom>
          <a:noFill/>
        </p:spPr>
        <p:txBody>
          <a:bodyPr wrap="square">
            <a:spAutoFit/>
          </a:bodyPr>
          <a:lstStyle/>
          <a:p>
            <a:r>
              <a:rPr lang="en-GB" sz="1200" dirty="0">
                <a:solidFill>
                  <a:srgbClr val="454545"/>
                </a:solidFill>
                <a:latin typeface="Avenir Light" panose="020B0402020203020204" pitchFamily="34" charset="77"/>
              </a:rPr>
              <a:t>Gateways are where you can change from one mode of transport to </a:t>
            </a:r>
          </a:p>
          <a:p>
            <a:r>
              <a:rPr lang="en-GB" sz="1200" dirty="0">
                <a:solidFill>
                  <a:srgbClr val="454545"/>
                </a:solidFill>
                <a:latin typeface="Avenir Light" panose="020B0402020203020204" pitchFamily="34" charset="77"/>
              </a:rPr>
              <a:t>another e.g. plane to train.</a:t>
            </a:r>
          </a:p>
        </p:txBody>
      </p:sp>
      <p:sp>
        <p:nvSpPr>
          <p:cNvPr id="54" name="TextBox 53">
            <a:extLst>
              <a:ext uri="{FF2B5EF4-FFF2-40B4-BE49-F238E27FC236}">
                <a16:creationId xmlns:a16="http://schemas.microsoft.com/office/drawing/2014/main" id="{7D370496-9EF1-F941-7731-5B4FFD01A692}"/>
              </a:ext>
            </a:extLst>
          </p:cNvPr>
          <p:cNvSpPr txBox="1"/>
          <p:nvPr/>
        </p:nvSpPr>
        <p:spPr>
          <a:xfrm>
            <a:off x="6166239" y="1768865"/>
            <a:ext cx="3136236" cy="1015663"/>
          </a:xfrm>
          <a:prstGeom prst="rect">
            <a:avLst/>
          </a:prstGeom>
          <a:noFill/>
        </p:spPr>
        <p:txBody>
          <a:bodyPr wrap="square">
            <a:spAutoFit/>
          </a:bodyPr>
          <a:lstStyle/>
          <a:p>
            <a:r>
              <a:rPr lang="en-GB" sz="1200" dirty="0">
                <a:latin typeface="Avenir Light" panose="020B0402020203020204" pitchFamily="34" charset="77"/>
              </a:rPr>
              <a:t>Terms gateway and hub are often interchanged – many ‘hubs’ are in fact gateways, where there are different modes of transport available even if it is primarily one mode e.g. railway station </a:t>
            </a:r>
          </a:p>
        </p:txBody>
      </p:sp>
    </p:spTree>
    <p:extLst>
      <p:ext uri="{BB962C8B-B14F-4D97-AF65-F5344CB8AC3E}">
        <p14:creationId xmlns:p14="http://schemas.microsoft.com/office/powerpoint/2010/main" val="731135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262099" y="6458842"/>
            <a:ext cx="2228850" cy="365125"/>
          </a:xfrm>
        </p:spPr>
        <p:txBody>
          <a:bodyPr/>
          <a:lstStyle/>
          <a:p>
            <a:fld id="{E7B70798-690E-5944-9C42-5F5DFEB47247}" type="slidenum">
              <a:rPr lang="en-GB" smtClean="0">
                <a:solidFill>
                  <a:schemeClr val="bg1"/>
                </a:solidFill>
              </a:rPr>
              <a:t>14</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D13A0EE-D676-00D5-4E13-9F09C45C3B2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105" y="5708091"/>
            <a:ext cx="1303864" cy="1038211"/>
          </a:xfrm>
          <a:prstGeom prst="rect">
            <a:avLst/>
          </a:prstGeom>
        </p:spPr>
      </p:pic>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3"/>
          <a:stretch>
            <a:fillRect/>
          </a:stretch>
        </p:blipFill>
        <p:spPr>
          <a:xfrm>
            <a:off x="8296641" y="293786"/>
            <a:ext cx="1384836" cy="809036"/>
          </a:xfrm>
          <a:prstGeom prst="rect">
            <a:avLst/>
          </a:prstGeom>
        </p:spPr>
      </p:pic>
      <p:sp>
        <p:nvSpPr>
          <p:cNvPr id="41" name="TextBox 40">
            <a:extLst>
              <a:ext uri="{FF2B5EF4-FFF2-40B4-BE49-F238E27FC236}">
                <a16:creationId xmlns:a16="http://schemas.microsoft.com/office/drawing/2014/main" id="{352E63F2-1921-E9CE-12D0-A999141A3434}"/>
              </a:ext>
            </a:extLst>
          </p:cNvPr>
          <p:cNvSpPr txBox="1"/>
          <p:nvPr/>
        </p:nvSpPr>
        <p:spPr>
          <a:xfrm>
            <a:off x="264066" y="862287"/>
            <a:ext cx="8170355" cy="276999"/>
          </a:xfrm>
          <a:prstGeom prst="rect">
            <a:avLst/>
          </a:prstGeom>
          <a:noFill/>
        </p:spPr>
        <p:txBody>
          <a:bodyPr wrap="square">
            <a:spAutoFit/>
          </a:bodyPr>
          <a:lstStyle/>
          <a:p>
            <a:r>
              <a:rPr lang="en-GB" sz="1200" b="1" dirty="0">
                <a:effectLst/>
                <a:latin typeface="Eurostile" panose="020B0504020202050204" pitchFamily="34" charset="77"/>
              </a:rPr>
              <a:t>B. The types of travel and tourism organisations, their roles and the products and services they offer to customers </a:t>
            </a:r>
            <a:endParaRPr lang="en-GB" sz="1200" b="1" dirty="0">
              <a:latin typeface="Eurostile" panose="020B0504020202050204" pitchFamily="34" charset="77"/>
            </a:endParaRPr>
          </a:p>
        </p:txBody>
      </p:sp>
      <p:sp>
        <p:nvSpPr>
          <p:cNvPr id="2" name="Oval 1">
            <a:extLst>
              <a:ext uri="{FF2B5EF4-FFF2-40B4-BE49-F238E27FC236}">
                <a16:creationId xmlns:a16="http://schemas.microsoft.com/office/drawing/2014/main" id="{F20845B1-675D-12A8-F6A7-13C31ABE3832}"/>
              </a:ext>
            </a:extLst>
          </p:cNvPr>
          <p:cNvSpPr/>
          <p:nvPr/>
        </p:nvSpPr>
        <p:spPr>
          <a:xfrm>
            <a:off x="443294" y="1205458"/>
            <a:ext cx="438912" cy="41718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52A8075C-7A74-84C2-FCFD-BFAC85FF0838}"/>
              </a:ext>
            </a:extLst>
          </p:cNvPr>
          <p:cNvSpPr txBox="1"/>
          <p:nvPr/>
        </p:nvSpPr>
        <p:spPr>
          <a:xfrm>
            <a:off x="467664" y="1218928"/>
            <a:ext cx="9438336" cy="523220"/>
          </a:xfrm>
          <a:prstGeom prst="rect">
            <a:avLst/>
          </a:prstGeom>
          <a:noFill/>
        </p:spPr>
        <p:txBody>
          <a:bodyPr wrap="square">
            <a:spAutoFit/>
          </a:bodyPr>
          <a:lstStyle/>
          <a:p>
            <a:r>
              <a:rPr lang="en-GB" sz="1400" b="1" dirty="0">
                <a:solidFill>
                  <a:schemeClr val="bg1"/>
                </a:solidFill>
                <a:effectLst/>
                <a:latin typeface="Eurostile" panose="020B0504020202050204" pitchFamily="34" charset="77"/>
              </a:rPr>
              <a:t>B2.   </a:t>
            </a:r>
            <a:r>
              <a:rPr lang="en-GB" sz="1400" b="1" dirty="0">
                <a:solidFill>
                  <a:srgbClr val="00AAAD"/>
                </a:solidFill>
                <a:effectLst/>
                <a:latin typeface="Eurostile" panose="020B0504020202050204" pitchFamily="34" charset="77"/>
              </a:rPr>
              <a:t>The key sectors of the travel + tourism industry - components of their role, and the products and services they 	offer to different types of customer </a:t>
            </a:r>
            <a:endParaRPr lang="en-GB" sz="1400" dirty="0">
              <a:solidFill>
                <a:srgbClr val="00AAAD"/>
              </a:solidFill>
              <a:latin typeface="Eurostile" panose="020B0504020202050204" pitchFamily="34" charset="77"/>
            </a:endParaRPr>
          </a:p>
        </p:txBody>
      </p:sp>
      <p:grpSp>
        <p:nvGrpSpPr>
          <p:cNvPr id="5" name="Group 4">
            <a:extLst>
              <a:ext uri="{FF2B5EF4-FFF2-40B4-BE49-F238E27FC236}">
                <a16:creationId xmlns:a16="http://schemas.microsoft.com/office/drawing/2014/main" id="{41D200E0-770D-2FC8-4E0E-905A3EE57870}"/>
              </a:ext>
            </a:extLst>
          </p:cNvPr>
          <p:cNvGrpSpPr/>
          <p:nvPr/>
        </p:nvGrpSpPr>
        <p:grpSpPr>
          <a:xfrm>
            <a:off x="298060" y="1850517"/>
            <a:ext cx="1140500" cy="1095795"/>
            <a:chOff x="3602432" y="2140933"/>
            <a:chExt cx="1140500" cy="1095795"/>
          </a:xfrm>
        </p:grpSpPr>
        <p:sp>
          <p:nvSpPr>
            <p:cNvPr id="3" name="Oval 2">
              <a:extLst>
                <a:ext uri="{FF2B5EF4-FFF2-40B4-BE49-F238E27FC236}">
                  <a16:creationId xmlns:a16="http://schemas.microsoft.com/office/drawing/2014/main" id="{6F84A43D-1439-62BE-1A9E-9F1E387DEE60}"/>
                </a:ext>
              </a:extLst>
            </p:cNvPr>
            <p:cNvSpPr/>
            <p:nvPr/>
          </p:nvSpPr>
          <p:spPr>
            <a:xfrm>
              <a:off x="3602432" y="2140933"/>
              <a:ext cx="1112710" cy="109579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71689244-FD19-1178-24D3-48DF8C1C4AFD}"/>
                </a:ext>
              </a:extLst>
            </p:cNvPr>
            <p:cNvSpPr txBox="1"/>
            <p:nvPr/>
          </p:nvSpPr>
          <p:spPr>
            <a:xfrm>
              <a:off x="3630222" y="2624290"/>
              <a:ext cx="1112710" cy="553998"/>
            </a:xfrm>
            <a:prstGeom prst="rect">
              <a:avLst/>
            </a:prstGeom>
            <a:noFill/>
          </p:spPr>
          <p:txBody>
            <a:bodyPr wrap="square" rtlCol="0">
              <a:spAutoFit/>
            </a:bodyPr>
            <a:lstStyle/>
            <a:p>
              <a:pPr algn="ctr"/>
              <a:r>
                <a:rPr lang="en-GB" sz="1000" b="1" dirty="0">
                  <a:solidFill>
                    <a:schemeClr val="bg1"/>
                  </a:solidFill>
                  <a:latin typeface="Eurostile" panose="020B0504020202050204" pitchFamily="34" charset="77"/>
                </a:rPr>
                <a:t>Transport</a:t>
              </a:r>
            </a:p>
            <a:p>
              <a:pPr algn="ctr"/>
              <a:r>
                <a:rPr lang="en-GB" sz="1000" b="1" dirty="0">
                  <a:solidFill>
                    <a:schemeClr val="bg1"/>
                  </a:solidFill>
                  <a:latin typeface="Eurostile" panose="020B0504020202050204" pitchFamily="34" charset="77"/>
                </a:rPr>
                <a:t>gateways</a:t>
              </a:r>
            </a:p>
            <a:p>
              <a:pPr algn="ctr"/>
              <a:r>
                <a:rPr lang="en-GB" sz="1000" b="1" dirty="0">
                  <a:solidFill>
                    <a:schemeClr val="bg1"/>
                  </a:solidFill>
                  <a:latin typeface="Eurostile" panose="020B0504020202050204" pitchFamily="34" charset="77"/>
                </a:rPr>
                <a:t>+ hubs</a:t>
              </a:r>
            </a:p>
          </p:txBody>
        </p:sp>
      </p:grpSp>
      <p:sp>
        <p:nvSpPr>
          <p:cNvPr id="16" name="TextBox 15">
            <a:extLst>
              <a:ext uri="{FF2B5EF4-FFF2-40B4-BE49-F238E27FC236}">
                <a16:creationId xmlns:a16="http://schemas.microsoft.com/office/drawing/2014/main" id="{9F0FF107-E662-816B-6F96-F83BCC80216B}"/>
              </a:ext>
            </a:extLst>
          </p:cNvPr>
          <p:cNvSpPr txBox="1"/>
          <p:nvPr/>
        </p:nvSpPr>
        <p:spPr>
          <a:xfrm>
            <a:off x="5121241" y="6475687"/>
            <a:ext cx="3911245" cy="307777"/>
          </a:xfrm>
          <a:prstGeom prst="rect">
            <a:avLst/>
          </a:prstGeom>
          <a:noFill/>
        </p:spPr>
        <p:txBody>
          <a:bodyPr wrap="square">
            <a:spAutoFit/>
          </a:bodyPr>
          <a:lstStyle/>
          <a:p>
            <a:r>
              <a:rPr lang="en-GB" sz="1400" dirty="0">
                <a:solidFill>
                  <a:schemeClr val="bg1"/>
                </a:solidFill>
                <a:effectLst/>
                <a:latin typeface="Eurostile" panose="020B0504020202050204" pitchFamily="34" charset="77"/>
              </a:rPr>
              <a:t>B2. Key sectors of the travel + </a:t>
            </a:r>
            <a:r>
              <a:rPr lang="en-GB" sz="1400" dirty="0">
                <a:solidFill>
                  <a:schemeClr val="bg1"/>
                </a:solidFill>
                <a:latin typeface="Eurostile" panose="020B0504020202050204" pitchFamily="34" charset="77"/>
              </a:rPr>
              <a:t>t</a:t>
            </a:r>
            <a:r>
              <a:rPr lang="en-GB" sz="1400" dirty="0">
                <a:solidFill>
                  <a:schemeClr val="bg1"/>
                </a:solidFill>
                <a:effectLst/>
                <a:latin typeface="Eurostile" panose="020B0504020202050204" pitchFamily="34" charset="77"/>
              </a:rPr>
              <a:t>ourism industry</a:t>
            </a:r>
            <a:endParaRPr lang="en-GB" sz="1400" dirty="0">
              <a:solidFill>
                <a:schemeClr val="bg1"/>
              </a:solidFill>
              <a:latin typeface="Eurostile" panose="020B0504020202050204" pitchFamily="34" charset="77"/>
            </a:endParaRPr>
          </a:p>
        </p:txBody>
      </p:sp>
      <p:pic>
        <p:nvPicPr>
          <p:cNvPr id="43" name="Picture 42">
            <a:extLst>
              <a:ext uri="{FF2B5EF4-FFF2-40B4-BE49-F238E27FC236}">
                <a16:creationId xmlns:a16="http://schemas.microsoft.com/office/drawing/2014/main" id="{3933FB04-9DE4-2A33-CFA0-532A660FA611}"/>
              </a:ext>
            </a:extLst>
          </p:cNvPr>
          <p:cNvPicPr>
            <a:picLocks noChangeAspect="1"/>
          </p:cNvPicPr>
          <p:nvPr/>
        </p:nvPicPr>
        <p:blipFill>
          <a:blip r:embed="rId4"/>
          <a:stretch>
            <a:fillRect/>
          </a:stretch>
        </p:blipFill>
        <p:spPr>
          <a:xfrm>
            <a:off x="584943" y="1890639"/>
            <a:ext cx="538943" cy="456029"/>
          </a:xfrm>
          <a:prstGeom prst="rect">
            <a:avLst/>
          </a:prstGeom>
        </p:spPr>
      </p:pic>
      <p:pic>
        <p:nvPicPr>
          <p:cNvPr id="19" name="Picture 8">
            <a:extLst>
              <a:ext uri="{FF2B5EF4-FFF2-40B4-BE49-F238E27FC236}">
                <a16:creationId xmlns:a16="http://schemas.microsoft.com/office/drawing/2014/main" id="{0DF7E367-9235-73F3-88C7-E9A3EC8D8F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4444" y="1848935"/>
            <a:ext cx="2489500" cy="186712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FD9341AE-318D-36ED-7FCE-F752B4C5E94D}"/>
              </a:ext>
            </a:extLst>
          </p:cNvPr>
          <p:cNvSpPr txBox="1"/>
          <p:nvPr/>
        </p:nvSpPr>
        <p:spPr>
          <a:xfrm>
            <a:off x="1739656" y="1975741"/>
            <a:ext cx="1607884" cy="276999"/>
          </a:xfrm>
          <a:prstGeom prst="rect">
            <a:avLst/>
          </a:prstGeom>
          <a:noFill/>
        </p:spPr>
        <p:txBody>
          <a:bodyPr wrap="square" rtlCol="0">
            <a:spAutoFit/>
          </a:bodyPr>
          <a:lstStyle/>
          <a:p>
            <a:r>
              <a:rPr lang="en-GB" sz="1200" b="1" dirty="0">
                <a:solidFill>
                  <a:schemeClr val="bg1"/>
                </a:solidFill>
                <a:latin typeface="Avenir Black" panose="02000503020000020003" pitchFamily="2" charset="0"/>
              </a:rPr>
              <a:t>Rail terminal</a:t>
            </a:r>
          </a:p>
        </p:txBody>
      </p:sp>
      <p:pic>
        <p:nvPicPr>
          <p:cNvPr id="24" name="Picture 10">
            <a:extLst>
              <a:ext uri="{FF2B5EF4-FFF2-40B4-BE49-F238E27FC236}">
                <a16:creationId xmlns:a16="http://schemas.microsoft.com/office/drawing/2014/main" id="{B1FBF94F-872B-1A22-B8F8-CD3F7D2CA3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5231" y="4372643"/>
            <a:ext cx="3002005" cy="159690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81E590F5-8875-CE54-D86F-674304921107}"/>
              </a:ext>
            </a:extLst>
          </p:cNvPr>
          <p:cNvSpPr txBox="1"/>
          <p:nvPr/>
        </p:nvSpPr>
        <p:spPr>
          <a:xfrm>
            <a:off x="1739656" y="4488720"/>
            <a:ext cx="1607884" cy="276999"/>
          </a:xfrm>
          <a:prstGeom prst="rect">
            <a:avLst/>
          </a:prstGeom>
          <a:noFill/>
        </p:spPr>
        <p:txBody>
          <a:bodyPr wrap="square" rtlCol="0">
            <a:spAutoFit/>
          </a:bodyPr>
          <a:lstStyle/>
          <a:p>
            <a:r>
              <a:rPr lang="en-GB" sz="1200" b="1" dirty="0">
                <a:solidFill>
                  <a:schemeClr val="bg1"/>
                </a:solidFill>
                <a:latin typeface="Avenir Black" panose="02000503020000020003" pitchFamily="2" charset="0"/>
              </a:rPr>
              <a:t>Ferry terminal</a:t>
            </a:r>
          </a:p>
        </p:txBody>
      </p:sp>
      <p:sp>
        <p:nvSpPr>
          <p:cNvPr id="44" name="TextBox 43">
            <a:extLst>
              <a:ext uri="{FF2B5EF4-FFF2-40B4-BE49-F238E27FC236}">
                <a16:creationId xmlns:a16="http://schemas.microsoft.com/office/drawing/2014/main" id="{5E88E177-7B2D-0CBD-8C88-6C40E068DE77}"/>
              </a:ext>
            </a:extLst>
          </p:cNvPr>
          <p:cNvSpPr txBox="1"/>
          <p:nvPr/>
        </p:nvSpPr>
        <p:spPr>
          <a:xfrm>
            <a:off x="1179266" y="3791838"/>
            <a:ext cx="3833937" cy="415498"/>
          </a:xfrm>
          <a:prstGeom prst="rect">
            <a:avLst/>
          </a:prstGeom>
          <a:noFill/>
        </p:spPr>
        <p:txBody>
          <a:bodyPr wrap="square" rtlCol="0">
            <a:spAutoFit/>
          </a:bodyPr>
          <a:lstStyle/>
          <a:p>
            <a:r>
              <a:rPr lang="en-GB" sz="1050" dirty="0">
                <a:latin typeface="Avenir Light" panose="020B0402020203020204" pitchFamily="34" charset="77"/>
              </a:rPr>
              <a:t>Connecting from one train to another or on a corridor,</a:t>
            </a:r>
          </a:p>
          <a:p>
            <a:r>
              <a:rPr lang="en-GB" sz="1050" dirty="0">
                <a:latin typeface="Avenir Light" panose="020B0402020203020204" pitchFamily="34" charset="77"/>
              </a:rPr>
              <a:t>perhaps connecting with other land transport - taxi or bus</a:t>
            </a:r>
          </a:p>
        </p:txBody>
      </p:sp>
      <p:sp>
        <p:nvSpPr>
          <p:cNvPr id="45" name="TextBox 44">
            <a:extLst>
              <a:ext uri="{FF2B5EF4-FFF2-40B4-BE49-F238E27FC236}">
                <a16:creationId xmlns:a16="http://schemas.microsoft.com/office/drawing/2014/main" id="{FE072623-7C44-0AEE-078A-B18FC97D495C}"/>
              </a:ext>
            </a:extLst>
          </p:cNvPr>
          <p:cNvSpPr txBox="1"/>
          <p:nvPr/>
        </p:nvSpPr>
        <p:spPr>
          <a:xfrm>
            <a:off x="1634444" y="6012386"/>
            <a:ext cx="3087488" cy="253916"/>
          </a:xfrm>
          <a:prstGeom prst="rect">
            <a:avLst/>
          </a:prstGeom>
          <a:noFill/>
        </p:spPr>
        <p:txBody>
          <a:bodyPr wrap="square" rtlCol="0">
            <a:spAutoFit/>
          </a:bodyPr>
          <a:lstStyle/>
          <a:p>
            <a:pPr algn="ctr"/>
            <a:r>
              <a:rPr lang="en-GB" sz="1050" dirty="0">
                <a:latin typeface="Avenir Light" panose="020B0402020203020204" pitchFamily="34" charset="77"/>
              </a:rPr>
              <a:t>Connections with land transport</a:t>
            </a:r>
          </a:p>
        </p:txBody>
      </p:sp>
      <p:pic>
        <p:nvPicPr>
          <p:cNvPr id="46" name="Picture 4">
            <a:extLst>
              <a:ext uri="{FF2B5EF4-FFF2-40B4-BE49-F238E27FC236}">
                <a16:creationId xmlns:a16="http://schemas.microsoft.com/office/drawing/2014/main" id="{D5654CA8-E646-9548-09FE-C6AAB5A356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8900" y="1701624"/>
            <a:ext cx="3164093" cy="2109395"/>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FD7E58D4-B9C9-5A95-9CF4-3BF2A34C938C}"/>
              </a:ext>
            </a:extLst>
          </p:cNvPr>
          <p:cNvSpPr txBox="1"/>
          <p:nvPr/>
        </p:nvSpPr>
        <p:spPr>
          <a:xfrm>
            <a:off x="6429914" y="3845718"/>
            <a:ext cx="3352926" cy="577081"/>
          </a:xfrm>
          <a:prstGeom prst="rect">
            <a:avLst/>
          </a:prstGeom>
          <a:noFill/>
        </p:spPr>
        <p:txBody>
          <a:bodyPr wrap="square" rtlCol="0">
            <a:spAutoFit/>
          </a:bodyPr>
          <a:lstStyle/>
          <a:p>
            <a:r>
              <a:rPr lang="en-GB" sz="1050" dirty="0">
                <a:latin typeface="Avenir Light" panose="020B0402020203020204" pitchFamily="34" charset="77"/>
              </a:rPr>
              <a:t>Connecting from one flight to another (in transit) or one flight perhaps connecting with other land transportation</a:t>
            </a:r>
          </a:p>
        </p:txBody>
      </p:sp>
      <p:pic>
        <p:nvPicPr>
          <p:cNvPr id="49" name="Picture 6">
            <a:extLst>
              <a:ext uri="{FF2B5EF4-FFF2-40B4-BE49-F238E27FC236}">
                <a16:creationId xmlns:a16="http://schemas.microsoft.com/office/drawing/2014/main" id="{03932149-5278-BB28-FDFA-E056398F46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68341" y="4527613"/>
            <a:ext cx="2704652" cy="1521367"/>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F45AB2C7-133D-7DBF-9858-AF1A847A2490}"/>
              </a:ext>
            </a:extLst>
          </p:cNvPr>
          <p:cNvSpPr txBox="1"/>
          <p:nvPr/>
        </p:nvSpPr>
        <p:spPr>
          <a:xfrm>
            <a:off x="8023591" y="5686219"/>
            <a:ext cx="1607884" cy="276999"/>
          </a:xfrm>
          <a:prstGeom prst="rect">
            <a:avLst/>
          </a:prstGeom>
          <a:noFill/>
        </p:spPr>
        <p:txBody>
          <a:bodyPr wrap="square" rtlCol="0">
            <a:spAutoFit/>
          </a:bodyPr>
          <a:lstStyle/>
          <a:p>
            <a:r>
              <a:rPr lang="en-GB" sz="1200" b="1" dirty="0">
                <a:solidFill>
                  <a:schemeClr val="bg1"/>
                </a:solidFill>
                <a:latin typeface="Avenir Black" panose="02000503020000020003" pitchFamily="2" charset="0"/>
              </a:rPr>
              <a:t>Cruise terminal</a:t>
            </a:r>
          </a:p>
        </p:txBody>
      </p:sp>
      <p:sp>
        <p:nvSpPr>
          <p:cNvPr id="53" name="TextBox 52">
            <a:extLst>
              <a:ext uri="{FF2B5EF4-FFF2-40B4-BE49-F238E27FC236}">
                <a16:creationId xmlns:a16="http://schemas.microsoft.com/office/drawing/2014/main" id="{B1AEF1B6-4C8B-094D-319C-5E21A265D64C}"/>
              </a:ext>
            </a:extLst>
          </p:cNvPr>
          <p:cNvSpPr txBox="1"/>
          <p:nvPr/>
        </p:nvSpPr>
        <p:spPr>
          <a:xfrm>
            <a:off x="8000056" y="1764821"/>
            <a:ext cx="1607884" cy="276999"/>
          </a:xfrm>
          <a:prstGeom prst="rect">
            <a:avLst/>
          </a:prstGeom>
          <a:noFill/>
        </p:spPr>
        <p:txBody>
          <a:bodyPr wrap="square" rtlCol="0">
            <a:spAutoFit/>
          </a:bodyPr>
          <a:lstStyle/>
          <a:p>
            <a:r>
              <a:rPr lang="en-GB" sz="1200" b="1" dirty="0">
                <a:solidFill>
                  <a:schemeClr val="bg1"/>
                </a:solidFill>
                <a:latin typeface="Avenir Black" panose="02000503020000020003" pitchFamily="2" charset="0"/>
              </a:rPr>
              <a:t>Airport terminal</a:t>
            </a:r>
          </a:p>
        </p:txBody>
      </p:sp>
      <p:pic>
        <p:nvPicPr>
          <p:cNvPr id="55" name="Picture 2">
            <a:extLst>
              <a:ext uri="{FF2B5EF4-FFF2-40B4-BE49-F238E27FC236}">
                <a16:creationId xmlns:a16="http://schemas.microsoft.com/office/drawing/2014/main" id="{C7555547-8C84-EBB2-57BF-0D3E7BBA3CE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13203" y="1586063"/>
            <a:ext cx="1656166" cy="1106411"/>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extLst>
              <a:ext uri="{FF2B5EF4-FFF2-40B4-BE49-F238E27FC236}">
                <a16:creationId xmlns:a16="http://schemas.microsoft.com/office/drawing/2014/main" id="{6D73F32B-5AA3-AE9D-9010-47E9B912CF69}"/>
              </a:ext>
            </a:extLst>
          </p:cNvPr>
          <p:cNvSpPr txBox="1"/>
          <p:nvPr/>
        </p:nvSpPr>
        <p:spPr>
          <a:xfrm>
            <a:off x="6562633" y="6047118"/>
            <a:ext cx="3087488" cy="253916"/>
          </a:xfrm>
          <a:prstGeom prst="rect">
            <a:avLst/>
          </a:prstGeom>
          <a:noFill/>
        </p:spPr>
        <p:txBody>
          <a:bodyPr wrap="square" rtlCol="0">
            <a:spAutoFit/>
          </a:bodyPr>
          <a:lstStyle/>
          <a:p>
            <a:pPr algn="ctr"/>
            <a:r>
              <a:rPr lang="en-GB" sz="1050" dirty="0">
                <a:latin typeface="Avenir Light" panose="020B0402020203020204" pitchFamily="34" charset="77"/>
              </a:rPr>
              <a:t>Connections with land transport</a:t>
            </a:r>
          </a:p>
        </p:txBody>
      </p:sp>
      <p:pic>
        <p:nvPicPr>
          <p:cNvPr id="57" name="Picture 12">
            <a:extLst>
              <a:ext uri="{FF2B5EF4-FFF2-40B4-BE49-F238E27FC236}">
                <a16:creationId xmlns:a16="http://schemas.microsoft.com/office/drawing/2014/main" id="{2A29A6BF-F944-0A6F-EF3D-945160D4C9F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21241" y="3401627"/>
            <a:ext cx="1309948" cy="738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380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262099" y="6458842"/>
            <a:ext cx="2228850" cy="365125"/>
          </a:xfrm>
        </p:spPr>
        <p:txBody>
          <a:bodyPr/>
          <a:lstStyle/>
          <a:p>
            <a:fld id="{E7B70798-690E-5944-9C42-5F5DFEB47247}" type="slidenum">
              <a:rPr lang="en-GB" smtClean="0">
                <a:solidFill>
                  <a:schemeClr val="bg1"/>
                </a:solidFill>
              </a:rPr>
              <a:t>15</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D13A0EE-D676-00D5-4E13-9F09C45C3B2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105" y="5708091"/>
            <a:ext cx="1303864" cy="1038211"/>
          </a:xfrm>
          <a:prstGeom prst="rect">
            <a:avLst/>
          </a:prstGeom>
        </p:spPr>
      </p:pic>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3"/>
          <a:stretch>
            <a:fillRect/>
          </a:stretch>
        </p:blipFill>
        <p:spPr>
          <a:xfrm>
            <a:off x="8296641" y="293786"/>
            <a:ext cx="1384836" cy="809036"/>
          </a:xfrm>
          <a:prstGeom prst="rect">
            <a:avLst/>
          </a:prstGeom>
        </p:spPr>
      </p:pic>
      <p:sp>
        <p:nvSpPr>
          <p:cNvPr id="41" name="TextBox 40">
            <a:extLst>
              <a:ext uri="{FF2B5EF4-FFF2-40B4-BE49-F238E27FC236}">
                <a16:creationId xmlns:a16="http://schemas.microsoft.com/office/drawing/2014/main" id="{352E63F2-1921-E9CE-12D0-A999141A3434}"/>
              </a:ext>
            </a:extLst>
          </p:cNvPr>
          <p:cNvSpPr txBox="1"/>
          <p:nvPr/>
        </p:nvSpPr>
        <p:spPr>
          <a:xfrm>
            <a:off x="264066" y="862287"/>
            <a:ext cx="8170355" cy="276999"/>
          </a:xfrm>
          <a:prstGeom prst="rect">
            <a:avLst/>
          </a:prstGeom>
          <a:noFill/>
        </p:spPr>
        <p:txBody>
          <a:bodyPr wrap="square">
            <a:spAutoFit/>
          </a:bodyPr>
          <a:lstStyle/>
          <a:p>
            <a:r>
              <a:rPr lang="en-GB" sz="1200" b="1" dirty="0">
                <a:effectLst/>
                <a:latin typeface="Eurostile" panose="020B0504020202050204" pitchFamily="34" charset="77"/>
              </a:rPr>
              <a:t>B. The types of travel and tourism organisations, their roles and the products and services they offer to customers </a:t>
            </a:r>
            <a:endParaRPr lang="en-GB" sz="1200" b="1" dirty="0">
              <a:latin typeface="Eurostile" panose="020B0504020202050204" pitchFamily="34" charset="77"/>
            </a:endParaRPr>
          </a:p>
        </p:txBody>
      </p:sp>
      <p:sp>
        <p:nvSpPr>
          <p:cNvPr id="2" name="Oval 1">
            <a:extLst>
              <a:ext uri="{FF2B5EF4-FFF2-40B4-BE49-F238E27FC236}">
                <a16:creationId xmlns:a16="http://schemas.microsoft.com/office/drawing/2014/main" id="{F20845B1-675D-12A8-F6A7-13C31ABE3832}"/>
              </a:ext>
            </a:extLst>
          </p:cNvPr>
          <p:cNvSpPr/>
          <p:nvPr/>
        </p:nvSpPr>
        <p:spPr>
          <a:xfrm>
            <a:off x="443294" y="1205458"/>
            <a:ext cx="438912" cy="41718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52A8075C-7A74-84C2-FCFD-BFAC85FF0838}"/>
              </a:ext>
            </a:extLst>
          </p:cNvPr>
          <p:cNvSpPr txBox="1"/>
          <p:nvPr/>
        </p:nvSpPr>
        <p:spPr>
          <a:xfrm>
            <a:off x="467664" y="1218928"/>
            <a:ext cx="9438336" cy="523220"/>
          </a:xfrm>
          <a:prstGeom prst="rect">
            <a:avLst/>
          </a:prstGeom>
          <a:noFill/>
        </p:spPr>
        <p:txBody>
          <a:bodyPr wrap="square">
            <a:spAutoFit/>
          </a:bodyPr>
          <a:lstStyle/>
          <a:p>
            <a:r>
              <a:rPr lang="en-GB" sz="1400" b="1" dirty="0">
                <a:solidFill>
                  <a:schemeClr val="bg1"/>
                </a:solidFill>
                <a:effectLst/>
                <a:latin typeface="Eurostile" panose="020B0504020202050204" pitchFamily="34" charset="77"/>
              </a:rPr>
              <a:t>B2.   </a:t>
            </a:r>
            <a:r>
              <a:rPr lang="en-GB" sz="1400" b="1" dirty="0">
                <a:solidFill>
                  <a:srgbClr val="00AAAD"/>
                </a:solidFill>
                <a:effectLst/>
                <a:latin typeface="Eurostile" panose="020B0504020202050204" pitchFamily="34" charset="77"/>
              </a:rPr>
              <a:t>The key sectors of the travel + tourism industry - components of their role, and the products and services they 	offer to different types of customer </a:t>
            </a:r>
            <a:endParaRPr lang="en-GB" sz="1400" dirty="0">
              <a:solidFill>
                <a:srgbClr val="00AAAD"/>
              </a:solidFill>
              <a:latin typeface="Eurostile" panose="020B0504020202050204" pitchFamily="34" charset="77"/>
            </a:endParaRPr>
          </a:p>
        </p:txBody>
      </p:sp>
      <p:sp>
        <p:nvSpPr>
          <p:cNvPr id="45" name="Oval 44">
            <a:extLst>
              <a:ext uri="{FF2B5EF4-FFF2-40B4-BE49-F238E27FC236}">
                <a16:creationId xmlns:a16="http://schemas.microsoft.com/office/drawing/2014/main" id="{085FF813-0A26-FE21-BC4C-EC93D3DD173F}"/>
              </a:ext>
            </a:extLst>
          </p:cNvPr>
          <p:cNvSpPr/>
          <p:nvPr/>
        </p:nvSpPr>
        <p:spPr>
          <a:xfrm>
            <a:off x="1431551" y="5650980"/>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6" name="Curved Connector 45">
            <a:extLst>
              <a:ext uri="{FF2B5EF4-FFF2-40B4-BE49-F238E27FC236}">
                <a16:creationId xmlns:a16="http://schemas.microsoft.com/office/drawing/2014/main" id="{FCC8E734-FA22-02D3-0CDD-525E292B745A}"/>
              </a:ext>
            </a:extLst>
          </p:cNvPr>
          <p:cNvCxnSpPr>
            <a:cxnSpLocks/>
          </p:cNvCxnSpPr>
          <p:nvPr/>
        </p:nvCxnSpPr>
        <p:spPr>
          <a:xfrm rot="10800000">
            <a:off x="3716141" y="2761977"/>
            <a:ext cx="354230" cy="147612"/>
          </a:xfrm>
          <a:prstGeom prst="curvedConnector3">
            <a:avLst>
              <a:gd name="adj1" fmla="val 39675"/>
            </a:avLst>
          </a:prstGeom>
          <a:ln w="12700">
            <a:solidFill>
              <a:srgbClr val="00AAAD"/>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urved Connector 46">
            <a:extLst>
              <a:ext uri="{FF2B5EF4-FFF2-40B4-BE49-F238E27FC236}">
                <a16:creationId xmlns:a16="http://schemas.microsoft.com/office/drawing/2014/main" id="{E1BF8F9D-9B1E-2BF7-935C-DAB4ABF6F398}"/>
              </a:ext>
            </a:extLst>
          </p:cNvPr>
          <p:cNvCxnSpPr>
            <a:cxnSpLocks/>
          </p:cNvCxnSpPr>
          <p:nvPr/>
        </p:nvCxnSpPr>
        <p:spPr>
          <a:xfrm flipV="1">
            <a:off x="5125534" y="2615121"/>
            <a:ext cx="377227" cy="336680"/>
          </a:xfrm>
          <a:prstGeom prst="curvedConnector3">
            <a:avLst/>
          </a:prstGeom>
          <a:ln w="12700">
            <a:solidFill>
              <a:srgbClr val="00AAAD"/>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41D200E0-770D-2FC8-4E0E-905A3EE57870}"/>
              </a:ext>
            </a:extLst>
          </p:cNvPr>
          <p:cNvGrpSpPr/>
          <p:nvPr/>
        </p:nvGrpSpPr>
        <p:grpSpPr>
          <a:xfrm>
            <a:off x="3452112" y="2685377"/>
            <a:ext cx="2292761" cy="2194871"/>
            <a:chOff x="3589501" y="3240824"/>
            <a:chExt cx="2292761" cy="2194871"/>
          </a:xfrm>
        </p:grpSpPr>
        <p:sp>
          <p:nvSpPr>
            <p:cNvPr id="3" name="Oval 2">
              <a:extLst>
                <a:ext uri="{FF2B5EF4-FFF2-40B4-BE49-F238E27FC236}">
                  <a16:creationId xmlns:a16="http://schemas.microsoft.com/office/drawing/2014/main" id="{6F84A43D-1439-62BE-1A9E-9F1E387DEE60}"/>
                </a:ext>
              </a:extLst>
            </p:cNvPr>
            <p:cNvSpPr/>
            <p:nvPr/>
          </p:nvSpPr>
          <p:spPr>
            <a:xfrm>
              <a:off x="3661254" y="3240824"/>
              <a:ext cx="2149255" cy="2194871"/>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71689244-FD19-1178-24D3-48DF8C1C4AFD}"/>
                </a:ext>
              </a:extLst>
            </p:cNvPr>
            <p:cNvSpPr txBox="1"/>
            <p:nvPr/>
          </p:nvSpPr>
          <p:spPr>
            <a:xfrm>
              <a:off x="3589501" y="4365232"/>
              <a:ext cx="2292761" cy="830997"/>
            </a:xfrm>
            <a:prstGeom prst="rect">
              <a:avLst/>
            </a:prstGeom>
            <a:noFill/>
          </p:spPr>
          <p:txBody>
            <a:bodyPr wrap="square" rtlCol="0">
              <a:spAutoFit/>
            </a:bodyPr>
            <a:lstStyle/>
            <a:p>
              <a:pPr algn="ctr"/>
              <a:r>
                <a:rPr lang="en-GB" sz="1600" b="1" dirty="0">
                  <a:solidFill>
                    <a:schemeClr val="bg1"/>
                  </a:solidFill>
                  <a:latin typeface="Eurostile" panose="020B0504020202050204" pitchFamily="34" charset="77"/>
                </a:rPr>
                <a:t>Transport principals:</a:t>
              </a:r>
            </a:p>
            <a:p>
              <a:pPr algn="ctr"/>
              <a:r>
                <a:rPr lang="en-GB" sz="1600" b="1" dirty="0">
                  <a:solidFill>
                    <a:schemeClr val="bg1"/>
                  </a:solidFill>
                  <a:latin typeface="Eurostile" panose="020B0504020202050204" pitchFamily="34" charset="77"/>
                </a:rPr>
                <a:t>AIR </a:t>
              </a:r>
            </a:p>
            <a:p>
              <a:pPr algn="ctr"/>
              <a:r>
                <a:rPr lang="en-GB" sz="1600" b="1" dirty="0">
                  <a:solidFill>
                    <a:schemeClr val="bg1"/>
                  </a:solidFill>
                  <a:latin typeface="Eurostile" panose="020B0504020202050204" pitchFamily="34" charset="77"/>
                </a:rPr>
                <a:t>TRANSPORT</a:t>
              </a:r>
            </a:p>
          </p:txBody>
        </p:sp>
      </p:grpSp>
      <p:pic>
        <p:nvPicPr>
          <p:cNvPr id="15" name="Picture 14">
            <a:extLst>
              <a:ext uri="{FF2B5EF4-FFF2-40B4-BE49-F238E27FC236}">
                <a16:creationId xmlns:a16="http://schemas.microsoft.com/office/drawing/2014/main" id="{908B898B-0032-A5A5-670C-406D7686EBBE}"/>
              </a:ext>
            </a:extLst>
          </p:cNvPr>
          <p:cNvPicPr>
            <a:picLocks noChangeAspect="1"/>
          </p:cNvPicPr>
          <p:nvPr/>
        </p:nvPicPr>
        <p:blipFill>
          <a:blip r:embed="rId4"/>
          <a:stretch>
            <a:fillRect/>
          </a:stretch>
        </p:blipFill>
        <p:spPr>
          <a:xfrm>
            <a:off x="4048190" y="2905057"/>
            <a:ext cx="1073051" cy="884594"/>
          </a:xfrm>
          <a:prstGeom prst="rect">
            <a:avLst/>
          </a:prstGeom>
        </p:spPr>
      </p:pic>
      <p:sp>
        <p:nvSpPr>
          <p:cNvPr id="16" name="TextBox 15">
            <a:extLst>
              <a:ext uri="{FF2B5EF4-FFF2-40B4-BE49-F238E27FC236}">
                <a16:creationId xmlns:a16="http://schemas.microsoft.com/office/drawing/2014/main" id="{F7D90BEA-63F3-610B-7F64-E02201D2EC13}"/>
              </a:ext>
            </a:extLst>
          </p:cNvPr>
          <p:cNvSpPr txBox="1"/>
          <p:nvPr/>
        </p:nvSpPr>
        <p:spPr>
          <a:xfrm>
            <a:off x="5400767" y="6475696"/>
            <a:ext cx="3911245" cy="307777"/>
          </a:xfrm>
          <a:prstGeom prst="rect">
            <a:avLst/>
          </a:prstGeom>
          <a:noFill/>
        </p:spPr>
        <p:txBody>
          <a:bodyPr wrap="square">
            <a:spAutoFit/>
          </a:bodyPr>
          <a:lstStyle/>
          <a:p>
            <a:r>
              <a:rPr lang="en-GB" sz="1400" dirty="0">
                <a:solidFill>
                  <a:schemeClr val="bg1"/>
                </a:solidFill>
                <a:effectLst/>
                <a:latin typeface="Eurostile" panose="020B0504020202050204" pitchFamily="34" charset="77"/>
              </a:rPr>
              <a:t>B2. Key sectors of the travel + </a:t>
            </a:r>
            <a:r>
              <a:rPr lang="en-GB" sz="1400" dirty="0">
                <a:solidFill>
                  <a:schemeClr val="bg1"/>
                </a:solidFill>
                <a:latin typeface="Eurostile" panose="020B0504020202050204" pitchFamily="34" charset="77"/>
              </a:rPr>
              <a:t>t</a:t>
            </a:r>
            <a:r>
              <a:rPr lang="en-GB" sz="1400" dirty="0">
                <a:solidFill>
                  <a:schemeClr val="bg1"/>
                </a:solidFill>
                <a:effectLst/>
                <a:latin typeface="Eurostile" panose="020B0504020202050204" pitchFamily="34" charset="77"/>
              </a:rPr>
              <a:t>ourism industry</a:t>
            </a:r>
            <a:endParaRPr lang="en-GB" sz="1400" dirty="0">
              <a:solidFill>
                <a:schemeClr val="bg1"/>
              </a:solidFill>
              <a:latin typeface="Eurostile" panose="020B0504020202050204" pitchFamily="34" charset="77"/>
            </a:endParaRPr>
          </a:p>
        </p:txBody>
      </p:sp>
      <p:sp>
        <p:nvSpPr>
          <p:cNvPr id="18" name="AutoShape 2">
            <a:extLst>
              <a:ext uri="{FF2B5EF4-FFF2-40B4-BE49-F238E27FC236}">
                <a16:creationId xmlns:a16="http://schemas.microsoft.com/office/drawing/2014/main" id="{1296047B-A9D0-05FA-3D16-CF351F73E762}"/>
              </a:ext>
            </a:extLst>
          </p:cNvPr>
          <p:cNvSpPr>
            <a:spLocks noChangeAspect="1" noChangeArrowheads="1"/>
          </p:cNvSpPr>
          <p:nvPr/>
        </p:nvSpPr>
        <p:spPr bwMode="auto">
          <a:xfrm>
            <a:off x="2636196" y="1112196"/>
            <a:ext cx="2469204" cy="24692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62" name="Picture 2">
            <a:extLst>
              <a:ext uri="{FF2B5EF4-FFF2-40B4-BE49-F238E27FC236}">
                <a16:creationId xmlns:a16="http://schemas.microsoft.com/office/drawing/2014/main" id="{36BC927D-39FD-4F9F-5970-5AC2C1E356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38499" y="4689257"/>
            <a:ext cx="867574" cy="554284"/>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a:extLst>
              <a:ext uri="{FF2B5EF4-FFF2-40B4-BE49-F238E27FC236}">
                <a16:creationId xmlns:a16="http://schemas.microsoft.com/office/drawing/2014/main" id="{6A660368-2F28-5ED2-417C-075FD9C4564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919" t="23961"/>
          <a:stretch/>
        </p:blipFill>
        <p:spPr bwMode="auto">
          <a:xfrm>
            <a:off x="10056719" y="2426305"/>
            <a:ext cx="1075834" cy="756702"/>
          </a:xfrm>
          <a:prstGeom prst="rect">
            <a:avLst/>
          </a:prstGeom>
          <a:noFill/>
          <a:extLst>
            <a:ext uri="{909E8E84-426E-40DD-AFC4-6F175D3DCCD1}">
              <a14:hiddenFill xmlns:a14="http://schemas.microsoft.com/office/drawing/2010/main">
                <a:solidFill>
                  <a:srgbClr val="FFFFFF"/>
                </a:solidFill>
              </a14:hiddenFill>
            </a:ext>
          </a:extLst>
        </p:spPr>
      </p:pic>
      <p:sp>
        <p:nvSpPr>
          <p:cNvPr id="72" name="Oval 71">
            <a:extLst>
              <a:ext uri="{FF2B5EF4-FFF2-40B4-BE49-F238E27FC236}">
                <a16:creationId xmlns:a16="http://schemas.microsoft.com/office/drawing/2014/main" id="{10F1A368-3808-DC25-9A17-46F43C30A4BD}"/>
              </a:ext>
            </a:extLst>
          </p:cNvPr>
          <p:cNvSpPr/>
          <p:nvPr/>
        </p:nvSpPr>
        <p:spPr>
          <a:xfrm>
            <a:off x="249052" y="1821790"/>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Oval 72">
            <a:extLst>
              <a:ext uri="{FF2B5EF4-FFF2-40B4-BE49-F238E27FC236}">
                <a16:creationId xmlns:a16="http://schemas.microsoft.com/office/drawing/2014/main" id="{D4B23EFE-B0EE-39BF-A12C-B4B156F1BCA2}"/>
              </a:ext>
            </a:extLst>
          </p:cNvPr>
          <p:cNvSpPr/>
          <p:nvPr/>
        </p:nvSpPr>
        <p:spPr>
          <a:xfrm>
            <a:off x="229804" y="3174987"/>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 name="Oval 73">
            <a:extLst>
              <a:ext uri="{FF2B5EF4-FFF2-40B4-BE49-F238E27FC236}">
                <a16:creationId xmlns:a16="http://schemas.microsoft.com/office/drawing/2014/main" id="{56825963-7B83-FD27-F3CF-24EA240861F9}"/>
              </a:ext>
            </a:extLst>
          </p:cNvPr>
          <p:cNvSpPr/>
          <p:nvPr/>
        </p:nvSpPr>
        <p:spPr>
          <a:xfrm>
            <a:off x="223934" y="4015826"/>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Oval 74">
            <a:extLst>
              <a:ext uri="{FF2B5EF4-FFF2-40B4-BE49-F238E27FC236}">
                <a16:creationId xmlns:a16="http://schemas.microsoft.com/office/drawing/2014/main" id="{DFD38D6E-1A7E-9CDC-873E-E7E0D005E862}"/>
              </a:ext>
            </a:extLst>
          </p:cNvPr>
          <p:cNvSpPr/>
          <p:nvPr/>
        </p:nvSpPr>
        <p:spPr>
          <a:xfrm>
            <a:off x="5668223" y="1768555"/>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Oval 75">
            <a:extLst>
              <a:ext uri="{FF2B5EF4-FFF2-40B4-BE49-F238E27FC236}">
                <a16:creationId xmlns:a16="http://schemas.microsoft.com/office/drawing/2014/main" id="{F4A0D5C7-2C51-66FE-A9B1-C376E3AFA938}"/>
              </a:ext>
            </a:extLst>
          </p:cNvPr>
          <p:cNvSpPr/>
          <p:nvPr/>
        </p:nvSpPr>
        <p:spPr>
          <a:xfrm>
            <a:off x="5752909" y="4946957"/>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 name="Oval 76">
            <a:extLst>
              <a:ext uri="{FF2B5EF4-FFF2-40B4-BE49-F238E27FC236}">
                <a16:creationId xmlns:a16="http://schemas.microsoft.com/office/drawing/2014/main" id="{185230E3-885E-DD44-0F74-C6E25A42C132}"/>
              </a:ext>
            </a:extLst>
          </p:cNvPr>
          <p:cNvSpPr/>
          <p:nvPr/>
        </p:nvSpPr>
        <p:spPr>
          <a:xfrm>
            <a:off x="5733702" y="3665967"/>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78" name="Curved Connector 77">
            <a:extLst>
              <a:ext uri="{FF2B5EF4-FFF2-40B4-BE49-F238E27FC236}">
                <a16:creationId xmlns:a16="http://schemas.microsoft.com/office/drawing/2014/main" id="{35C06F88-F1B3-8068-DFAB-9E31C3AB765F}"/>
              </a:ext>
            </a:extLst>
          </p:cNvPr>
          <p:cNvCxnSpPr>
            <a:cxnSpLocks/>
          </p:cNvCxnSpPr>
          <p:nvPr/>
        </p:nvCxnSpPr>
        <p:spPr>
          <a:xfrm>
            <a:off x="5051567" y="4734452"/>
            <a:ext cx="349200" cy="190473"/>
          </a:xfrm>
          <a:prstGeom prst="curvedConnector3">
            <a:avLst/>
          </a:prstGeom>
          <a:ln w="12700">
            <a:solidFill>
              <a:srgbClr val="00AAAD"/>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urved Connector 79">
            <a:extLst>
              <a:ext uri="{FF2B5EF4-FFF2-40B4-BE49-F238E27FC236}">
                <a16:creationId xmlns:a16="http://schemas.microsoft.com/office/drawing/2014/main" id="{A9ACE74C-2B66-510C-4531-FBA81140EB5A}"/>
              </a:ext>
            </a:extLst>
          </p:cNvPr>
          <p:cNvCxnSpPr>
            <a:cxnSpLocks/>
          </p:cNvCxnSpPr>
          <p:nvPr/>
        </p:nvCxnSpPr>
        <p:spPr>
          <a:xfrm rot="5400000">
            <a:off x="4049678" y="4889828"/>
            <a:ext cx="369652" cy="158590"/>
          </a:xfrm>
          <a:prstGeom prst="curvedConnector3">
            <a:avLst/>
          </a:prstGeom>
          <a:ln w="12700">
            <a:solidFill>
              <a:srgbClr val="00AAAD"/>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urved Connector 81">
            <a:extLst>
              <a:ext uri="{FF2B5EF4-FFF2-40B4-BE49-F238E27FC236}">
                <a16:creationId xmlns:a16="http://schemas.microsoft.com/office/drawing/2014/main" id="{9A374991-76BF-19A2-B912-9B8EB417D5CE}"/>
              </a:ext>
            </a:extLst>
          </p:cNvPr>
          <p:cNvCxnSpPr>
            <a:cxnSpLocks/>
          </p:cNvCxnSpPr>
          <p:nvPr/>
        </p:nvCxnSpPr>
        <p:spPr>
          <a:xfrm rot="10800000">
            <a:off x="3311744" y="3296146"/>
            <a:ext cx="377716" cy="114300"/>
          </a:xfrm>
          <a:prstGeom prst="curvedConnector3">
            <a:avLst/>
          </a:prstGeom>
          <a:ln w="12700">
            <a:solidFill>
              <a:srgbClr val="00AAAD"/>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urved Connector 83">
            <a:extLst>
              <a:ext uri="{FF2B5EF4-FFF2-40B4-BE49-F238E27FC236}">
                <a16:creationId xmlns:a16="http://schemas.microsoft.com/office/drawing/2014/main" id="{5EBD6F89-84AD-7F7D-42BE-207E9067DB5A}"/>
              </a:ext>
            </a:extLst>
          </p:cNvPr>
          <p:cNvCxnSpPr>
            <a:cxnSpLocks/>
          </p:cNvCxnSpPr>
          <p:nvPr/>
        </p:nvCxnSpPr>
        <p:spPr>
          <a:xfrm rot="10800000" flipV="1">
            <a:off x="3492008" y="4347599"/>
            <a:ext cx="287692" cy="198715"/>
          </a:xfrm>
          <a:prstGeom prst="curvedConnector3">
            <a:avLst/>
          </a:prstGeom>
          <a:ln w="12700">
            <a:solidFill>
              <a:srgbClr val="00AAAD"/>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DB78C90-7E55-B9C5-00E3-01F8D8C6D434}"/>
              </a:ext>
            </a:extLst>
          </p:cNvPr>
          <p:cNvSpPr txBox="1"/>
          <p:nvPr/>
        </p:nvSpPr>
        <p:spPr>
          <a:xfrm>
            <a:off x="284532" y="1866283"/>
            <a:ext cx="2929465" cy="1415772"/>
          </a:xfrm>
          <a:prstGeom prst="rect">
            <a:avLst/>
          </a:prstGeom>
          <a:noFill/>
        </p:spPr>
        <p:txBody>
          <a:bodyPr wrap="square">
            <a:spAutoFit/>
          </a:bodyPr>
          <a:lstStyle/>
          <a:p>
            <a:r>
              <a:rPr lang="en-GB" sz="1400" b="1" dirty="0">
                <a:effectLst/>
                <a:latin typeface="Avenir Black" panose="02000503020000020003" pitchFamily="2" charset="0"/>
              </a:rPr>
              <a:t>Air transport – types of lights</a:t>
            </a:r>
            <a:br>
              <a:rPr lang="en-GB" sz="1200" dirty="0">
                <a:effectLst/>
                <a:latin typeface="Avenir Light" panose="020B0402020203020204" pitchFamily="34" charset="77"/>
              </a:rPr>
            </a:br>
            <a:r>
              <a:rPr lang="en-GB" sz="1200" dirty="0">
                <a:effectLst/>
                <a:latin typeface="Avenir Light" panose="020B0402020203020204" pitchFamily="34" charset="77"/>
              </a:rPr>
              <a:t>. domestic - within the country   </a:t>
            </a:r>
          </a:p>
          <a:p>
            <a:r>
              <a:rPr lang="en-GB" sz="1200" dirty="0">
                <a:effectLst/>
                <a:latin typeface="Avenir Light" panose="020B0402020203020204" pitchFamily="34" charset="77"/>
              </a:rPr>
              <a:t> international - country to country</a:t>
            </a:r>
          </a:p>
          <a:p>
            <a:endParaRPr lang="en-GB" sz="1200" dirty="0">
              <a:effectLst/>
              <a:latin typeface="Avenir Light" panose="020B0402020203020204" pitchFamily="34" charset="77"/>
            </a:endParaRPr>
          </a:p>
          <a:p>
            <a:r>
              <a:rPr lang="en-GB" sz="1200" dirty="0">
                <a:latin typeface="Avenir Light" panose="020B0402020203020204" pitchFamily="34" charset="77"/>
              </a:rPr>
              <a:t>. direct flights – not stopping	</a:t>
            </a:r>
          </a:p>
          <a:p>
            <a:r>
              <a:rPr lang="en-GB" sz="1200" dirty="0">
                <a:latin typeface="Avenir Light" panose="020B0402020203020204" pitchFamily="34" charset="77"/>
              </a:rPr>
              <a:t>indirect flights – via other airports</a:t>
            </a:r>
            <a:endParaRPr lang="en-GB" sz="1200" dirty="0">
              <a:effectLst/>
              <a:latin typeface="Avenir Light" panose="020B0402020203020204" pitchFamily="34" charset="77"/>
            </a:endParaRPr>
          </a:p>
          <a:p>
            <a:r>
              <a:rPr lang="en-GB" sz="1200" dirty="0">
                <a:effectLst/>
                <a:latin typeface="Avenir Light" panose="020B0402020203020204" pitchFamily="34" charset="77"/>
              </a:rPr>
              <a:t> </a:t>
            </a:r>
          </a:p>
        </p:txBody>
      </p:sp>
      <p:sp>
        <p:nvSpPr>
          <p:cNvPr id="67" name="TextBox 66">
            <a:extLst>
              <a:ext uri="{FF2B5EF4-FFF2-40B4-BE49-F238E27FC236}">
                <a16:creationId xmlns:a16="http://schemas.microsoft.com/office/drawing/2014/main" id="{A576F531-44D6-836A-ECFC-DDDD620F28C5}"/>
              </a:ext>
            </a:extLst>
          </p:cNvPr>
          <p:cNvSpPr txBox="1"/>
          <p:nvPr/>
        </p:nvSpPr>
        <p:spPr>
          <a:xfrm>
            <a:off x="284532" y="3222342"/>
            <a:ext cx="3417302" cy="646331"/>
          </a:xfrm>
          <a:prstGeom prst="rect">
            <a:avLst/>
          </a:prstGeom>
          <a:noFill/>
        </p:spPr>
        <p:txBody>
          <a:bodyPr wrap="square">
            <a:spAutoFit/>
          </a:bodyPr>
          <a:lstStyle/>
          <a:p>
            <a:r>
              <a:rPr lang="en-GB" sz="1200" b="1" dirty="0">
                <a:effectLst/>
                <a:latin typeface="Avenir Black" panose="02000503020000020003" pitchFamily="2" charset="0"/>
              </a:rPr>
              <a:t>National carriers</a:t>
            </a:r>
          </a:p>
          <a:p>
            <a:r>
              <a:rPr lang="en-GB" sz="1200" dirty="0">
                <a:effectLst/>
                <a:latin typeface="Avenir Light" panose="020B0402020203020204" pitchFamily="34" charset="77"/>
              </a:rPr>
              <a:t>Represent their country – sometimes owned </a:t>
            </a:r>
          </a:p>
          <a:p>
            <a:r>
              <a:rPr lang="en-GB" sz="1200" dirty="0">
                <a:effectLst/>
                <a:latin typeface="Avenir Light" panose="020B0402020203020204" pitchFamily="34" charset="77"/>
              </a:rPr>
              <a:t>or part owned by the government</a:t>
            </a:r>
          </a:p>
        </p:txBody>
      </p:sp>
      <p:sp>
        <p:nvSpPr>
          <p:cNvPr id="23" name="TextBox 22">
            <a:extLst>
              <a:ext uri="{FF2B5EF4-FFF2-40B4-BE49-F238E27FC236}">
                <a16:creationId xmlns:a16="http://schemas.microsoft.com/office/drawing/2014/main" id="{E5E462EE-7C41-28D1-CEFF-AFBDF8CD2EAD}"/>
              </a:ext>
            </a:extLst>
          </p:cNvPr>
          <p:cNvSpPr txBox="1"/>
          <p:nvPr/>
        </p:nvSpPr>
        <p:spPr>
          <a:xfrm>
            <a:off x="252019" y="4092765"/>
            <a:ext cx="3589320" cy="1384995"/>
          </a:xfrm>
          <a:prstGeom prst="rect">
            <a:avLst/>
          </a:prstGeom>
          <a:noFill/>
        </p:spPr>
        <p:txBody>
          <a:bodyPr wrap="square">
            <a:spAutoFit/>
          </a:bodyPr>
          <a:lstStyle/>
          <a:p>
            <a:r>
              <a:rPr lang="en-GB" sz="1200" b="1" dirty="0">
                <a:effectLst/>
                <a:latin typeface="Avenir Black" panose="02000503020000020003" pitchFamily="2" charset="0"/>
              </a:rPr>
              <a:t>International and domestic flights</a:t>
            </a:r>
          </a:p>
          <a:p>
            <a:r>
              <a:rPr lang="en-GB" sz="1200" dirty="0">
                <a:effectLst/>
                <a:latin typeface="Avenir Light" panose="020B0402020203020204" pitchFamily="34" charset="77"/>
              </a:rPr>
              <a:t>Airlines in most countries fly domestic routes </a:t>
            </a:r>
          </a:p>
          <a:p>
            <a:r>
              <a:rPr lang="en-GB" sz="1200" dirty="0">
                <a:effectLst/>
                <a:latin typeface="Avenir Light" panose="020B0402020203020204" pitchFamily="34" charset="77"/>
              </a:rPr>
              <a:t>and international routes</a:t>
            </a:r>
          </a:p>
          <a:p>
            <a:r>
              <a:rPr lang="en-GB" sz="1200" dirty="0">
                <a:effectLst/>
                <a:latin typeface="Avenir Light" panose="020B0402020203020204" pitchFamily="34" charset="77"/>
              </a:rPr>
              <a:t> e.g. United Airlines, American Airlines, Lufthansa, British Airways, China Southern Airlines</a:t>
            </a:r>
          </a:p>
          <a:p>
            <a:r>
              <a:rPr lang="en-GB" sz="1200" dirty="0">
                <a:effectLst/>
                <a:latin typeface="Avenir Light" panose="020B0402020203020204" pitchFamily="34" charset="77"/>
              </a:rPr>
              <a:t>Many of these airlines have more than one base e.g. British Airways = Heathrow and Gatwick</a:t>
            </a:r>
          </a:p>
        </p:txBody>
      </p:sp>
      <p:sp>
        <p:nvSpPr>
          <p:cNvPr id="49" name="TextBox 48">
            <a:extLst>
              <a:ext uri="{FF2B5EF4-FFF2-40B4-BE49-F238E27FC236}">
                <a16:creationId xmlns:a16="http://schemas.microsoft.com/office/drawing/2014/main" id="{5D778A30-AE5C-9A99-4BE3-CF189B3BEF0A}"/>
              </a:ext>
            </a:extLst>
          </p:cNvPr>
          <p:cNvSpPr txBox="1"/>
          <p:nvPr/>
        </p:nvSpPr>
        <p:spPr>
          <a:xfrm>
            <a:off x="1482169" y="5701852"/>
            <a:ext cx="2721174" cy="646331"/>
          </a:xfrm>
          <a:prstGeom prst="rect">
            <a:avLst/>
          </a:prstGeom>
          <a:noFill/>
        </p:spPr>
        <p:txBody>
          <a:bodyPr wrap="square">
            <a:spAutoFit/>
          </a:bodyPr>
          <a:lstStyle/>
          <a:p>
            <a:r>
              <a:rPr lang="en-GB" sz="1200" b="1" dirty="0">
                <a:effectLst/>
                <a:latin typeface="Avenir Black" panose="02000503020000020003" pitchFamily="2" charset="0"/>
              </a:rPr>
              <a:t>Private jet hire </a:t>
            </a:r>
            <a:r>
              <a:rPr lang="en-GB" sz="1200" dirty="0">
                <a:effectLst/>
                <a:latin typeface="Avenir Light" panose="020B0402020203020204" pitchFamily="34" charset="77"/>
              </a:rPr>
              <a:t>- individuals or businesses ‘charter’ a flight for a specific destination</a:t>
            </a:r>
          </a:p>
        </p:txBody>
      </p:sp>
      <p:sp>
        <p:nvSpPr>
          <p:cNvPr id="20" name="TextBox 19">
            <a:extLst>
              <a:ext uri="{FF2B5EF4-FFF2-40B4-BE49-F238E27FC236}">
                <a16:creationId xmlns:a16="http://schemas.microsoft.com/office/drawing/2014/main" id="{7BC0D57C-497E-4C4C-1440-D7F68B316BC6}"/>
              </a:ext>
            </a:extLst>
          </p:cNvPr>
          <p:cNvSpPr txBox="1"/>
          <p:nvPr/>
        </p:nvSpPr>
        <p:spPr>
          <a:xfrm>
            <a:off x="5714526" y="1821790"/>
            <a:ext cx="4044452" cy="1938992"/>
          </a:xfrm>
          <a:prstGeom prst="rect">
            <a:avLst/>
          </a:prstGeom>
          <a:noFill/>
        </p:spPr>
        <p:txBody>
          <a:bodyPr wrap="square">
            <a:spAutoFit/>
          </a:bodyPr>
          <a:lstStyle/>
          <a:p>
            <a:r>
              <a:rPr lang="en-GB" sz="1200" b="1" dirty="0">
                <a:effectLst/>
                <a:latin typeface="Avenir Black" panose="02000503020000020003" pitchFamily="2" charset="0"/>
              </a:rPr>
              <a:t>Scheduled flights</a:t>
            </a:r>
          </a:p>
          <a:p>
            <a:r>
              <a:rPr lang="en-GB" sz="1200" dirty="0">
                <a:effectLst/>
                <a:latin typeface="Avenir Light" panose="020B0402020203020204" pitchFamily="34" charset="77"/>
              </a:rPr>
              <a:t>(a regular timetabled service – summer/winter service)</a:t>
            </a:r>
          </a:p>
          <a:p>
            <a:r>
              <a:rPr lang="en-GB" sz="1200" dirty="0">
                <a:effectLst/>
                <a:latin typeface="Avenir Light" panose="020B0402020203020204" pitchFamily="34" charset="77"/>
              </a:rPr>
              <a:t>Full service = include entertainment, refreshments, check-in baggage etc (Virgin, British Airways, Emirates)</a:t>
            </a:r>
          </a:p>
          <a:p>
            <a:r>
              <a:rPr lang="en-GB" sz="1200" dirty="0">
                <a:latin typeface="Avenir Light" panose="020B0402020203020204" pitchFamily="34" charset="77"/>
              </a:rPr>
              <a:t>Economy – food + drink, baggage (20-24kgs)</a:t>
            </a:r>
          </a:p>
          <a:p>
            <a:r>
              <a:rPr lang="en-GB" sz="1200" dirty="0">
                <a:latin typeface="Avenir Light" panose="020B0402020203020204" pitchFamily="34" charset="77"/>
              </a:rPr>
              <a:t>Premium economy – wider seat + extra baggage</a:t>
            </a:r>
          </a:p>
          <a:p>
            <a:r>
              <a:rPr lang="en-GB" sz="1200" dirty="0">
                <a:latin typeface="Avenir Light" panose="020B0402020203020204" pitchFamily="34" charset="77"/>
              </a:rPr>
              <a:t>Business –  special menu, (champagne inc.) seat/bed, own departure lounge, generous baggage</a:t>
            </a:r>
          </a:p>
          <a:p>
            <a:r>
              <a:rPr lang="en-GB" sz="1200" dirty="0">
                <a:latin typeface="Avenir Light" panose="020B0402020203020204" pitchFamily="34" charset="77"/>
              </a:rPr>
              <a:t>First – personal suite, luxury bed, pjs, special menu</a:t>
            </a:r>
          </a:p>
          <a:p>
            <a:endParaRPr lang="en-GB" sz="1200" dirty="0">
              <a:effectLst/>
              <a:latin typeface="Avenir Light" panose="020B0402020203020204" pitchFamily="34" charset="77"/>
            </a:endParaRPr>
          </a:p>
        </p:txBody>
      </p:sp>
      <p:sp>
        <p:nvSpPr>
          <p:cNvPr id="40" name="TextBox 39">
            <a:extLst>
              <a:ext uri="{FF2B5EF4-FFF2-40B4-BE49-F238E27FC236}">
                <a16:creationId xmlns:a16="http://schemas.microsoft.com/office/drawing/2014/main" id="{07EDB5AA-8BEE-0846-1BFF-248DF039682F}"/>
              </a:ext>
            </a:extLst>
          </p:cNvPr>
          <p:cNvSpPr txBox="1"/>
          <p:nvPr/>
        </p:nvSpPr>
        <p:spPr>
          <a:xfrm>
            <a:off x="5776731" y="3715693"/>
            <a:ext cx="3763456" cy="1015663"/>
          </a:xfrm>
          <a:prstGeom prst="rect">
            <a:avLst/>
          </a:prstGeom>
          <a:noFill/>
        </p:spPr>
        <p:txBody>
          <a:bodyPr wrap="square">
            <a:spAutoFit/>
          </a:bodyPr>
          <a:lstStyle/>
          <a:p>
            <a:r>
              <a:rPr lang="en-GB" sz="1200" b="1" dirty="0">
                <a:effectLst/>
                <a:latin typeface="Avenir Black" panose="02000503020000020003" pitchFamily="2" charset="0"/>
              </a:rPr>
              <a:t>Chartered flights</a:t>
            </a:r>
          </a:p>
          <a:p>
            <a:r>
              <a:rPr lang="en-GB" sz="1200" dirty="0">
                <a:effectLst/>
                <a:latin typeface="Avenir Light" panose="020B0402020203020204" pitchFamily="34" charset="77"/>
              </a:rPr>
              <a:t>For package tour holidaymakers to holiday destinations. </a:t>
            </a:r>
          </a:p>
          <a:p>
            <a:r>
              <a:rPr lang="en-GB" sz="1200" dirty="0">
                <a:effectLst/>
                <a:latin typeface="Avenir Light" panose="020B0402020203020204" pitchFamily="34" charset="77"/>
              </a:rPr>
              <a:t>Tour operators pre-book seats on the flights or have their own chartered airline (TUI).</a:t>
            </a:r>
            <a:endParaRPr lang="en-GB" dirty="0">
              <a:effectLst/>
              <a:latin typeface="Avenir Light" panose="020B0402020203020204" pitchFamily="34" charset="77"/>
            </a:endParaRPr>
          </a:p>
        </p:txBody>
      </p:sp>
      <p:sp>
        <p:nvSpPr>
          <p:cNvPr id="88" name="TextBox 87">
            <a:extLst>
              <a:ext uri="{FF2B5EF4-FFF2-40B4-BE49-F238E27FC236}">
                <a16:creationId xmlns:a16="http://schemas.microsoft.com/office/drawing/2014/main" id="{95195EF0-428E-43CD-30F2-0F156147F073}"/>
              </a:ext>
            </a:extLst>
          </p:cNvPr>
          <p:cNvSpPr txBox="1"/>
          <p:nvPr/>
        </p:nvSpPr>
        <p:spPr>
          <a:xfrm>
            <a:off x="5825445" y="4811324"/>
            <a:ext cx="3763456" cy="1015663"/>
          </a:xfrm>
          <a:prstGeom prst="rect">
            <a:avLst/>
          </a:prstGeom>
          <a:noFill/>
        </p:spPr>
        <p:txBody>
          <a:bodyPr wrap="square">
            <a:spAutoFit/>
          </a:bodyPr>
          <a:lstStyle/>
          <a:p>
            <a:endParaRPr lang="en-GB" sz="1200" dirty="0">
              <a:effectLst/>
              <a:latin typeface="Avenir Light" panose="020B0402020203020204" pitchFamily="34" charset="77"/>
            </a:endParaRPr>
          </a:p>
          <a:p>
            <a:r>
              <a:rPr lang="en-GB" sz="1200" b="1" dirty="0">
                <a:effectLst/>
                <a:latin typeface="Avenir Black" panose="02000503020000020003" pitchFamily="2" charset="0"/>
              </a:rPr>
              <a:t>Low cost airlines </a:t>
            </a:r>
            <a:r>
              <a:rPr lang="en-GB" sz="1200" dirty="0">
                <a:effectLst/>
                <a:latin typeface="Avenir Light" panose="020B0402020203020204" pitchFamily="34" charset="77"/>
              </a:rPr>
              <a:t>– budget = keep costs low with online booking, limited or no entertainment, charge extra for priority booking baggage, refreshments etc. (EasyJet, Ryanair)</a:t>
            </a:r>
          </a:p>
        </p:txBody>
      </p:sp>
      <p:cxnSp>
        <p:nvCxnSpPr>
          <p:cNvPr id="90" name="Curved Connector 89">
            <a:extLst>
              <a:ext uri="{FF2B5EF4-FFF2-40B4-BE49-F238E27FC236}">
                <a16:creationId xmlns:a16="http://schemas.microsoft.com/office/drawing/2014/main" id="{476E7282-44BA-5985-EB2B-2AED12DAB46D}"/>
              </a:ext>
            </a:extLst>
          </p:cNvPr>
          <p:cNvCxnSpPr>
            <a:cxnSpLocks/>
          </p:cNvCxnSpPr>
          <p:nvPr/>
        </p:nvCxnSpPr>
        <p:spPr>
          <a:xfrm>
            <a:off x="5427477" y="4350913"/>
            <a:ext cx="306225" cy="79118"/>
          </a:xfrm>
          <a:prstGeom prst="curvedConnector3">
            <a:avLst>
              <a:gd name="adj1" fmla="val 50000"/>
            </a:avLst>
          </a:prstGeom>
          <a:ln w="12700">
            <a:solidFill>
              <a:srgbClr val="00AAA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368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262099" y="6458842"/>
            <a:ext cx="2228850" cy="365125"/>
          </a:xfrm>
        </p:spPr>
        <p:txBody>
          <a:bodyPr/>
          <a:lstStyle/>
          <a:p>
            <a:fld id="{E7B70798-690E-5944-9C42-5F5DFEB47247}" type="slidenum">
              <a:rPr lang="en-GB" smtClean="0">
                <a:solidFill>
                  <a:schemeClr val="bg1"/>
                </a:solidFill>
              </a:rPr>
              <a:t>16</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D13A0EE-D676-00D5-4E13-9F09C45C3B2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105" y="5708091"/>
            <a:ext cx="1303864" cy="1038211"/>
          </a:xfrm>
          <a:prstGeom prst="rect">
            <a:avLst/>
          </a:prstGeom>
        </p:spPr>
      </p:pic>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3"/>
          <a:stretch>
            <a:fillRect/>
          </a:stretch>
        </p:blipFill>
        <p:spPr>
          <a:xfrm>
            <a:off x="8296641" y="293786"/>
            <a:ext cx="1384836" cy="809036"/>
          </a:xfrm>
          <a:prstGeom prst="rect">
            <a:avLst/>
          </a:prstGeom>
        </p:spPr>
      </p:pic>
      <p:sp>
        <p:nvSpPr>
          <p:cNvPr id="41" name="TextBox 40">
            <a:extLst>
              <a:ext uri="{FF2B5EF4-FFF2-40B4-BE49-F238E27FC236}">
                <a16:creationId xmlns:a16="http://schemas.microsoft.com/office/drawing/2014/main" id="{352E63F2-1921-E9CE-12D0-A999141A3434}"/>
              </a:ext>
            </a:extLst>
          </p:cNvPr>
          <p:cNvSpPr txBox="1"/>
          <p:nvPr/>
        </p:nvSpPr>
        <p:spPr>
          <a:xfrm>
            <a:off x="264066" y="862287"/>
            <a:ext cx="8170355" cy="276999"/>
          </a:xfrm>
          <a:prstGeom prst="rect">
            <a:avLst/>
          </a:prstGeom>
          <a:noFill/>
        </p:spPr>
        <p:txBody>
          <a:bodyPr wrap="square">
            <a:spAutoFit/>
          </a:bodyPr>
          <a:lstStyle/>
          <a:p>
            <a:r>
              <a:rPr lang="en-GB" sz="1200" b="1" dirty="0">
                <a:effectLst/>
                <a:latin typeface="Eurostile" panose="020B0504020202050204" pitchFamily="34" charset="77"/>
              </a:rPr>
              <a:t>B. The types of travel and tourism organisations, their roles and the products and services they offer to customers </a:t>
            </a:r>
            <a:endParaRPr lang="en-GB" sz="1200" b="1" dirty="0">
              <a:latin typeface="Eurostile" panose="020B0504020202050204" pitchFamily="34" charset="77"/>
            </a:endParaRPr>
          </a:p>
        </p:txBody>
      </p:sp>
      <p:sp>
        <p:nvSpPr>
          <p:cNvPr id="2" name="Oval 1">
            <a:extLst>
              <a:ext uri="{FF2B5EF4-FFF2-40B4-BE49-F238E27FC236}">
                <a16:creationId xmlns:a16="http://schemas.microsoft.com/office/drawing/2014/main" id="{F20845B1-675D-12A8-F6A7-13C31ABE3832}"/>
              </a:ext>
            </a:extLst>
          </p:cNvPr>
          <p:cNvSpPr/>
          <p:nvPr/>
        </p:nvSpPr>
        <p:spPr>
          <a:xfrm>
            <a:off x="443294" y="1205458"/>
            <a:ext cx="438912" cy="41718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52A8075C-7A74-84C2-FCFD-BFAC85FF0838}"/>
              </a:ext>
            </a:extLst>
          </p:cNvPr>
          <p:cNvSpPr txBox="1"/>
          <p:nvPr/>
        </p:nvSpPr>
        <p:spPr>
          <a:xfrm>
            <a:off x="467664" y="1218928"/>
            <a:ext cx="9438336" cy="523220"/>
          </a:xfrm>
          <a:prstGeom prst="rect">
            <a:avLst/>
          </a:prstGeom>
          <a:noFill/>
        </p:spPr>
        <p:txBody>
          <a:bodyPr wrap="square">
            <a:spAutoFit/>
          </a:bodyPr>
          <a:lstStyle/>
          <a:p>
            <a:r>
              <a:rPr lang="en-GB" sz="1400" b="1" dirty="0">
                <a:solidFill>
                  <a:schemeClr val="bg1"/>
                </a:solidFill>
                <a:effectLst/>
                <a:latin typeface="Eurostile" panose="020B0504020202050204" pitchFamily="34" charset="77"/>
              </a:rPr>
              <a:t>B2.   </a:t>
            </a:r>
            <a:r>
              <a:rPr lang="en-GB" sz="1400" b="1" dirty="0">
                <a:solidFill>
                  <a:srgbClr val="00AAAD"/>
                </a:solidFill>
                <a:effectLst/>
                <a:latin typeface="Eurostile" panose="020B0504020202050204" pitchFamily="34" charset="77"/>
              </a:rPr>
              <a:t>The key sectors of the travel + tourism industry - components of their role, and the products and services they 	offer to different types of customer </a:t>
            </a:r>
            <a:endParaRPr lang="en-GB" sz="1400" dirty="0">
              <a:solidFill>
                <a:srgbClr val="00AAAD"/>
              </a:solidFill>
              <a:latin typeface="Eurostile" panose="020B0504020202050204" pitchFamily="34" charset="77"/>
            </a:endParaRPr>
          </a:p>
        </p:txBody>
      </p:sp>
      <p:grpSp>
        <p:nvGrpSpPr>
          <p:cNvPr id="21" name="Group 20">
            <a:extLst>
              <a:ext uri="{FF2B5EF4-FFF2-40B4-BE49-F238E27FC236}">
                <a16:creationId xmlns:a16="http://schemas.microsoft.com/office/drawing/2014/main" id="{0CBEEF5C-07D3-8381-D13C-061744507E17}"/>
              </a:ext>
            </a:extLst>
          </p:cNvPr>
          <p:cNvGrpSpPr/>
          <p:nvPr/>
        </p:nvGrpSpPr>
        <p:grpSpPr>
          <a:xfrm>
            <a:off x="3856791" y="2645939"/>
            <a:ext cx="2292761" cy="2194871"/>
            <a:chOff x="3452112" y="2685377"/>
            <a:chExt cx="2292761" cy="2194871"/>
          </a:xfrm>
        </p:grpSpPr>
        <p:grpSp>
          <p:nvGrpSpPr>
            <p:cNvPr id="5" name="Group 4">
              <a:extLst>
                <a:ext uri="{FF2B5EF4-FFF2-40B4-BE49-F238E27FC236}">
                  <a16:creationId xmlns:a16="http://schemas.microsoft.com/office/drawing/2014/main" id="{41D200E0-770D-2FC8-4E0E-905A3EE57870}"/>
                </a:ext>
              </a:extLst>
            </p:cNvPr>
            <p:cNvGrpSpPr/>
            <p:nvPr/>
          </p:nvGrpSpPr>
          <p:grpSpPr>
            <a:xfrm>
              <a:off x="3452112" y="2685377"/>
              <a:ext cx="2292761" cy="2194871"/>
              <a:chOff x="3589501" y="3240824"/>
              <a:chExt cx="2292761" cy="2194871"/>
            </a:xfrm>
          </p:grpSpPr>
          <p:sp>
            <p:nvSpPr>
              <p:cNvPr id="3" name="Oval 2">
                <a:extLst>
                  <a:ext uri="{FF2B5EF4-FFF2-40B4-BE49-F238E27FC236}">
                    <a16:creationId xmlns:a16="http://schemas.microsoft.com/office/drawing/2014/main" id="{6F84A43D-1439-62BE-1A9E-9F1E387DEE60}"/>
                  </a:ext>
                </a:extLst>
              </p:cNvPr>
              <p:cNvSpPr/>
              <p:nvPr/>
            </p:nvSpPr>
            <p:spPr>
              <a:xfrm>
                <a:off x="3661254" y="3240824"/>
                <a:ext cx="2149255" cy="2194871"/>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71689244-FD19-1178-24D3-48DF8C1C4AFD}"/>
                  </a:ext>
                </a:extLst>
              </p:cNvPr>
              <p:cNvSpPr txBox="1"/>
              <p:nvPr/>
            </p:nvSpPr>
            <p:spPr>
              <a:xfrm>
                <a:off x="3589501" y="4365232"/>
                <a:ext cx="2292761" cy="830997"/>
              </a:xfrm>
              <a:prstGeom prst="rect">
                <a:avLst/>
              </a:prstGeom>
              <a:noFill/>
            </p:spPr>
            <p:txBody>
              <a:bodyPr wrap="square" rtlCol="0">
                <a:spAutoFit/>
              </a:bodyPr>
              <a:lstStyle/>
              <a:p>
                <a:pPr algn="ctr"/>
                <a:r>
                  <a:rPr lang="en-GB" sz="1600" b="1" dirty="0">
                    <a:solidFill>
                      <a:schemeClr val="bg1"/>
                    </a:solidFill>
                    <a:latin typeface="Eurostile" panose="020B0504020202050204" pitchFamily="34" charset="77"/>
                  </a:rPr>
                  <a:t>Transport </a:t>
                </a:r>
              </a:p>
              <a:p>
                <a:pPr algn="ctr"/>
                <a:r>
                  <a:rPr lang="en-GB" sz="1600" b="1" dirty="0">
                    <a:solidFill>
                      <a:schemeClr val="bg1"/>
                    </a:solidFill>
                    <a:latin typeface="Eurostile" panose="020B0504020202050204" pitchFamily="34" charset="77"/>
                  </a:rPr>
                  <a:t>hubs + gateways:</a:t>
                </a:r>
              </a:p>
              <a:p>
                <a:pPr algn="ctr"/>
                <a:r>
                  <a:rPr lang="en-GB" sz="1600" b="1" dirty="0">
                    <a:solidFill>
                      <a:schemeClr val="bg1"/>
                    </a:solidFill>
                    <a:latin typeface="Eurostile" panose="020B0504020202050204" pitchFamily="34" charset="77"/>
                  </a:rPr>
                  <a:t>AIPORTS</a:t>
                </a:r>
              </a:p>
            </p:txBody>
          </p:sp>
        </p:grpSp>
        <p:pic>
          <p:nvPicPr>
            <p:cNvPr id="15" name="Picture 14">
              <a:extLst>
                <a:ext uri="{FF2B5EF4-FFF2-40B4-BE49-F238E27FC236}">
                  <a16:creationId xmlns:a16="http://schemas.microsoft.com/office/drawing/2014/main" id="{908B898B-0032-A5A5-670C-406D7686EBBE}"/>
                </a:ext>
              </a:extLst>
            </p:cNvPr>
            <p:cNvPicPr>
              <a:picLocks noChangeAspect="1"/>
            </p:cNvPicPr>
            <p:nvPr/>
          </p:nvPicPr>
          <p:blipFill>
            <a:blip r:embed="rId4"/>
            <a:stretch>
              <a:fillRect/>
            </a:stretch>
          </p:blipFill>
          <p:spPr>
            <a:xfrm>
              <a:off x="4048190" y="2905057"/>
              <a:ext cx="1073051" cy="884594"/>
            </a:xfrm>
            <a:prstGeom prst="rect">
              <a:avLst/>
            </a:prstGeom>
          </p:spPr>
        </p:pic>
      </p:grpSp>
      <p:sp>
        <p:nvSpPr>
          <p:cNvPr id="16" name="TextBox 15">
            <a:extLst>
              <a:ext uri="{FF2B5EF4-FFF2-40B4-BE49-F238E27FC236}">
                <a16:creationId xmlns:a16="http://schemas.microsoft.com/office/drawing/2014/main" id="{F7D90BEA-63F3-610B-7F64-E02201D2EC13}"/>
              </a:ext>
            </a:extLst>
          </p:cNvPr>
          <p:cNvSpPr txBox="1"/>
          <p:nvPr/>
        </p:nvSpPr>
        <p:spPr>
          <a:xfrm>
            <a:off x="5400767" y="6475696"/>
            <a:ext cx="3911245" cy="307777"/>
          </a:xfrm>
          <a:prstGeom prst="rect">
            <a:avLst/>
          </a:prstGeom>
          <a:noFill/>
        </p:spPr>
        <p:txBody>
          <a:bodyPr wrap="square">
            <a:spAutoFit/>
          </a:bodyPr>
          <a:lstStyle/>
          <a:p>
            <a:r>
              <a:rPr lang="en-GB" sz="1400" dirty="0">
                <a:solidFill>
                  <a:schemeClr val="bg1"/>
                </a:solidFill>
                <a:effectLst/>
                <a:latin typeface="Eurostile" panose="020B0504020202050204" pitchFamily="34" charset="77"/>
              </a:rPr>
              <a:t>B2. Key sectors of the travel + </a:t>
            </a:r>
            <a:r>
              <a:rPr lang="en-GB" sz="1400" dirty="0">
                <a:solidFill>
                  <a:schemeClr val="bg1"/>
                </a:solidFill>
                <a:latin typeface="Eurostile" panose="020B0504020202050204" pitchFamily="34" charset="77"/>
              </a:rPr>
              <a:t>t</a:t>
            </a:r>
            <a:r>
              <a:rPr lang="en-GB" sz="1400" dirty="0">
                <a:solidFill>
                  <a:schemeClr val="bg1"/>
                </a:solidFill>
                <a:effectLst/>
                <a:latin typeface="Eurostile" panose="020B0504020202050204" pitchFamily="34" charset="77"/>
              </a:rPr>
              <a:t>ourism industry</a:t>
            </a:r>
            <a:endParaRPr lang="en-GB" sz="1400" dirty="0">
              <a:solidFill>
                <a:schemeClr val="bg1"/>
              </a:solidFill>
              <a:latin typeface="Eurostile" panose="020B0504020202050204" pitchFamily="34" charset="77"/>
            </a:endParaRPr>
          </a:p>
        </p:txBody>
      </p:sp>
      <p:sp>
        <p:nvSpPr>
          <p:cNvPr id="18" name="AutoShape 2">
            <a:extLst>
              <a:ext uri="{FF2B5EF4-FFF2-40B4-BE49-F238E27FC236}">
                <a16:creationId xmlns:a16="http://schemas.microsoft.com/office/drawing/2014/main" id="{1296047B-A9D0-05FA-3D16-CF351F73E762}"/>
              </a:ext>
            </a:extLst>
          </p:cNvPr>
          <p:cNvSpPr>
            <a:spLocks noChangeAspect="1" noChangeArrowheads="1"/>
          </p:cNvSpPr>
          <p:nvPr/>
        </p:nvSpPr>
        <p:spPr bwMode="auto">
          <a:xfrm>
            <a:off x="2636196" y="1112196"/>
            <a:ext cx="2469204" cy="24692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62" name="Picture 2">
            <a:extLst>
              <a:ext uri="{FF2B5EF4-FFF2-40B4-BE49-F238E27FC236}">
                <a16:creationId xmlns:a16="http://schemas.microsoft.com/office/drawing/2014/main" id="{36BC927D-39FD-4F9F-5970-5AC2C1E356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38499" y="4689257"/>
            <a:ext cx="867574" cy="554284"/>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a:extLst>
              <a:ext uri="{FF2B5EF4-FFF2-40B4-BE49-F238E27FC236}">
                <a16:creationId xmlns:a16="http://schemas.microsoft.com/office/drawing/2014/main" id="{6A660368-2F28-5ED2-417C-075FD9C4564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919" t="23961"/>
          <a:stretch/>
        </p:blipFill>
        <p:spPr bwMode="auto">
          <a:xfrm>
            <a:off x="10056719" y="2426305"/>
            <a:ext cx="1075834" cy="756702"/>
          </a:xfrm>
          <a:prstGeom prst="rect">
            <a:avLst/>
          </a:prstGeom>
          <a:noFill/>
          <a:extLst>
            <a:ext uri="{909E8E84-426E-40DD-AFC4-6F175D3DCCD1}">
              <a14:hiddenFill xmlns:a14="http://schemas.microsoft.com/office/drawing/2010/main">
                <a:solidFill>
                  <a:srgbClr val="FFFFFF"/>
                </a:solidFill>
              </a14:hiddenFill>
            </a:ext>
          </a:extLst>
        </p:spPr>
      </p:pic>
      <p:sp>
        <p:nvSpPr>
          <p:cNvPr id="72" name="Oval 71">
            <a:extLst>
              <a:ext uri="{FF2B5EF4-FFF2-40B4-BE49-F238E27FC236}">
                <a16:creationId xmlns:a16="http://schemas.microsoft.com/office/drawing/2014/main" id="{10F1A368-3808-DC25-9A17-46F43C30A4BD}"/>
              </a:ext>
            </a:extLst>
          </p:cNvPr>
          <p:cNvSpPr/>
          <p:nvPr/>
        </p:nvSpPr>
        <p:spPr>
          <a:xfrm>
            <a:off x="249052" y="1821790"/>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ADB78C90-7E55-B9C5-00E3-01F8D8C6D434}"/>
              </a:ext>
            </a:extLst>
          </p:cNvPr>
          <p:cNvSpPr txBox="1"/>
          <p:nvPr/>
        </p:nvSpPr>
        <p:spPr>
          <a:xfrm>
            <a:off x="298851" y="1865441"/>
            <a:ext cx="8781141" cy="677108"/>
          </a:xfrm>
          <a:prstGeom prst="rect">
            <a:avLst/>
          </a:prstGeom>
          <a:noFill/>
        </p:spPr>
        <p:txBody>
          <a:bodyPr wrap="square">
            <a:spAutoFit/>
          </a:bodyPr>
          <a:lstStyle/>
          <a:p>
            <a:r>
              <a:rPr lang="en-GB" sz="1400" b="1" dirty="0">
                <a:effectLst/>
                <a:latin typeface="Avenir Black" panose="02000503020000020003" pitchFamily="2" charset="0"/>
              </a:rPr>
              <a:t>Airports</a:t>
            </a:r>
            <a:br>
              <a:rPr lang="en-GB" sz="1200" dirty="0">
                <a:effectLst/>
                <a:latin typeface="Avenir Light" panose="020B0402020203020204" pitchFamily="34" charset="77"/>
              </a:rPr>
            </a:br>
            <a:r>
              <a:rPr lang="en-GB" sz="1200" dirty="0">
                <a:latin typeface="Avenir Light" panose="020B0402020203020204" pitchFamily="34" charset="77"/>
              </a:rPr>
              <a:t>Terminals for all flights or for: </a:t>
            </a:r>
            <a:r>
              <a:rPr lang="en-GB" sz="1200" dirty="0">
                <a:effectLst/>
                <a:latin typeface="Avenir Light" panose="020B0402020203020204" pitchFamily="34" charset="77"/>
              </a:rPr>
              <a:t> domestic - within the country and international - country to country</a:t>
            </a:r>
          </a:p>
          <a:p>
            <a:r>
              <a:rPr lang="en-GB" sz="1200" dirty="0">
                <a:effectLst/>
                <a:latin typeface="Avenir Light" panose="020B0402020203020204" pitchFamily="34" charset="77"/>
              </a:rPr>
              <a:t> Cater to inbound and outbound passengers</a:t>
            </a:r>
          </a:p>
        </p:txBody>
      </p:sp>
      <p:sp>
        <p:nvSpPr>
          <p:cNvPr id="11" name="TextBox 10">
            <a:extLst>
              <a:ext uri="{FF2B5EF4-FFF2-40B4-BE49-F238E27FC236}">
                <a16:creationId xmlns:a16="http://schemas.microsoft.com/office/drawing/2014/main" id="{15C38E65-D8CD-6D07-ED8C-1DE15186C449}"/>
              </a:ext>
            </a:extLst>
          </p:cNvPr>
          <p:cNvSpPr txBox="1"/>
          <p:nvPr/>
        </p:nvSpPr>
        <p:spPr>
          <a:xfrm>
            <a:off x="298851" y="2676972"/>
            <a:ext cx="4082265" cy="2154436"/>
          </a:xfrm>
          <a:prstGeom prst="rect">
            <a:avLst/>
          </a:prstGeom>
          <a:noFill/>
        </p:spPr>
        <p:txBody>
          <a:bodyPr wrap="square">
            <a:spAutoFit/>
          </a:bodyPr>
          <a:lstStyle/>
          <a:p>
            <a:r>
              <a:rPr lang="en-GB" sz="1400" b="1" dirty="0">
                <a:effectLst/>
                <a:latin typeface="Avenir Black" panose="02000503020000020003" pitchFamily="2" charset="0"/>
              </a:rPr>
              <a:t>Ownership</a:t>
            </a:r>
            <a:br>
              <a:rPr lang="en-GB" sz="1200" dirty="0">
                <a:effectLst/>
                <a:latin typeface="Avenir Light" panose="020B0402020203020204" pitchFamily="34" charset="77"/>
              </a:rPr>
            </a:br>
            <a:r>
              <a:rPr lang="en-GB" sz="1200" dirty="0">
                <a:effectLst/>
                <a:latin typeface="Avenir Light" panose="020B0402020203020204" pitchFamily="34" charset="77"/>
              </a:rPr>
              <a:t>UK only country to have airports fully privately owned.</a:t>
            </a:r>
          </a:p>
          <a:p>
            <a:r>
              <a:rPr lang="en-GB" sz="1200" dirty="0">
                <a:latin typeface="Avenir Light" panose="020B0402020203020204" pitchFamily="34" charset="77"/>
              </a:rPr>
              <a:t>Some smaller airports are publicly owned – </a:t>
            </a:r>
          </a:p>
          <a:p>
            <a:r>
              <a:rPr lang="en-GB" sz="1200" dirty="0">
                <a:latin typeface="Avenir Light" panose="020B0402020203020204" pitchFamily="34" charset="77"/>
              </a:rPr>
              <a:t>Newquay = Cornwall County Council.</a:t>
            </a:r>
          </a:p>
          <a:p>
            <a:endParaRPr lang="en-GB" sz="1200" dirty="0">
              <a:effectLst/>
              <a:latin typeface="Avenir Light" panose="020B0402020203020204" pitchFamily="34" charset="77"/>
            </a:endParaRPr>
          </a:p>
          <a:p>
            <a:r>
              <a:rPr lang="en-GB" sz="1200" dirty="0">
                <a:latin typeface="Avenir Light" panose="020B0402020203020204" pitchFamily="34" charset="77"/>
              </a:rPr>
              <a:t>Airports not only provide a range of airline services </a:t>
            </a:r>
          </a:p>
          <a:p>
            <a:r>
              <a:rPr lang="en-GB" sz="1200" dirty="0">
                <a:latin typeface="Avenir Light" panose="020B0402020203020204" pitchFamily="34" charset="77"/>
              </a:rPr>
              <a:t>but also a variety of connected services</a:t>
            </a:r>
          </a:p>
          <a:p>
            <a:r>
              <a:rPr lang="en-GB" sz="1200" dirty="0">
                <a:effectLst/>
                <a:latin typeface="Avenir Light" panose="020B0402020203020204" pitchFamily="34" charset="77"/>
              </a:rPr>
              <a:t>e.g. accommodation, transport and information</a:t>
            </a:r>
            <a:r>
              <a:rPr lang="en-GB" sz="1200" dirty="0">
                <a:latin typeface="Avenir Light" panose="020B0402020203020204" pitchFamily="34" charset="77"/>
              </a:rPr>
              <a:t> </a:t>
            </a:r>
          </a:p>
          <a:p>
            <a:r>
              <a:rPr lang="en-GB" sz="1200" dirty="0">
                <a:latin typeface="Avenir Light" panose="020B0402020203020204" pitchFamily="34" charset="77"/>
              </a:rPr>
              <a:t>Services, to enhance the customer experience.</a:t>
            </a:r>
          </a:p>
          <a:p>
            <a:r>
              <a:rPr lang="en-GB" sz="1200" dirty="0">
                <a:effectLst/>
                <a:latin typeface="Avenir Light" panose="020B0402020203020204" pitchFamily="34" charset="77"/>
              </a:rPr>
              <a:t>These associated businesses pay rent to the airport to operate there, adding the airport’s revenue.</a:t>
            </a:r>
          </a:p>
        </p:txBody>
      </p:sp>
      <p:pic>
        <p:nvPicPr>
          <p:cNvPr id="22" name="Picture 21">
            <a:extLst>
              <a:ext uri="{FF2B5EF4-FFF2-40B4-BE49-F238E27FC236}">
                <a16:creationId xmlns:a16="http://schemas.microsoft.com/office/drawing/2014/main" id="{1311F411-AE36-578A-B2EB-AFADB7AA54DD}"/>
              </a:ext>
            </a:extLst>
          </p:cNvPr>
          <p:cNvPicPr>
            <a:picLocks noChangeAspect="1"/>
          </p:cNvPicPr>
          <p:nvPr/>
        </p:nvPicPr>
        <p:blipFill>
          <a:blip r:embed="rId7"/>
          <a:stretch>
            <a:fillRect/>
          </a:stretch>
        </p:blipFill>
        <p:spPr>
          <a:xfrm>
            <a:off x="6199931" y="2572582"/>
            <a:ext cx="437896" cy="437896"/>
          </a:xfrm>
          <a:prstGeom prst="rect">
            <a:avLst/>
          </a:prstGeom>
        </p:spPr>
      </p:pic>
      <p:sp>
        <p:nvSpPr>
          <p:cNvPr id="24" name="TextBox 23">
            <a:extLst>
              <a:ext uri="{FF2B5EF4-FFF2-40B4-BE49-F238E27FC236}">
                <a16:creationId xmlns:a16="http://schemas.microsoft.com/office/drawing/2014/main" id="{9A6C00B8-35C8-6392-50E2-54CFC3E7C38F}"/>
              </a:ext>
            </a:extLst>
          </p:cNvPr>
          <p:cNvSpPr txBox="1"/>
          <p:nvPr/>
        </p:nvSpPr>
        <p:spPr>
          <a:xfrm>
            <a:off x="6253548" y="2582893"/>
            <a:ext cx="3137574" cy="492443"/>
          </a:xfrm>
          <a:prstGeom prst="rect">
            <a:avLst/>
          </a:prstGeom>
          <a:noFill/>
        </p:spPr>
        <p:txBody>
          <a:bodyPr wrap="square">
            <a:spAutoFit/>
          </a:bodyPr>
          <a:lstStyle/>
          <a:p>
            <a:r>
              <a:rPr lang="en-GB" sz="1400" b="1" dirty="0">
                <a:effectLst/>
                <a:latin typeface="Avenir Black" panose="02000503020000020003" pitchFamily="2" charset="0"/>
              </a:rPr>
              <a:t>	</a:t>
            </a:r>
            <a:r>
              <a:rPr lang="en-GB" sz="1400" b="1" i="1" dirty="0">
                <a:effectLst/>
                <a:latin typeface="Avenir Black" panose="02000503020000020003" pitchFamily="2" charset="0"/>
              </a:rPr>
              <a:t>List the facilities at LHR</a:t>
            </a:r>
            <a:br>
              <a:rPr lang="en-GB" sz="1200" dirty="0">
                <a:effectLst/>
                <a:latin typeface="Avenir Light" panose="020B0402020203020204" pitchFamily="34" charset="77"/>
              </a:rPr>
            </a:br>
            <a:endParaRPr lang="en-GB" sz="1200" dirty="0">
              <a:effectLst/>
              <a:latin typeface="Avenir Light" panose="020B0402020203020204" pitchFamily="34" charset="77"/>
            </a:endParaRPr>
          </a:p>
        </p:txBody>
      </p:sp>
      <p:cxnSp>
        <p:nvCxnSpPr>
          <p:cNvPr id="20" name="Curved Connector 19">
            <a:extLst>
              <a:ext uri="{FF2B5EF4-FFF2-40B4-BE49-F238E27FC236}">
                <a16:creationId xmlns:a16="http://schemas.microsoft.com/office/drawing/2014/main" id="{6D663E15-5336-C24C-2D28-05E9E25A7D7B}"/>
              </a:ext>
            </a:extLst>
          </p:cNvPr>
          <p:cNvCxnSpPr>
            <a:cxnSpLocks/>
          </p:cNvCxnSpPr>
          <p:nvPr/>
        </p:nvCxnSpPr>
        <p:spPr>
          <a:xfrm rot="10800000">
            <a:off x="3693683" y="3355194"/>
            <a:ext cx="354230" cy="147612"/>
          </a:xfrm>
          <a:prstGeom prst="curvedConnector3">
            <a:avLst>
              <a:gd name="adj1" fmla="val 39675"/>
            </a:avLst>
          </a:prstGeom>
          <a:ln w="12700">
            <a:solidFill>
              <a:srgbClr val="00AAA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122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262099" y="6458842"/>
            <a:ext cx="2228850" cy="365125"/>
          </a:xfrm>
        </p:spPr>
        <p:txBody>
          <a:bodyPr/>
          <a:lstStyle/>
          <a:p>
            <a:fld id="{E7B70798-690E-5944-9C42-5F5DFEB47247}" type="slidenum">
              <a:rPr lang="en-GB" smtClean="0">
                <a:solidFill>
                  <a:schemeClr val="bg1"/>
                </a:solidFill>
              </a:rPr>
              <a:t>17</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2"/>
          <a:stretch>
            <a:fillRect/>
          </a:stretch>
        </p:blipFill>
        <p:spPr>
          <a:xfrm>
            <a:off x="8296641" y="293786"/>
            <a:ext cx="1384836" cy="809036"/>
          </a:xfrm>
          <a:prstGeom prst="rect">
            <a:avLst/>
          </a:prstGeom>
        </p:spPr>
      </p:pic>
      <p:sp>
        <p:nvSpPr>
          <p:cNvPr id="41" name="TextBox 40">
            <a:extLst>
              <a:ext uri="{FF2B5EF4-FFF2-40B4-BE49-F238E27FC236}">
                <a16:creationId xmlns:a16="http://schemas.microsoft.com/office/drawing/2014/main" id="{352E63F2-1921-E9CE-12D0-A999141A3434}"/>
              </a:ext>
            </a:extLst>
          </p:cNvPr>
          <p:cNvSpPr txBox="1"/>
          <p:nvPr/>
        </p:nvSpPr>
        <p:spPr>
          <a:xfrm>
            <a:off x="264066" y="862287"/>
            <a:ext cx="8170355" cy="276999"/>
          </a:xfrm>
          <a:prstGeom prst="rect">
            <a:avLst/>
          </a:prstGeom>
          <a:noFill/>
        </p:spPr>
        <p:txBody>
          <a:bodyPr wrap="square">
            <a:spAutoFit/>
          </a:bodyPr>
          <a:lstStyle/>
          <a:p>
            <a:r>
              <a:rPr lang="en-GB" sz="1200" b="1" dirty="0">
                <a:effectLst/>
                <a:latin typeface="Eurostile" panose="020B0504020202050204" pitchFamily="34" charset="77"/>
              </a:rPr>
              <a:t>B. The types of travel and tourism organisations, their roles and the products and services they offer to customers </a:t>
            </a:r>
            <a:endParaRPr lang="en-GB" sz="1200" b="1" dirty="0">
              <a:latin typeface="Eurostile" panose="020B0504020202050204" pitchFamily="34" charset="77"/>
            </a:endParaRPr>
          </a:p>
        </p:txBody>
      </p:sp>
      <p:sp>
        <p:nvSpPr>
          <p:cNvPr id="2" name="Oval 1">
            <a:extLst>
              <a:ext uri="{FF2B5EF4-FFF2-40B4-BE49-F238E27FC236}">
                <a16:creationId xmlns:a16="http://schemas.microsoft.com/office/drawing/2014/main" id="{F20845B1-675D-12A8-F6A7-13C31ABE3832}"/>
              </a:ext>
            </a:extLst>
          </p:cNvPr>
          <p:cNvSpPr/>
          <p:nvPr/>
        </p:nvSpPr>
        <p:spPr>
          <a:xfrm>
            <a:off x="443294" y="1205458"/>
            <a:ext cx="438912" cy="41718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52A8075C-7A74-84C2-FCFD-BFAC85FF0838}"/>
              </a:ext>
            </a:extLst>
          </p:cNvPr>
          <p:cNvSpPr txBox="1"/>
          <p:nvPr/>
        </p:nvSpPr>
        <p:spPr>
          <a:xfrm>
            <a:off x="467664" y="1218928"/>
            <a:ext cx="9438336" cy="523220"/>
          </a:xfrm>
          <a:prstGeom prst="rect">
            <a:avLst/>
          </a:prstGeom>
          <a:noFill/>
        </p:spPr>
        <p:txBody>
          <a:bodyPr wrap="square">
            <a:spAutoFit/>
          </a:bodyPr>
          <a:lstStyle/>
          <a:p>
            <a:r>
              <a:rPr lang="en-GB" sz="1400" b="1" dirty="0">
                <a:solidFill>
                  <a:schemeClr val="bg1"/>
                </a:solidFill>
                <a:effectLst/>
                <a:latin typeface="Eurostile" panose="020B0504020202050204" pitchFamily="34" charset="77"/>
              </a:rPr>
              <a:t>B2.   </a:t>
            </a:r>
            <a:r>
              <a:rPr lang="en-GB" sz="1400" b="1" dirty="0">
                <a:solidFill>
                  <a:srgbClr val="00AAAD"/>
                </a:solidFill>
                <a:effectLst/>
                <a:latin typeface="Eurostile" panose="020B0504020202050204" pitchFamily="34" charset="77"/>
              </a:rPr>
              <a:t>The key sectors of the travel + tourism industry - components of their role, and the products and services they 	offer to different types of customer </a:t>
            </a:r>
            <a:endParaRPr lang="en-GB" sz="1400" dirty="0">
              <a:solidFill>
                <a:srgbClr val="00AAAD"/>
              </a:solidFill>
              <a:latin typeface="Eurostile" panose="020B0504020202050204" pitchFamily="34" charset="77"/>
            </a:endParaRPr>
          </a:p>
        </p:txBody>
      </p:sp>
      <p:sp>
        <p:nvSpPr>
          <p:cNvPr id="3" name="Oval 2">
            <a:extLst>
              <a:ext uri="{FF2B5EF4-FFF2-40B4-BE49-F238E27FC236}">
                <a16:creationId xmlns:a16="http://schemas.microsoft.com/office/drawing/2014/main" id="{6F84A43D-1439-62BE-1A9E-9F1E387DEE60}"/>
              </a:ext>
            </a:extLst>
          </p:cNvPr>
          <p:cNvSpPr/>
          <p:nvPr/>
        </p:nvSpPr>
        <p:spPr>
          <a:xfrm>
            <a:off x="264066" y="1757419"/>
            <a:ext cx="741774" cy="70608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a:extLst>
              <a:ext uri="{FF2B5EF4-FFF2-40B4-BE49-F238E27FC236}">
                <a16:creationId xmlns:a16="http://schemas.microsoft.com/office/drawing/2014/main" id="{908B898B-0032-A5A5-670C-406D7686EBBE}"/>
              </a:ext>
            </a:extLst>
          </p:cNvPr>
          <p:cNvPicPr>
            <a:picLocks noChangeAspect="1"/>
          </p:cNvPicPr>
          <p:nvPr/>
        </p:nvPicPr>
        <p:blipFill>
          <a:blip r:embed="rId3"/>
          <a:stretch>
            <a:fillRect/>
          </a:stretch>
        </p:blipFill>
        <p:spPr>
          <a:xfrm>
            <a:off x="358854" y="1864457"/>
            <a:ext cx="581116" cy="479056"/>
          </a:xfrm>
          <a:prstGeom prst="rect">
            <a:avLst/>
          </a:prstGeom>
        </p:spPr>
      </p:pic>
      <p:sp>
        <p:nvSpPr>
          <p:cNvPr id="16" name="TextBox 15">
            <a:extLst>
              <a:ext uri="{FF2B5EF4-FFF2-40B4-BE49-F238E27FC236}">
                <a16:creationId xmlns:a16="http://schemas.microsoft.com/office/drawing/2014/main" id="{F7D90BEA-63F3-610B-7F64-E02201D2EC13}"/>
              </a:ext>
            </a:extLst>
          </p:cNvPr>
          <p:cNvSpPr txBox="1"/>
          <p:nvPr/>
        </p:nvSpPr>
        <p:spPr>
          <a:xfrm>
            <a:off x="5407671" y="6489061"/>
            <a:ext cx="3911245" cy="307777"/>
          </a:xfrm>
          <a:prstGeom prst="rect">
            <a:avLst/>
          </a:prstGeom>
          <a:noFill/>
        </p:spPr>
        <p:txBody>
          <a:bodyPr wrap="square">
            <a:spAutoFit/>
          </a:bodyPr>
          <a:lstStyle/>
          <a:p>
            <a:r>
              <a:rPr lang="en-GB" sz="1400" dirty="0">
                <a:solidFill>
                  <a:schemeClr val="bg1"/>
                </a:solidFill>
                <a:effectLst/>
                <a:latin typeface="Eurostile" panose="020B0504020202050204" pitchFamily="34" charset="77"/>
              </a:rPr>
              <a:t>B2. Key sectors of the travel + </a:t>
            </a:r>
            <a:r>
              <a:rPr lang="en-GB" sz="1400" dirty="0">
                <a:solidFill>
                  <a:schemeClr val="bg1"/>
                </a:solidFill>
                <a:latin typeface="Eurostile" panose="020B0504020202050204" pitchFamily="34" charset="77"/>
              </a:rPr>
              <a:t>t</a:t>
            </a:r>
            <a:r>
              <a:rPr lang="en-GB" sz="1400" dirty="0">
                <a:solidFill>
                  <a:schemeClr val="bg1"/>
                </a:solidFill>
                <a:effectLst/>
                <a:latin typeface="Eurostile" panose="020B0504020202050204" pitchFamily="34" charset="77"/>
              </a:rPr>
              <a:t>ourism industry</a:t>
            </a:r>
            <a:endParaRPr lang="en-GB" sz="1400" dirty="0">
              <a:solidFill>
                <a:schemeClr val="bg1"/>
              </a:solidFill>
              <a:latin typeface="Eurostile" panose="020B0504020202050204" pitchFamily="34" charset="77"/>
            </a:endParaRPr>
          </a:p>
        </p:txBody>
      </p:sp>
      <p:sp>
        <p:nvSpPr>
          <p:cNvPr id="18" name="AutoShape 2">
            <a:extLst>
              <a:ext uri="{FF2B5EF4-FFF2-40B4-BE49-F238E27FC236}">
                <a16:creationId xmlns:a16="http://schemas.microsoft.com/office/drawing/2014/main" id="{1296047B-A9D0-05FA-3D16-CF351F73E762}"/>
              </a:ext>
            </a:extLst>
          </p:cNvPr>
          <p:cNvSpPr>
            <a:spLocks noChangeAspect="1" noChangeArrowheads="1"/>
          </p:cNvSpPr>
          <p:nvPr/>
        </p:nvSpPr>
        <p:spPr bwMode="auto">
          <a:xfrm>
            <a:off x="2636196" y="1112196"/>
            <a:ext cx="2469204" cy="24692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 name="TextBox 10">
            <a:extLst>
              <a:ext uri="{FF2B5EF4-FFF2-40B4-BE49-F238E27FC236}">
                <a16:creationId xmlns:a16="http://schemas.microsoft.com/office/drawing/2014/main" id="{EE3C7B54-5DEB-D917-84D9-2381FDBEF5A3}"/>
              </a:ext>
            </a:extLst>
          </p:cNvPr>
          <p:cNvSpPr txBox="1"/>
          <p:nvPr/>
        </p:nvSpPr>
        <p:spPr>
          <a:xfrm>
            <a:off x="1659913" y="1965485"/>
            <a:ext cx="7578680" cy="276999"/>
          </a:xfrm>
          <a:prstGeom prst="rect">
            <a:avLst/>
          </a:prstGeom>
          <a:noFill/>
        </p:spPr>
        <p:txBody>
          <a:bodyPr wrap="square">
            <a:spAutoFit/>
          </a:bodyPr>
          <a:lstStyle/>
          <a:p>
            <a:r>
              <a:rPr lang="en-GB" sz="1200" b="1" dirty="0">
                <a:latin typeface="Avenir Black" panose="02000503020000020003" pitchFamily="2" charset="0"/>
              </a:rPr>
              <a:t>Research Emirates Airlines and list the extra benefits that Business and First Class passengers receive  </a:t>
            </a:r>
            <a:endParaRPr lang="en-GB" sz="1200" b="1" dirty="0">
              <a:effectLst/>
              <a:latin typeface="Avenir Black" panose="02000503020000020003" pitchFamily="2" charset="0"/>
            </a:endParaRPr>
          </a:p>
        </p:txBody>
      </p:sp>
      <p:pic>
        <p:nvPicPr>
          <p:cNvPr id="26" name="Picture 25">
            <a:extLst>
              <a:ext uri="{FF2B5EF4-FFF2-40B4-BE49-F238E27FC236}">
                <a16:creationId xmlns:a16="http://schemas.microsoft.com/office/drawing/2014/main" id="{B192B7FF-56DD-20B5-60ED-A5619C610C55}"/>
              </a:ext>
            </a:extLst>
          </p:cNvPr>
          <p:cNvPicPr>
            <a:picLocks noChangeAspect="1"/>
          </p:cNvPicPr>
          <p:nvPr/>
        </p:nvPicPr>
        <p:blipFill>
          <a:blip r:embed="rId4"/>
          <a:stretch>
            <a:fillRect/>
          </a:stretch>
        </p:blipFill>
        <p:spPr>
          <a:xfrm>
            <a:off x="1164174" y="1905617"/>
            <a:ext cx="437896" cy="437896"/>
          </a:xfrm>
          <a:prstGeom prst="rect">
            <a:avLst/>
          </a:prstGeom>
        </p:spPr>
      </p:pic>
      <p:sp>
        <p:nvSpPr>
          <p:cNvPr id="27" name="Rectangle 26">
            <a:extLst>
              <a:ext uri="{FF2B5EF4-FFF2-40B4-BE49-F238E27FC236}">
                <a16:creationId xmlns:a16="http://schemas.microsoft.com/office/drawing/2014/main" id="{962C0F7F-D861-8D9D-5199-8E7F284FDC39}"/>
              </a:ext>
            </a:extLst>
          </p:cNvPr>
          <p:cNvSpPr/>
          <p:nvPr/>
        </p:nvSpPr>
        <p:spPr>
          <a:xfrm>
            <a:off x="467664" y="2506982"/>
            <a:ext cx="4485336" cy="3811522"/>
          </a:xfrm>
          <a:prstGeom prst="rect">
            <a:avLst/>
          </a:prstGeom>
          <a:solidFill>
            <a:srgbClr val="98C2CB">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D13A0EE-D676-00D5-4E13-9F09C45C3B2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9105" y="5708091"/>
            <a:ext cx="1303864" cy="1038211"/>
          </a:xfrm>
          <a:prstGeom prst="rect">
            <a:avLst/>
          </a:prstGeom>
        </p:spPr>
      </p:pic>
      <p:sp>
        <p:nvSpPr>
          <p:cNvPr id="28" name="Rectangle 27">
            <a:extLst>
              <a:ext uri="{FF2B5EF4-FFF2-40B4-BE49-F238E27FC236}">
                <a16:creationId xmlns:a16="http://schemas.microsoft.com/office/drawing/2014/main" id="{BCDA8E0E-632A-D56E-4636-12B8CD88AEA6}"/>
              </a:ext>
            </a:extLst>
          </p:cNvPr>
          <p:cNvSpPr/>
          <p:nvPr/>
        </p:nvSpPr>
        <p:spPr>
          <a:xfrm>
            <a:off x="5105400" y="2506982"/>
            <a:ext cx="4515789" cy="3811522"/>
          </a:xfrm>
          <a:prstGeom prst="rect">
            <a:avLst/>
          </a:prstGeom>
          <a:solidFill>
            <a:srgbClr val="98C2CB">
              <a:alpha val="4941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Box 28">
            <a:extLst>
              <a:ext uri="{FF2B5EF4-FFF2-40B4-BE49-F238E27FC236}">
                <a16:creationId xmlns:a16="http://schemas.microsoft.com/office/drawing/2014/main" id="{82770310-0179-E413-7FA9-2469203DFAA1}"/>
              </a:ext>
            </a:extLst>
          </p:cNvPr>
          <p:cNvSpPr txBox="1"/>
          <p:nvPr/>
        </p:nvSpPr>
        <p:spPr>
          <a:xfrm>
            <a:off x="595709" y="2568624"/>
            <a:ext cx="1964287" cy="307777"/>
          </a:xfrm>
          <a:prstGeom prst="rect">
            <a:avLst/>
          </a:prstGeom>
          <a:noFill/>
        </p:spPr>
        <p:txBody>
          <a:bodyPr wrap="square" rtlCol="0">
            <a:spAutoFit/>
          </a:bodyPr>
          <a:lstStyle/>
          <a:p>
            <a:r>
              <a:rPr lang="en-GB" sz="1400" dirty="0">
                <a:latin typeface="Avenir Light" panose="020B0402020203020204" pitchFamily="34" charset="77"/>
              </a:rPr>
              <a:t>Business</a:t>
            </a:r>
          </a:p>
        </p:txBody>
      </p:sp>
      <p:sp>
        <p:nvSpPr>
          <p:cNvPr id="30" name="TextBox 29">
            <a:extLst>
              <a:ext uri="{FF2B5EF4-FFF2-40B4-BE49-F238E27FC236}">
                <a16:creationId xmlns:a16="http://schemas.microsoft.com/office/drawing/2014/main" id="{B1210355-AABF-558E-43C7-063088ACEF26}"/>
              </a:ext>
            </a:extLst>
          </p:cNvPr>
          <p:cNvSpPr txBox="1"/>
          <p:nvPr/>
        </p:nvSpPr>
        <p:spPr>
          <a:xfrm>
            <a:off x="5188318" y="2572686"/>
            <a:ext cx="1964287" cy="307777"/>
          </a:xfrm>
          <a:prstGeom prst="rect">
            <a:avLst/>
          </a:prstGeom>
          <a:noFill/>
        </p:spPr>
        <p:txBody>
          <a:bodyPr wrap="square" rtlCol="0">
            <a:spAutoFit/>
          </a:bodyPr>
          <a:lstStyle/>
          <a:p>
            <a:r>
              <a:rPr lang="en-GB" sz="1400" dirty="0">
                <a:latin typeface="Avenir Light" panose="020B0402020203020204" pitchFamily="34" charset="77"/>
              </a:rPr>
              <a:t>First</a:t>
            </a:r>
          </a:p>
        </p:txBody>
      </p:sp>
    </p:spTree>
    <p:extLst>
      <p:ext uri="{BB962C8B-B14F-4D97-AF65-F5344CB8AC3E}">
        <p14:creationId xmlns:p14="http://schemas.microsoft.com/office/powerpoint/2010/main" val="14116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7E3460F-C4E4-44AC-21B6-B63180E1C16B}"/>
              </a:ext>
            </a:extLst>
          </p:cNvPr>
          <p:cNvSpPr/>
          <p:nvPr/>
        </p:nvSpPr>
        <p:spPr>
          <a:xfrm>
            <a:off x="269953" y="2072052"/>
            <a:ext cx="4601800" cy="4250317"/>
          </a:xfrm>
          <a:prstGeom prst="rect">
            <a:avLst/>
          </a:prstGeom>
          <a:solidFill>
            <a:srgbClr val="98C2CB">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AD07593B-3EF3-9FD0-3074-A803FC742A33}"/>
              </a:ext>
            </a:extLst>
          </p:cNvPr>
          <p:cNvSpPr/>
          <p:nvPr/>
        </p:nvSpPr>
        <p:spPr>
          <a:xfrm>
            <a:off x="5061465" y="2072053"/>
            <a:ext cx="4601800" cy="4250317"/>
          </a:xfrm>
          <a:prstGeom prst="rect">
            <a:avLst/>
          </a:prstGeom>
          <a:solidFill>
            <a:srgbClr val="98C2CB">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6FBDC1D2-3B99-7DB6-699E-30227B80B306}"/>
              </a:ext>
            </a:extLst>
          </p:cNvPr>
          <p:cNvSpPr/>
          <p:nvPr/>
        </p:nvSpPr>
        <p:spPr>
          <a:xfrm>
            <a:off x="7654" y="6461385"/>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262099" y="6458842"/>
            <a:ext cx="2228850" cy="365125"/>
          </a:xfrm>
        </p:spPr>
        <p:txBody>
          <a:bodyPr/>
          <a:lstStyle/>
          <a:p>
            <a:fld id="{E7B70798-690E-5944-9C42-5F5DFEB47247}" type="slidenum">
              <a:rPr lang="en-GB" smtClean="0">
                <a:solidFill>
                  <a:schemeClr val="bg1"/>
                </a:solidFill>
              </a:rPr>
              <a:t>18</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2"/>
          <a:stretch>
            <a:fillRect/>
          </a:stretch>
        </p:blipFill>
        <p:spPr>
          <a:xfrm>
            <a:off x="8296641" y="293786"/>
            <a:ext cx="1384836" cy="809036"/>
          </a:xfrm>
          <a:prstGeom prst="rect">
            <a:avLst/>
          </a:prstGeom>
        </p:spPr>
      </p:pic>
      <p:sp>
        <p:nvSpPr>
          <p:cNvPr id="41" name="TextBox 40">
            <a:extLst>
              <a:ext uri="{FF2B5EF4-FFF2-40B4-BE49-F238E27FC236}">
                <a16:creationId xmlns:a16="http://schemas.microsoft.com/office/drawing/2014/main" id="{352E63F2-1921-E9CE-12D0-A999141A3434}"/>
              </a:ext>
            </a:extLst>
          </p:cNvPr>
          <p:cNvSpPr txBox="1"/>
          <p:nvPr/>
        </p:nvSpPr>
        <p:spPr>
          <a:xfrm>
            <a:off x="264066" y="862287"/>
            <a:ext cx="8170355" cy="276999"/>
          </a:xfrm>
          <a:prstGeom prst="rect">
            <a:avLst/>
          </a:prstGeom>
          <a:noFill/>
        </p:spPr>
        <p:txBody>
          <a:bodyPr wrap="square">
            <a:spAutoFit/>
          </a:bodyPr>
          <a:lstStyle/>
          <a:p>
            <a:r>
              <a:rPr lang="en-GB" sz="1200" b="1" dirty="0">
                <a:effectLst/>
                <a:latin typeface="Eurostile" panose="020B0504020202050204" pitchFamily="34" charset="77"/>
              </a:rPr>
              <a:t>B. The types of travel and tourism organisations, their roles and the products and services they offer to customers </a:t>
            </a:r>
            <a:endParaRPr lang="en-GB" sz="1200" b="1" dirty="0">
              <a:latin typeface="Eurostile" panose="020B0504020202050204" pitchFamily="34" charset="77"/>
            </a:endParaRPr>
          </a:p>
        </p:txBody>
      </p:sp>
      <p:sp>
        <p:nvSpPr>
          <p:cNvPr id="2" name="Oval 1">
            <a:extLst>
              <a:ext uri="{FF2B5EF4-FFF2-40B4-BE49-F238E27FC236}">
                <a16:creationId xmlns:a16="http://schemas.microsoft.com/office/drawing/2014/main" id="{F20845B1-675D-12A8-F6A7-13C31ABE3832}"/>
              </a:ext>
            </a:extLst>
          </p:cNvPr>
          <p:cNvSpPr/>
          <p:nvPr/>
        </p:nvSpPr>
        <p:spPr>
          <a:xfrm>
            <a:off x="461581" y="1112501"/>
            <a:ext cx="438912" cy="41718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52A8075C-7A74-84C2-FCFD-BFAC85FF0838}"/>
              </a:ext>
            </a:extLst>
          </p:cNvPr>
          <p:cNvSpPr txBox="1"/>
          <p:nvPr/>
        </p:nvSpPr>
        <p:spPr>
          <a:xfrm>
            <a:off x="506997" y="1136464"/>
            <a:ext cx="9174480" cy="523220"/>
          </a:xfrm>
          <a:prstGeom prst="rect">
            <a:avLst/>
          </a:prstGeom>
          <a:noFill/>
        </p:spPr>
        <p:txBody>
          <a:bodyPr wrap="square">
            <a:spAutoFit/>
          </a:bodyPr>
          <a:lstStyle/>
          <a:p>
            <a:r>
              <a:rPr lang="en-GB" sz="1400" b="1" dirty="0">
                <a:solidFill>
                  <a:schemeClr val="bg1"/>
                </a:solidFill>
                <a:effectLst/>
                <a:latin typeface="Eurostile" panose="020B0504020202050204" pitchFamily="34" charset="77"/>
              </a:rPr>
              <a:t>B2.   </a:t>
            </a:r>
            <a:r>
              <a:rPr lang="en-GB" sz="1400" b="1" dirty="0">
                <a:solidFill>
                  <a:srgbClr val="00AAAD"/>
                </a:solidFill>
                <a:effectLst/>
                <a:latin typeface="Eurostile" panose="020B0504020202050204" pitchFamily="34" charset="77"/>
              </a:rPr>
              <a:t>The key sectors of the travel + tourism industry - components of their role, and the products and services they 	offer to different types of customer </a:t>
            </a:r>
            <a:endParaRPr lang="en-GB" sz="1400" dirty="0">
              <a:solidFill>
                <a:srgbClr val="00AAAD"/>
              </a:solidFill>
              <a:latin typeface="Eurostile" panose="020B0504020202050204" pitchFamily="34" charset="77"/>
            </a:endParaRPr>
          </a:p>
        </p:txBody>
      </p:sp>
      <p:sp>
        <p:nvSpPr>
          <p:cNvPr id="3" name="Oval 2">
            <a:extLst>
              <a:ext uri="{FF2B5EF4-FFF2-40B4-BE49-F238E27FC236}">
                <a16:creationId xmlns:a16="http://schemas.microsoft.com/office/drawing/2014/main" id="{6F84A43D-1439-62BE-1A9E-9F1E387DEE60}"/>
              </a:ext>
            </a:extLst>
          </p:cNvPr>
          <p:cNvSpPr/>
          <p:nvPr/>
        </p:nvSpPr>
        <p:spPr>
          <a:xfrm>
            <a:off x="264066" y="1757419"/>
            <a:ext cx="741774" cy="70608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a:extLst>
              <a:ext uri="{FF2B5EF4-FFF2-40B4-BE49-F238E27FC236}">
                <a16:creationId xmlns:a16="http://schemas.microsoft.com/office/drawing/2014/main" id="{908B898B-0032-A5A5-670C-406D7686EBBE}"/>
              </a:ext>
            </a:extLst>
          </p:cNvPr>
          <p:cNvPicPr>
            <a:picLocks noChangeAspect="1"/>
          </p:cNvPicPr>
          <p:nvPr/>
        </p:nvPicPr>
        <p:blipFill>
          <a:blip r:embed="rId3"/>
          <a:stretch>
            <a:fillRect/>
          </a:stretch>
        </p:blipFill>
        <p:spPr>
          <a:xfrm>
            <a:off x="358854" y="1864457"/>
            <a:ext cx="581116" cy="479056"/>
          </a:xfrm>
          <a:prstGeom prst="rect">
            <a:avLst/>
          </a:prstGeom>
        </p:spPr>
      </p:pic>
      <p:sp>
        <p:nvSpPr>
          <p:cNvPr id="16" name="TextBox 15">
            <a:extLst>
              <a:ext uri="{FF2B5EF4-FFF2-40B4-BE49-F238E27FC236}">
                <a16:creationId xmlns:a16="http://schemas.microsoft.com/office/drawing/2014/main" id="{F7D90BEA-63F3-610B-7F64-E02201D2EC13}"/>
              </a:ext>
            </a:extLst>
          </p:cNvPr>
          <p:cNvSpPr txBox="1"/>
          <p:nvPr/>
        </p:nvSpPr>
        <p:spPr>
          <a:xfrm>
            <a:off x="5262605" y="6502297"/>
            <a:ext cx="3911245" cy="307777"/>
          </a:xfrm>
          <a:prstGeom prst="rect">
            <a:avLst/>
          </a:prstGeom>
          <a:noFill/>
        </p:spPr>
        <p:txBody>
          <a:bodyPr wrap="square">
            <a:spAutoFit/>
          </a:bodyPr>
          <a:lstStyle/>
          <a:p>
            <a:r>
              <a:rPr lang="en-GB" sz="1400" dirty="0">
                <a:solidFill>
                  <a:schemeClr val="bg1"/>
                </a:solidFill>
                <a:effectLst/>
                <a:latin typeface="Eurostile" panose="020B0504020202050204" pitchFamily="34" charset="77"/>
              </a:rPr>
              <a:t>B2. Key sectors of the travel + </a:t>
            </a:r>
            <a:r>
              <a:rPr lang="en-GB" sz="1400" dirty="0">
                <a:solidFill>
                  <a:schemeClr val="bg1"/>
                </a:solidFill>
                <a:latin typeface="Eurostile" panose="020B0504020202050204" pitchFamily="34" charset="77"/>
              </a:rPr>
              <a:t>t</a:t>
            </a:r>
            <a:r>
              <a:rPr lang="en-GB" sz="1400" dirty="0">
                <a:solidFill>
                  <a:schemeClr val="bg1"/>
                </a:solidFill>
                <a:effectLst/>
                <a:latin typeface="Eurostile" panose="020B0504020202050204" pitchFamily="34" charset="77"/>
              </a:rPr>
              <a:t>ourism industry</a:t>
            </a:r>
            <a:endParaRPr lang="en-GB" sz="1400" dirty="0">
              <a:solidFill>
                <a:schemeClr val="bg1"/>
              </a:solidFill>
              <a:latin typeface="Eurostile" panose="020B0504020202050204" pitchFamily="34" charset="77"/>
            </a:endParaRPr>
          </a:p>
        </p:txBody>
      </p:sp>
      <p:sp>
        <p:nvSpPr>
          <p:cNvPr id="18" name="AutoShape 2">
            <a:extLst>
              <a:ext uri="{FF2B5EF4-FFF2-40B4-BE49-F238E27FC236}">
                <a16:creationId xmlns:a16="http://schemas.microsoft.com/office/drawing/2014/main" id="{1296047B-A9D0-05FA-3D16-CF351F73E762}"/>
              </a:ext>
            </a:extLst>
          </p:cNvPr>
          <p:cNvSpPr>
            <a:spLocks noChangeAspect="1" noChangeArrowheads="1"/>
          </p:cNvSpPr>
          <p:nvPr/>
        </p:nvSpPr>
        <p:spPr bwMode="auto">
          <a:xfrm>
            <a:off x="2636196" y="1112196"/>
            <a:ext cx="2469204" cy="24692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 name="TextBox 10">
            <a:extLst>
              <a:ext uri="{FF2B5EF4-FFF2-40B4-BE49-F238E27FC236}">
                <a16:creationId xmlns:a16="http://schemas.microsoft.com/office/drawing/2014/main" id="{EE3C7B54-5DEB-D917-84D9-2381FDBEF5A3}"/>
              </a:ext>
            </a:extLst>
          </p:cNvPr>
          <p:cNvSpPr txBox="1"/>
          <p:nvPr/>
        </p:nvSpPr>
        <p:spPr>
          <a:xfrm>
            <a:off x="1735687" y="1739104"/>
            <a:ext cx="7053837" cy="276999"/>
          </a:xfrm>
          <a:prstGeom prst="rect">
            <a:avLst/>
          </a:prstGeom>
          <a:noFill/>
        </p:spPr>
        <p:txBody>
          <a:bodyPr wrap="square">
            <a:spAutoFit/>
          </a:bodyPr>
          <a:lstStyle/>
          <a:p>
            <a:r>
              <a:rPr lang="en-GB" sz="1200" b="1" dirty="0">
                <a:latin typeface="Avenir Black" panose="02000503020000020003" pitchFamily="2" charset="0"/>
              </a:rPr>
              <a:t>List the advantages and disadvantages of these types of airlines</a:t>
            </a:r>
            <a:endParaRPr lang="en-GB" sz="1200" b="1" dirty="0">
              <a:effectLst/>
              <a:latin typeface="Avenir Black" panose="02000503020000020003" pitchFamily="2" charset="0"/>
            </a:endParaRPr>
          </a:p>
        </p:txBody>
      </p:sp>
      <p:pic>
        <p:nvPicPr>
          <p:cNvPr id="26" name="Picture 25">
            <a:extLst>
              <a:ext uri="{FF2B5EF4-FFF2-40B4-BE49-F238E27FC236}">
                <a16:creationId xmlns:a16="http://schemas.microsoft.com/office/drawing/2014/main" id="{B192B7FF-56DD-20B5-60ED-A5619C610C55}"/>
              </a:ext>
            </a:extLst>
          </p:cNvPr>
          <p:cNvPicPr>
            <a:picLocks noChangeAspect="1"/>
          </p:cNvPicPr>
          <p:nvPr/>
        </p:nvPicPr>
        <p:blipFill>
          <a:blip r:embed="rId4"/>
          <a:stretch>
            <a:fillRect/>
          </a:stretch>
        </p:blipFill>
        <p:spPr>
          <a:xfrm>
            <a:off x="1297791" y="1731718"/>
            <a:ext cx="437896" cy="437896"/>
          </a:xfrm>
          <a:prstGeom prst="rect">
            <a:avLst/>
          </a:prstGeom>
        </p:spPr>
      </p:pic>
      <p:pic>
        <p:nvPicPr>
          <p:cNvPr id="13" name="Picture 12">
            <a:extLst>
              <a:ext uri="{FF2B5EF4-FFF2-40B4-BE49-F238E27FC236}">
                <a16:creationId xmlns:a16="http://schemas.microsoft.com/office/drawing/2014/main" id="{6D13A0EE-D676-00D5-4E13-9F09C45C3B2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9105" y="5708091"/>
            <a:ext cx="1303864" cy="1038211"/>
          </a:xfrm>
          <a:prstGeom prst="rect">
            <a:avLst/>
          </a:prstGeom>
        </p:spPr>
      </p:pic>
      <p:sp>
        <p:nvSpPr>
          <p:cNvPr id="19" name="TextBox 18">
            <a:extLst>
              <a:ext uri="{FF2B5EF4-FFF2-40B4-BE49-F238E27FC236}">
                <a16:creationId xmlns:a16="http://schemas.microsoft.com/office/drawing/2014/main" id="{24DBC857-1926-A63D-BBAE-9F67EC78DB64}"/>
              </a:ext>
            </a:extLst>
          </p:cNvPr>
          <p:cNvSpPr txBox="1"/>
          <p:nvPr/>
        </p:nvSpPr>
        <p:spPr>
          <a:xfrm>
            <a:off x="561904" y="2169614"/>
            <a:ext cx="4216894" cy="646331"/>
          </a:xfrm>
          <a:prstGeom prst="rect">
            <a:avLst/>
          </a:prstGeom>
          <a:noFill/>
        </p:spPr>
        <p:txBody>
          <a:bodyPr wrap="square" rtlCol="0">
            <a:spAutoFit/>
          </a:bodyPr>
          <a:lstStyle/>
          <a:p>
            <a:pPr algn="ctr"/>
            <a:r>
              <a:rPr lang="en-GB" sz="1200" b="1" dirty="0">
                <a:latin typeface="Avenir Black" panose="02000503020000020003" pitchFamily="2" charset="0"/>
              </a:rPr>
              <a:t>National carriers</a:t>
            </a:r>
          </a:p>
          <a:p>
            <a:endParaRPr lang="en-GB" sz="1200" b="1" dirty="0">
              <a:latin typeface="Avenir Black" panose="02000503020000020003" pitchFamily="2" charset="0"/>
            </a:endParaRPr>
          </a:p>
          <a:p>
            <a:r>
              <a:rPr lang="en-GB" sz="1200" dirty="0">
                <a:latin typeface="Avenir Black" panose="02000503020000020003" pitchFamily="2" charset="0"/>
              </a:rPr>
              <a:t>Examples</a:t>
            </a:r>
          </a:p>
        </p:txBody>
      </p:sp>
      <p:sp>
        <p:nvSpPr>
          <p:cNvPr id="20" name="TextBox 19">
            <a:extLst>
              <a:ext uri="{FF2B5EF4-FFF2-40B4-BE49-F238E27FC236}">
                <a16:creationId xmlns:a16="http://schemas.microsoft.com/office/drawing/2014/main" id="{93252572-6251-3EBE-A81B-52F8C0A4357E}"/>
              </a:ext>
            </a:extLst>
          </p:cNvPr>
          <p:cNvSpPr txBox="1"/>
          <p:nvPr/>
        </p:nvSpPr>
        <p:spPr>
          <a:xfrm>
            <a:off x="5303466" y="2163113"/>
            <a:ext cx="3940931" cy="646331"/>
          </a:xfrm>
          <a:prstGeom prst="rect">
            <a:avLst/>
          </a:prstGeom>
          <a:noFill/>
        </p:spPr>
        <p:txBody>
          <a:bodyPr wrap="square" rtlCol="0">
            <a:spAutoFit/>
          </a:bodyPr>
          <a:lstStyle/>
          <a:p>
            <a:pPr algn="ctr"/>
            <a:r>
              <a:rPr lang="en-GB" sz="1200" b="1" dirty="0">
                <a:latin typeface="Avenir Black" panose="02000503020000020003" pitchFamily="2" charset="0"/>
              </a:rPr>
              <a:t>Budget airlines</a:t>
            </a:r>
          </a:p>
          <a:p>
            <a:endParaRPr lang="en-GB" sz="1200" b="1" dirty="0">
              <a:latin typeface="Avenir Black" panose="02000503020000020003" pitchFamily="2" charset="0"/>
            </a:endParaRPr>
          </a:p>
          <a:p>
            <a:r>
              <a:rPr lang="en-GB" sz="1200" b="1" dirty="0">
                <a:latin typeface="Avenir Black" panose="02000503020000020003" pitchFamily="2" charset="0"/>
              </a:rPr>
              <a:t>Examples</a:t>
            </a:r>
          </a:p>
        </p:txBody>
      </p:sp>
      <p:sp>
        <p:nvSpPr>
          <p:cNvPr id="21" name="TextBox 20">
            <a:extLst>
              <a:ext uri="{FF2B5EF4-FFF2-40B4-BE49-F238E27FC236}">
                <a16:creationId xmlns:a16="http://schemas.microsoft.com/office/drawing/2014/main" id="{A65396B1-C6F3-E754-BD7F-B05803E6BBBE}"/>
              </a:ext>
            </a:extLst>
          </p:cNvPr>
          <p:cNvSpPr txBox="1"/>
          <p:nvPr/>
        </p:nvSpPr>
        <p:spPr>
          <a:xfrm>
            <a:off x="3876678" y="3933841"/>
            <a:ext cx="2351846" cy="307777"/>
          </a:xfrm>
          <a:prstGeom prst="rect">
            <a:avLst/>
          </a:prstGeom>
          <a:noFill/>
        </p:spPr>
        <p:txBody>
          <a:bodyPr wrap="square" rtlCol="0">
            <a:spAutoFit/>
          </a:bodyPr>
          <a:lstStyle/>
          <a:p>
            <a:pPr algn="ctr"/>
            <a:r>
              <a:rPr lang="en-GB" sz="1400" b="1" dirty="0">
                <a:solidFill>
                  <a:schemeClr val="bg1">
                    <a:lumMod val="65000"/>
                  </a:schemeClr>
                </a:solidFill>
                <a:latin typeface="Avenir Black" panose="02000503020000020003" pitchFamily="2" charset="0"/>
              </a:rPr>
              <a:t>ADVANTAGES</a:t>
            </a:r>
          </a:p>
        </p:txBody>
      </p:sp>
      <p:sp>
        <p:nvSpPr>
          <p:cNvPr id="22" name="TextBox 21">
            <a:extLst>
              <a:ext uri="{FF2B5EF4-FFF2-40B4-BE49-F238E27FC236}">
                <a16:creationId xmlns:a16="http://schemas.microsoft.com/office/drawing/2014/main" id="{96417B42-880F-0E01-1FA7-98F3B932428F}"/>
              </a:ext>
            </a:extLst>
          </p:cNvPr>
          <p:cNvSpPr txBox="1"/>
          <p:nvPr/>
        </p:nvSpPr>
        <p:spPr>
          <a:xfrm>
            <a:off x="3925273" y="5294627"/>
            <a:ext cx="2351846" cy="307777"/>
          </a:xfrm>
          <a:prstGeom prst="rect">
            <a:avLst/>
          </a:prstGeom>
          <a:noFill/>
        </p:spPr>
        <p:txBody>
          <a:bodyPr wrap="square" rtlCol="0">
            <a:spAutoFit/>
          </a:bodyPr>
          <a:lstStyle/>
          <a:p>
            <a:pPr algn="ctr"/>
            <a:r>
              <a:rPr lang="en-GB" sz="1400" b="1" dirty="0">
                <a:solidFill>
                  <a:schemeClr val="bg1">
                    <a:lumMod val="65000"/>
                  </a:schemeClr>
                </a:solidFill>
                <a:latin typeface="Avenir Black" panose="02000503020000020003" pitchFamily="2" charset="0"/>
              </a:rPr>
              <a:t>DISADVANTAGES</a:t>
            </a:r>
          </a:p>
        </p:txBody>
      </p:sp>
    </p:spTree>
    <p:extLst>
      <p:ext uri="{BB962C8B-B14F-4D97-AF65-F5344CB8AC3E}">
        <p14:creationId xmlns:p14="http://schemas.microsoft.com/office/powerpoint/2010/main" val="1174573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262099" y="6461964"/>
            <a:ext cx="2228850" cy="365125"/>
          </a:xfrm>
        </p:spPr>
        <p:txBody>
          <a:bodyPr/>
          <a:lstStyle/>
          <a:p>
            <a:fld id="{E7B70798-690E-5944-9C42-5F5DFEB47247}" type="slidenum">
              <a:rPr lang="en-GB" smtClean="0">
                <a:solidFill>
                  <a:schemeClr val="bg1"/>
                </a:solidFill>
              </a:rPr>
              <a:t>1</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D13A0EE-D676-00D5-4E13-9F09C45C3B2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105" y="5708091"/>
            <a:ext cx="1303864" cy="1038211"/>
          </a:xfrm>
          <a:prstGeom prst="rect">
            <a:avLst/>
          </a:prstGeom>
        </p:spPr>
      </p:pic>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3"/>
          <a:stretch>
            <a:fillRect/>
          </a:stretch>
        </p:blipFill>
        <p:spPr>
          <a:xfrm>
            <a:off x="8296641" y="293786"/>
            <a:ext cx="1384836" cy="809036"/>
          </a:xfrm>
          <a:prstGeom prst="rect">
            <a:avLst/>
          </a:prstGeom>
        </p:spPr>
      </p:pic>
      <p:sp>
        <p:nvSpPr>
          <p:cNvPr id="3" name="TextBox 2">
            <a:extLst>
              <a:ext uri="{FF2B5EF4-FFF2-40B4-BE49-F238E27FC236}">
                <a16:creationId xmlns:a16="http://schemas.microsoft.com/office/drawing/2014/main" id="{ACAF1858-907B-7DCB-E500-865DC997D9F1}"/>
              </a:ext>
            </a:extLst>
          </p:cNvPr>
          <p:cNvSpPr txBox="1"/>
          <p:nvPr/>
        </p:nvSpPr>
        <p:spPr>
          <a:xfrm>
            <a:off x="488731" y="1180716"/>
            <a:ext cx="8943846" cy="4555093"/>
          </a:xfrm>
          <a:prstGeom prst="rect">
            <a:avLst/>
          </a:prstGeom>
          <a:noFill/>
        </p:spPr>
        <p:txBody>
          <a:bodyPr wrap="square">
            <a:spAutoFit/>
          </a:bodyPr>
          <a:lstStyle/>
          <a:p>
            <a:r>
              <a:rPr lang="en-GB" sz="1400" b="1" dirty="0">
                <a:solidFill>
                  <a:srgbClr val="278BBA"/>
                </a:solidFill>
                <a:effectLst/>
                <a:latin typeface="Avenir Black" panose="02000503020000020003" pitchFamily="2" charset="0"/>
              </a:rPr>
              <a:t>Assessment outcomes </a:t>
            </a:r>
            <a:endParaRPr lang="en-GB" sz="1400" b="1" dirty="0">
              <a:solidFill>
                <a:srgbClr val="278BBA"/>
              </a:solidFill>
              <a:latin typeface="Avenir Black" panose="02000503020000020003" pitchFamily="2" charset="0"/>
            </a:endParaRPr>
          </a:p>
          <a:p>
            <a:r>
              <a:rPr lang="en-GB" sz="1200" b="1" dirty="0">
                <a:solidFill>
                  <a:srgbClr val="278BBA"/>
                </a:solidFill>
                <a:effectLst/>
                <a:latin typeface="Avenir Black" panose="02000503020000020003" pitchFamily="2" charset="0"/>
              </a:rPr>
              <a:t>AO1</a:t>
            </a:r>
            <a:r>
              <a:rPr lang="en-GB" sz="1200" dirty="0">
                <a:effectLst/>
                <a:latin typeface="Avenir Light" panose="020B0402020203020204" pitchFamily="34" charset="77"/>
              </a:rPr>
              <a:t> Demonstrate knowledge and understanding of the travel and tourism industry, types of tourism and organisations involved </a:t>
            </a:r>
            <a:endParaRPr lang="en-GB" sz="1200" dirty="0">
              <a:latin typeface="Avenir Light" panose="020B0402020203020204" pitchFamily="34" charset="77"/>
            </a:endParaRPr>
          </a:p>
          <a:p>
            <a:r>
              <a:rPr lang="en-GB" sz="1200" dirty="0">
                <a:effectLst/>
                <a:latin typeface="Avenir Light" panose="020B0402020203020204" pitchFamily="34" charset="77"/>
              </a:rPr>
              <a:t>Command words: complete, describe, give, identify, outline </a:t>
            </a:r>
          </a:p>
          <a:p>
            <a:r>
              <a:rPr lang="en-GB" sz="1200" dirty="0">
                <a:effectLst/>
                <a:latin typeface="Avenir Light" panose="020B0402020203020204" pitchFamily="34" charset="77"/>
              </a:rPr>
              <a:t>Marks: ranges from 2 to 4 marks </a:t>
            </a:r>
          </a:p>
          <a:p>
            <a:endParaRPr lang="en-GB" sz="1200" dirty="0">
              <a:latin typeface="Avenir Light" panose="020B0402020203020204" pitchFamily="34" charset="77"/>
            </a:endParaRPr>
          </a:p>
          <a:p>
            <a:r>
              <a:rPr lang="en-GB" sz="1200" b="1" dirty="0">
                <a:solidFill>
                  <a:srgbClr val="278BBA"/>
                </a:solidFill>
                <a:effectLst/>
                <a:latin typeface="Avenir Black" panose="02000503020000020003" pitchFamily="2" charset="0"/>
              </a:rPr>
              <a:t>AO2</a:t>
            </a:r>
            <a:r>
              <a:rPr lang="en-GB" sz="1200" dirty="0">
                <a:effectLst/>
                <a:latin typeface="Avenir Light" panose="020B0402020203020204" pitchFamily="34" charset="77"/>
              </a:rPr>
              <a:t> Apply knowledge and understanding of the travel and tourism industry and factors affecting the industry to real-life travel and tourism scenarios </a:t>
            </a:r>
            <a:endParaRPr lang="en-GB" sz="1200" dirty="0">
              <a:latin typeface="Avenir Light" panose="020B0402020203020204" pitchFamily="34" charset="77"/>
            </a:endParaRPr>
          </a:p>
          <a:p>
            <a:r>
              <a:rPr lang="en-GB" sz="1200" dirty="0">
                <a:effectLst/>
                <a:latin typeface="Avenir Light" panose="020B0402020203020204" pitchFamily="34" charset="77"/>
              </a:rPr>
              <a:t>Command words: analyse, assess, calculate, describe, discuss, evaluate, explain </a:t>
            </a:r>
          </a:p>
          <a:p>
            <a:r>
              <a:rPr lang="en-GB" sz="1200" dirty="0">
                <a:effectLst/>
                <a:latin typeface="Avenir Light" panose="020B0402020203020204" pitchFamily="34" charset="77"/>
              </a:rPr>
              <a:t>Marks: ranges from 4 to 12 marks </a:t>
            </a:r>
          </a:p>
          <a:p>
            <a:endParaRPr lang="en-GB" sz="1200" dirty="0">
              <a:latin typeface="Avenir Light" panose="020B0402020203020204" pitchFamily="34" charset="77"/>
            </a:endParaRPr>
          </a:p>
          <a:p>
            <a:r>
              <a:rPr lang="en-GB" sz="1200" b="1" dirty="0">
                <a:solidFill>
                  <a:srgbClr val="278BBA"/>
                </a:solidFill>
                <a:effectLst/>
                <a:latin typeface="Avenir Black" panose="02000503020000020003" pitchFamily="2" charset="0"/>
              </a:rPr>
              <a:t>AO3</a:t>
            </a:r>
            <a:r>
              <a:rPr lang="en-GB" sz="1200" dirty="0">
                <a:effectLst/>
                <a:latin typeface="Avenir Light" panose="020B0402020203020204" pitchFamily="34" charset="77"/>
              </a:rPr>
              <a:t> Analyse information and data from the travel and tourism industry, identifying trends and the potential impact of different factors on the industry and its customers </a:t>
            </a:r>
            <a:endParaRPr lang="en-GB" sz="1200" dirty="0">
              <a:latin typeface="Avenir Light" panose="020B0402020203020204" pitchFamily="34" charset="77"/>
            </a:endParaRPr>
          </a:p>
          <a:p>
            <a:r>
              <a:rPr lang="en-GB" sz="1200" dirty="0">
                <a:effectLst/>
                <a:latin typeface="Avenir Light" panose="020B0402020203020204" pitchFamily="34" charset="77"/>
              </a:rPr>
              <a:t>Command words: analyse, assess, discuss, evaluate </a:t>
            </a:r>
          </a:p>
          <a:p>
            <a:r>
              <a:rPr lang="en-GB" sz="1200" dirty="0">
                <a:effectLst/>
                <a:latin typeface="Avenir Light" panose="020B0402020203020204" pitchFamily="34" charset="77"/>
              </a:rPr>
              <a:t>Marks: ranges from 6 to 12 marks </a:t>
            </a:r>
          </a:p>
          <a:p>
            <a:endParaRPr lang="en-GB" sz="1200" dirty="0">
              <a:latin typeface="Avenir Light" panose="020B0402020203020204" pitchFamily="34" charset="77"/>
            </a:endParaRPr>
          </a:p>
          <a:p>
            <a:r>
              <a:rPr lang="en-GB" sz="1200" b="1" dirty="0">
                <a:solidFill>
                  <a:srgbClr val="278BBA"/>
                </a:solidFill>
                <a:effectLst/>
                <a:latin typeface="Avenir Black" panose="02000503020000020003" pitchFamily="2" charset="0"/>
              </a:rPr>
              <a:t>AO4</a:t>
            </a:r>
            <a:r>
              <a:rPr lang="en-GB" sz="1200" dirty="0">
                <a:effectLst/>
                <a:latin typeface="Avenir Light" panose="020B0402020203020204" pitchFamily="34" charset="77"/>
              </a:rPr>
              <a:t> Evaluate how information and data can be used by the travel and tourism industry to make decisions that affect organisations and customers </a:t>
            </a:r>
            <a:endParaRPr lang="en-GB" sz="1200" dirty="0">
              <a:latin typeface="Avenir Light" panose="020B0402020203020204" pitchFamily="34" charset="77"/>
            </a:endParaRPr>
          </a:p>
          <a:p>
            <a:r>
              <a:rPr lang="en-GB" sz="1200" dirty="0">
                <a:effectLst/>
                <a:latin typeface="Avenir Light" panose="020B0402020203020204" pitchFamily="34" charset="77"/>
              </a:rPr>
              <a:t>Command words: analyse, assess, discuss, evaluate </a:t>
            </a:r>
          </a:p>
          <a:p>
            <a:r>
              <a:rPr lang="en-GB" sz="1200" dirty="0">
                <a:effectLst/>
                <a:latin typeface="Avenir Light" panose="020B0402020203020204" pitchFamily="34" charset="77"/>
              </a:rPr>
              <a:t>Marks: ranges from 6 to 12 marks </a:t>
            </a:r>
          </a:p>
          <a:p>
            <a:endParaRPr lang="en-GB" sz="1200" dirty="0">
              <a:latin typeface="Avenir Light" panose="020B0402020203020204" pitchFamily="34" charset="77"/>
            </a:endParaRPr>
          </a:p>
          <a:p>
            <a:r>
              <a:rPr lang="en-GB" sz="1200" b="1" dirty="0">
                <a:solidFill>
                  <a:srgbClr val="278BBA"/>
                </a:solidFill>
                <a:effectLst/>
                <a:latin typeface="Avenir Black" panose="02000503020000020003" pitchFamily="2" charset="0"/>
              </a:rPr>
              <a:t>AO5</a:t>
            </a:r>
            <a:r>
              <a:rPr lang="en-GB" sz="1200" dirty="0">
                <a:effectLst/>
                <a:latin typeface="Avenir Light" panose="020B0402020203020204" pitchFamily="34" charset="77"/>
              </a:rPr>
              <a:t> Make connections between the factors that influence the travel and tourism industry and how the industry responds to minimise the potential impact on organisations and customers </a:t>
            </a:r>
            <a:endParaRPr lang="en-GB" sz="1200" dirty="0">
              <a:latin typeface="Avenir Light" panose="020B0402020203020204" pitchFamily="34" charset="77"/>
            </a:endParaRPr>
          </a:p>
          <a:p>
            <a:r>
              <a:rPr lang="en-GB" sz="1200" dirty="0">
                <a:effectLst/>
                <a:latin typeface="Avenir Light" panose="020B0402020203020204" pitchFamily="34" charset="77"/>
              </a:rPr>
              <a:t>Command words: analyse, assess, discuss, evaluate </a:t>
            </a:r>
          </a:p>
          <a:p>
            <a:r>
              <a:rPr lang="en-GB" sz="1200" dirty="0">
                <a:effectLst/>
                <a:latin typeface="Avenir Light" panose="020B0402020203020204" pitchFamily="34" charset="77"/>
              </a:rPr>
              <a:t>Marks: ranges from 6 to 12 marks </a:t>
            </a:r>
            <a:endParaRPr lang="en-GB" sz="1200" dirty="0">
              <a:latin typeface="Avenir Light" panose="020B0402020203020204" pitchFamily="34" charset="77"/>
            </a:endParaRPr>
          </a:p>
        </p:txBody>
      </p:sp>
    </p:spTree>
    <p:extLst>
      <p:ext uri="{BB962C8B-B14F-4D97-AF65-F5344CB8AC3E}">
        <p14:creationId xmlns:p14="http://schemas.microsoft.com/office/powerpoint/2010/main" val="3879728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87BF66C4-4563-CD5A-E7D5-478977564AF8}"/>
              </a:ext>
            </a:extLst>
          </p:cNvPr>
          <p:cNvSpPr/>
          <p:nvPr/>
        </p:nvSpPr>
        <p:spPr>
          <a:xfrm>
            <a:off x="264066" y="1884377"/>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262099" y="6458842"/>
            <a:ext cx="2228850" cy="365125"/>
          </a:xfrm>
        </p:spPr>
        <p:txBody>
          <a:bodyPr/>
          <a:lstStyle/>
          <a:p>
            <a:fld id="{E7B70798-690E-5944-9C42-5F5DFEB47247}" type="slidenum">
              <a:rPr lang="en-GB" smtClean="0">
                <a:solidFill>
                  <a:schemeClr val="bg1"/>
                </a:solidFill>
              </a:rPr>
              <a:t>19</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D13A0EE-D676-00D5-4E13-9F09C45C3B2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105" y="5708091"/>
            <a:ext cx="1303864" cy="1038211"/>
          </a:xfrm>
          <a:prstGeom prst="rect">
            <a:avLst/>
          </a:prstGeom>
        </p:spPr>
      </p:pic>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3"/>
          <a:stretch>
            <a:fillRect/>
          </a:stretch>
        </p:blipFill>
        <p:spPr>
          <a:xfrm>
            <a:off x="8296641" y="293786"/>
            <a:ext cx="1384836" cy="809036"/>
          </a:xfrm>
          <a:prstGeom prst="rect">
            <a:avLst/>
          </a:prstGeom>
        </p:spPr>
      </p:pic>
      <p:sp>
        <p:nvSpPr>
          <p:cNvPr id="41" name="TextBox 40">
            <a:extLst>
              <a:ext uri="{FF2B5EF4-FFF2-40B4-BE49-F238E27FC236}">
                <a16:creationId xmlns:a16="http://schemas.microsoft.com/office/drawing/2014/main" id="{352E63F2-1921-E9CE-12D0-A999141A3434}"/>
              </a:ext>
            </a:extLst>
          </p:cNvPr>
          <p:cNvSpPr txBox="1"/>
          <p:nvPr/>
        </p:nvSpPr>
        <p:spPr>
          <a:xfrm>
            <a:off x="264066" y="862287"/>
            <a:ext cx="8170355" cy="276999"/>
          </a:xfrm>
          <a:prstGeom prst="rect">
            <a:avLst/>
          </a:prstGeom>
          <a:noFill/>
        </p:spPr>
        <p:txBody>
          <a:bodyPr wrap="square">
            <a:spAutoFit/>
          </a:bodyPr>
          <a:lstStyle/>
          <a:p>
            <a:r>
              <a:rPr lang="en-GB" sz="1200" b="1" dirty="0">
                <a:effectLst/>
                <a:latin typeface="Eurostile" panose="020B0504020202050204" pitchFamily="34" charset="77"/>
              </a:rPr>
              <a:t>B. The types of travel and tourism organisations, their roles and the products and services they offer to customers </a:t>
            </a:r>
            <a:endParaRPr lang="en-GB" sz="1200" b="1" dirty="0">
              <a:latin typeface="Eurostile" panose="020B0504020202050204" pitchFamily="34" charset="77"/>
            </a:endParaRPr>
          </a:p>
        </p:txBody>
      </p:sp>
      <p:sp>
        <p:nvSpPr>
          <p:cNvPr id="2" name="Oval 1">
            <a:extLst>
              <a:ext uri="{FF2B5EF4-FFF2-40B4-BE49-F238E27FC236}">
                <a16:creationId xmlns:a16="http://schemas.microsoft.com/office/drawing/2014/main" id="{F20845B1-675D-12A8-F6A7-13C31ABE3832}"/>
              </a:ext>
            </a:extLst>
          </p:cNvPr>
          <p:cNvSpPr/>
          <p:nvPr/>
        </p:nvSpPr>
        <p:spPr>
          <a:xfrm>
            <a:off x="443294" y="1205458"/>
            <a:ext cx="438912" cy="41718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52A8075C-7A74-84C2-FCFD-BFAC85FF0838}"/>
              </a:ext>
            </a:extLst>
          </p:cNvPr>
          <p:cNvSpPr txBox="1"/>
          <p:nvPr/>
        </p:nvSpPr>
        <p:spPr>
          <a:xfrm>
            <a:off x="467664" y="1218928"/>
            <a:ext cx="9438336" cy="523220"/>
          </a:xfrm>
          <a:prstGeom prst="rect">
            <a:avLst/>
          </a:prstGeom>
          <a:noFill/>
        </p:spPr>
        <p:txBody>
          <a:bodyPr wrap="square">
            <a:spAutoFit/>
          </a:bodyPr>
          <a:lstStyle/>
          <a:p>
            <a:r>
              <a:rPr lang="en-GB" sz="1400" b="1" dirty="0">
                <a:solidFill>
                  <a:schemeClr val="bg1"/>
                </a:solidFill>
                <a:effectLst/>
                <a:latin typeface="Eurostile" panose="020B0504020202050204" pitchFamily="34" charset="77"/>
              </a:rPr>
              <a:t>B2.   </a:t>
            </a:r>
            <a:r>
              <a:rPr lang="en-GB" sz="1400" b="1" dirty="0">
                <a:solidFill>
                  <a:srgbClr val="00AAAD"/>
                </a:solidFill>
                <a:effectLst/>
                <a:latin typeface="Eurostile" panose="020B0504020202050204" pitchFamily="34" charset="77"/>
              </a:rPr>
              <a:t>The key sectors of the travel + tourism industry - components of their role, and the products and services they 	offer to different types of customer </a:t>
            </a:r>
            <a:endParaRPr lang="en-GB" sz="1400" dirty="0">
              <a:solidFill>
                <a:srgbClr val="00AAAD"/>
              </a:solidFill>
              <a:latin typeface="Eurostile" panose="020B0504020202050204" pitchFamily="34" charset="77"/>
            </a:endParaRPr>
          </a:p>
        </p:txBody>
      </p:sp>
      <p:sp>
        <p:nvSpPr>
          <p:cNvPr id="36" name="TextBox 35">
            <a:extLst>
              <a:ext uri="{FF2B5EF4-FFF2-40B4-BE49-F238E27FC236}">
                <a16:creationId xmlns:a16="http://schemas.microsoft.com/office/drawing/2014/main" id="{3B22341A-20ED-3AB6-4BA4-AD86CAB601B8}"/>
              </a:ext>
            </a:extLst>
          </p:cNvPr>
          <p:cNvSpPr txBox="1"/>
          <p:nvPr/>
        </p:nvSpPr>
        <p:spPr>
          <a:xfrm>
            <a:off x="344950" y="1902854"/>
            <a:ext cx="1204864" cy="307777"/>
          </a:xfrm>
          <a:prstGeom prst="rect">
            <a:avLst/>
          </a:prstGeom>
          <a:noFill/>
        </p:spPr>
        <p:txBody>
          <a:bodyPr wrap="square">
            <a:spAutoFit/>
          </a:bodyPr>
          <a:lstStyle/>
          <a:p>
            <a:r>
              <a:rPr lang="en-GB" sz="1400" b="1" dirty="0">
                <a:latin typeface="Avenir Black" panose="02000503020000020003" pitchFamily="2" charset="0"/>
              </a:rPr>
              <a:t>Ferries</a:t>
            </a:r>
            <a:endParaRPr lang="en-GB" sz="1400" dirty="0"/>
          </a:p>
        </p:txBody>
      </p:sp>
      <p:sp>
        <p:nvSpPr>
          <p:cNvPr id="45" name="Oval 44">
            <a:extLst>
              <a:ext uri="{FF2B5EF4-FFF2-40B4-BE49-F238E27FC236}">
                <a16:creationId xmlns:a16="http://schemas.microsoft.com/office/drawing/2014/main" id="{085FF813-0A26-FE21-BC4C-EC93D3DD173F}"/>
              </a:ext>
            </a:extLst>
          </p:cNvPr>
          <p:cNvSpPr/>
          <p:nvPr/>
        </p:nvSpPr>
        <p:spPr>
          <a:xfrm>
            <a:off x="264066" y="3198478"/>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 name="Group 4">
            <a:extLst>
              <a:ext uri="{FF2B5EF4-FFF2-40B4-BE49-F238E27FC236}">
                <a16:creationId xmlns:a16="http://schemas.microsoft.com/office/drawing/2014/main" id="{41D200E0-770D-2FC8-4E0E-905A3EE57870}"/>
              </a:ext>
            </a:extLst>
          </p:cNvPr>
          <p:cNvGrpSpPr/>
          <p:nvPr/>
        </p:nvGrpSpPr>
        <p:grpSpPr>
          <a:xfrm>
            <a:off x="3827976" y="2375612"/>
            <a:ext cx="2355914" cy="2219445"/>
            <a:chOff x="3526925" y="3126961"/>
            <a:chExt cx="2355914" cy="2219445"/>
          </a:xfrm>
        </p:grpSpPr>
        <p:sp>
          <p:nvSpPr>
            <p:cNvPr id="3" name="Oval 2">
              <a:extLst>
                <a:ext uri="{FF2B5EF4-FFF2-40B4-BE49-F238E27FC236}">
                  <a16:creationId xmlns:a16="http://schemas.microsoft.com/office/drawing/2014/main" id="{6F84A43D-1439-62BE-1A9E-9F1E387DEE60}"/>
                </a:ext>
              </a:extLst>
            </p:cNvPr>
            <p:cNvSpPr/>
            <p:nvPr/>
          </p:nvSpPr>
          <p:spPr>
            <a:xfrm>
              <a:off x="3602432" y="3126961"/>
              <a:ext cx="2185449" cy="221944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71689244-FD19-1178-24D3-48DF8C1C4AFD}"/>
                </a:ext>
              </a:extLst>
            </p:cNvPr>
            <p:cNvSpPr txBox="1"/>
            <p:nvPr/>
          </p:nvSpPr>
          <p:spPr>
            <a:xfrm>
              <a:off x="3526925" y="4262419"/>
              <a:ext cx="2355914" cy="830997"/>
            </a:xfrm>
            <a:prstGeom prst="rect">
              <a:avLst/>
            </a:prstGeom>
            <a:noFill/>
          </p:spPr>
          <p:txBody>
            <a:bodyPr wrap="square" rtlCol="0">
              <a:spAutoFit/>
            </a:bodyPr>
            <a:lstStyle/>
            <a:p>
              <a:pPr algn="ctr"/>
              <a:r>
                <a:rPr lang="en-GB" sz="1600" b="1" dirty="0">
                  <a:solidFill>
                    <a:schemeClr val="bg1"/>
                  </a:solidFill>
                  <a:latin typeface="Eurostile" panose="020B0504020202050204" pitchFamily="34" charset="77"/>
                </a:rPr>
                <a:t>Transport principals:</a:t>
              </a:r>
            </a:p>
            <a:p>
              <a:pPr algn="ctr"/>
              <a:r>
                <a:rPr lang="en-GB" sz="1600" b="1" dirty="0">
                  <a:solidFill>
                    <a:schemeClr val="bg1"/>
                  </a:solidFill>
                  <a:latin typeface="Eurostile" panose="020B0504020202050204" pitchFamily="34" charset="77"/>
                </a:rPr>
                <a:t>SEA </a:t>
              </a:r>
            </a:p>
            <a:p>
              <a:pPr algn="ctr"/>
              <a:r>
                <a:rPr lang="en-GB" sz="1600" b="1" dirty="0">
                  <a:solidFill>
                    <a:schemeClr val="bg1"/>
                  </a:solidFill>
                  <a:latin typeface="Eurostile" panose="020B0504020202050204" pitchFamily="34" charset="77"/>
                </a:rPr>
                <a:t>TRANSPORT</a:t>
              </a:r>
            </a:p>
          </p:txBody>
        </p:sp>
      </p:grpSp>
      <p:pic>
        <p:nvPicPr>
          <p:cNvPr id="11" name="Picture 10">
            <a:extLst>
              <a:ext uri="{FF2B5EF4-FFF2-40B4-BE49-F238E27FC236}">
                <a16:creationId xmlns:a16="http://schemas.microsoft.com/office/drawing/2014/main" id="{FEB8F0F7-EE9F-4B86-DB94-4F4FB03EADEC}"/>
              </a:ext>
            </a:extLst>
          </p:cNvPr>
          <p:cNvPicPr>
            <a:picLocks noChangeAspect="1"/>
          </p:cNvPicPr>
          <p:nvPr/>
        </p:nvPicPr>
        <p:blipFill>
          <a:blip r:embed="rId4"/>
          <a:stretch>
            <a:fillRect/>
          </a:stretch>
        </p:blipFill>
        <p:spPr>
          <a:xfrm>
            <a:off x="4459089" y="2630259"/>
            <a:ext cx="1093687" cy="903480"/>
          </a:xfrm>
          <a:prstGeom prst="rect">
            <a:avLst/>
          </a:prstGeom>
        </p:spPr>
      </p:pic>
      <p:sp>
        <p:nvSpPr>
          <p:cNvPr id="16" name="TextBox 15">
            <a:extLst>
              <a:ext uri="{FF2B5EF4-FFF2-40B4-BE49-F238E27FC236}">
                <a16:creationId xmlns:a16="http://schemas.microsoft.com/office/drawing/2014/main" id="{9F0FF107-E662-816B-6F96-F83BCC80216B}"/>
              </a:ext>
            </a:extLst>
          </p:cNvPr>
          <p:cNvSpPr txBox="1"/>
          <p:nvPr/>
        </p:nvSpPr>
        <p:spPr>
          <a:xfrm>
            <a:off x="5121241" y="6475687"/>
            <a:ext cx="3911245" cy="307777"/>
          </a:xfrm>
          <a:prstGeom prst="rect">
            <a:avLst/>
          </a:prstGeom>
          <a:noFill/>
        </p:spPr>
        <p:txBody>
          <a:bodyPr wrap="square">
            <a:spAutoFit/>
          </a:bodyPr>
          <a:lstStyle/>
          <a:p>
            <a:r>
              <a:rPr lang="en-GB" sz="1400" b="1" dirty="0">
                <a:solidFill>
                  <a:schemeClr val="bg1"/>
                </a:solidFill>
                <a:effectLst/>
                <a:latin typeface="Eurostile" panose="020B0504020202050204" pitchFamily="34" charset="77"/>
              </a:rPr>
              <a:t>B2. Key sectors of the travel + </a:t>
            </a:r>
            <a:r>
              <a:rPr lang="en-GB" sz="1400" b="1" dirty="0">
                <a:solidFill>
                  <a:schemeClr val="bg1"/>
                </a:solidFill>
                <a:latin typeface="Eurostile" panose="020B0504020202050204" pitchFamily="34" charset="77"/>
              </a:rPr>
              <a:t>t</a:t>
            </a:r>
            <a:r>
              <a:rPr lang="en-GB" sz="1400" b="1" dirty="0">
                <a:solidFill>
                  <a:schemeClr val="bg1"/>
                </a:solidFill>
                <a:effectLst/>
                <a:latin typeface="Eurostile" panose="020B0504020202050204" pitchFamily="34" charset="77"/>
              </a:rPr>
              <a:t>ourism industry</a:t>
            </a:r>
            <a:endParaRPr lang="en-GB" sz="1400" b="1" dirty="0">
              <a:solidFill>
                <a:schemeClr val="bg1"/>
              </a:solidFill>
              <a:latin typeface="Eurostile" panose="020B0504020202050204" pitchFamily="34" charset="77"/>
            </a:endParaRPr>
          </a:p>
        </p:txBody>
      </p:sp>
      <p:pic>
        <p:nvPicPr>
          <p:cNvPr id="1026" name="Picture 2" descr="Ferry Options (Europe) | Scenic Car Tours">
            <a:extLst>
              <a:ext uri="{FF2B5EF4-FFF2-40B4-BE49-F238E27FC236}">
                <a16:creationId xmlns:a16="http://schemas.microsoft.com/office/drawing/2014/main" id="{2625706A-19FA-77C7-5B98-3E9EE43307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3890" y="1858254"/>
            <a:ext cx="3377160" cy="432789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C5029D81-5C91-9EFE-507D-7B854DDEA569}"/>
              </a:ext>
            </a:extLst>
          </p:cNvPr>
          <p:cNvSpPr txBox="1"/>
          <p:nvPr/>
        </p:nvSpPr>
        <p:spPr>
          <a:xfrm>
            <a:off x="325021" y="3254468"/>
            <a:ext cx="5408267" cy="2123658"/>
          </a:xfrm>
          <a:prstGeom prst="rect">
            <a:avLst/>
          </a:prstGeom>
          <a:noFill/>
        </p:spPr>
        <p:txBody>
          <a:bodyPr wrap="square">
            <a:spAutoFit/>
          </a:bodyPr>
          <a:lstStyle/>
          <a:p>
            <a:r>
              <a:rPr lang="en-GB" sz="1200" b="1" u="none" strike="noStrike" dirty="0">
                <a:solidFill>
                  <a:srgbClr val="202124"/>
                </a:solidFill>
                <a:effectLst/>
                <a:latin typeface="Avenir Black" panose="02000503020000020003" pitchFamily="2" charset="0"/>
              </a:rPr>
              <a:t>Ferry Terminal </a:t>
            </a:r>
            <a:r>
              <a:rPr lang="en-GB" sz="1200" dirty="0">
                <a:solidFill>
                  <a:srgbClr val="202124"/>
                </a:solidFill>
                <a:latin typeface="Avenir Book" panose="02000503020000020003" pitchFamily="2" charset="0"/>
              </a:rPr>
              <a:t>is a</a:t>
            </a:r>
            <a:r>
              <a:rPr lang="en-GB" sz="1200" u="none" strike="noStrike" dirty="0">
                <a:solidFill>
                  <a:srgbClr val="202124"/>
                </a:solidFill>
                <a:effectLst/>
                <a:latin typeface="Avenir Light" panose="020B0402020203020204" pitchFamily="34" charset="77"/>
              </a:rPr>
              <a:t> location for the boarding, </a:t>
            </a:r>
          </a:p>
          <a:p>
            <a:r>
              <a:rPr lang="en-GB" sz="1200" u="none" strike="noStrike" dirty="0">
                <a:solidFill>
                  <a:srgbClr val="202124"/>
                </a:solidFill>
                <a:effectLst/>
                <a:latin typeface="Avenir Light" panose="020B0402020203020204" pitchFamily="34" charset="77"/>
              </a:rPr>
              <a:t>departure, or arrival of a ferry service.</a:t>
            </a:r>
            <a:endParaRPr lang="en-GB" sz="1200" dirty="0">
              <a:solidFill>
                <a:srgbClr val="202124"/>
              </a:solidFill>
              <a:latin typeface="Avenir Light" panose="020B0402020203020204" pitchFamily="34" charset="77"/>
            </a:endParaRPr>
          </a:p>
          <a:p>
            <a:r>
              <a:rPr lang="en-GB" sz="1200" dirty="0">
                <a:solidFill>
                  <a:srgbClr val="202124"/>
                </a:solidFill>
                <a:latin typeface="Avenir Light" panose="020B0402020203020204" pitchFamily="34" charset="77"/>
              </a:rPr>
              <a:t>Ferry terminals cater to freight and passengers.</a:t>
            </a:r>
          </a:p>
          <a:p>
            <a:r>
              <a:rPr lang="en-GB" sz="1200" dirty="0">
                <a:solidFill>
                  <a:srgbClr val="202124"/>
                </a:solidFill>
                <a:latin typeface="Avenir Light" panose="020B0402020203020204" pitchFamily="34" charset="77"/>
              </a:rPr>
              <a:t>Passengers can either be walk on or with a vehicle </a:t>
            </a:r>
          </a:p>
          <a:p>
            <a:r>
              <a:rPr lang="en-GB" sz="1200" dirty="0">
                <a:solidFill>
                  <a:srgbClr val="202124"/>
                </a:solidFill>
                <a:latin typeface="Avenir Light" panose="020B0402020203020204" pitchFamily="34" charset="77"/>
              </a:rPr>
              <a:t>– car or coach.</a:t>
            </a:r>
          </a:p>
          <a:p>
            <a:r>
              <a:rPr lang="en-GB" sz="1200" dirty="0">
                <a:solidFill>
                  <a:srgbClr val="202124"/>
                </a:solidFill>
                <a:latin typeface="Avenir Light" panose="020B0402020203020204" pitchFamily="34" charset="77"/>
              </a:rPr>
              <a:t>Large ferry terminals have facilities similar to airports: </a:t>
            </a:r>
          </a:p>
          <a:p>
            <a:r>
              <a:rPr lang="en-GB" sz="1200" dirty="0">
                <a:solidFill>
                  <a:srgbClr val="202124"/>
                </a:solidFill>
                <a:latin typeface="Avenir Light" panose="020B0402020203020204" pitchFamily="34" charset="77"/>
              </a:rPr>
              <a:t>. Shops	. Currency exchange. Food &amp; drink	</a:t>
            </a:r>
          </a:p>
          <a:p>
            <a:r>
              <a:rPr lang="en-GB" sz="1200" dirty="0">
                <a:solidFill>
                  <a:srgbClr val="202124"/>
                </a:solidFill>
                <a:latin typeface="Avenir Light" panose="020B0402020203020204" pitchFamily="34" charset="77"/>
              </a:rPr>
              <a:t>.Toilets/Showers/Baby changing.    . First aid	</a:t>
            </a:r>
          </a:p>
          <a:p>
            <a:r>
              <a:rPr lang="en-GB" sz="1200" dirty="0">
                <a:solidFill>
                  <a:srgbClr val="202124"/>
                </a:solidFill>
                <a:latin typeface="Avenir Light" panose="020B0402020203020204" pitchFamily="34" charset="77"/>
              </a:rPr>
              <a:t>. Internet access	. Left luggage	. Car charging points</a:t>
            </a:r>
          </a:p>
          <a:p>
            <a:r>
              <a:rPr lang="en-GB" sz="1200" dirty="0">
                <a:solidFill>
                  <a:srgbClr val="202124"/>
                </a:solidFill>
                <a:latin typeface="Avenir Light" panose="020B0402020203020204" pitchFamily="34" charset="77"/>
              </a:rPr>
              <a:t>Ferry terminals are part of an integrated transport system connected to taxis, buses, coach and train services</a:t>
            </a:r>
            <a:endParaRPr lang="en-GB" sz="1200" dirty="0">
              <a:latin typeface="Avenir Light" panose="020B0402020203020204" pitchFamily="34" charset="77"/>
            </a:endParaRPr>
          </a:p>
        </p:txBody>
      </p:sp>
      <p:sp>
        <p:nvSpPr>
          <p:cNvPr id="22" name="TextBox 21">
            <a:extLst>
              <a:ext uri="{FF2B5EF4-FFF2-40B4-BE49-F238E27FC236}">
                <a16:creationId xmlns:a16="http://schemas.microsoft.com/office/drawing/2014/main" id="{6FDF4FC4-109A-902A-6D93-CFA217540A17}"/>
              </a:ext>
            </a:extLst>
          </p:cNvPr>
          <p:cNvSpPr txBox="1"/>
          <p:nvPr/>
        </p:nvSpPr>
        <p:spPr>
          <a:xfrm>
            <a:off x="325022" y="2264986"/>
            <a:ext cx="3286465" cy="1015663"/>
          </a:xfrm>
          <a:prstGeom prst="rect">
            <a:avLst/>
          </a:prstGeom>
          <a:noFill/>
        </p:spPr>
        <p:txBody>
          <a:bodyPr wrap="square">
            <a:spAutoFit/>
          </a:bodyPr>
          <a:lstStyle/>
          <a:p>
            <a:r>
              <a:rPr lang="en-GB" sz="1200" u="none" strike="noStrike" dirty="0">
                <a:solidFill>
                  <a:srgbClr val="202124"/>
                </a:solidFill>
                <a:effectLst/>
                <a:latin typeface="Avenir Light" panose="020B0402020203020204" pitchFamily="34" charset="77"/>
              </a:rPr>
              <a:t>As a group of islands the UK has a large number </a:t>
            </a:r>
            <a:r>
              <a:rPr lang="en-GB" sz="1200" dirty="0">
                <a:solidFill>
                  <a:srgbClr val="202124"/>
                </a:solidFill>
                <a:latin typeface="Avenir Book" panose="02000503020000020003" pitchFamily="2" charset="0"/>
              </a:rPr>
              <a:t>of ferry services to a number of countries offering a service for passengers with and without vehicles.</a:t>
            </a:r>
            <a:endParaRPr lang="en-GB" sz="1200" u="none" strike="noStrike" dirty="0">
              <a:solidFill>
                <a:srgbClr val="202124"/>
              </a:solidFill>
              <a:effectLst/>
              <a:latin typeface="Avenir Light" panose="020B0402020203020204" pitchFamily="34" charset="77"/>
            </a:endParaRPr>
          </a:p>
          <a:p>
            <a:endParaRPr lang="en-GB" sz="1200" dirty="0">
              <a:solidFill>
                <a:srgbClr val="202124"/>
              </a:solidFill>
              <a:latin typeface="Avenir Light" panose="020B0402020203020204" pitchFamily="34" charset="77"/>
            </a:endParaRPr>
          </a:p>
        </p:txBody>
      </p:sp>
      <p:sp>
        <p:nvSpPr>
          <p:cNvPr id="28" name="Oval 27">
            <a:extLst>
              <a:ext uri="{FF2B5EF4-FFF2-40B4-BE49-F238E27FC236}">
                <a16:creationId xmlns:a16="http://schemas.microsoft.com/office/drawing/2014/main" id="{FABB9824-562A-0778-9D47-454889A15793}"/>
              </a:ext>
            </a:extLst>
          </p:cNvPr>
          <p:cNvSpPr/>
          <p:nvPr/>
        </p:nvSpPr>
        <p:spPr>
          <a:xfrm>
            <a:off x="1180397" y="5546875"/>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3D03B396-8F4B-3DA7-2CCF-51F12DD69F20}"/>
              </a:ext>
            </a:extLst>
          </p:cNvPr>
          <p:cNvSpPr txBox="1"/>
          <p:nvPr/>
        </p:nvSpPr>
        <p:spPr>
          <a:xfrm>
            <a:off x="1270559" y="5586861"/>
            <a:ext cx="4965192" cy="646331"/>
          </a:xfrm>
          <a:prstGeom prst="rect">
            <a:avLst/>
          </a:prstGeom>
          <a:noFill/>
        </p:spPr>
        <p:txBody>
          <a:bodyPr wrap="square">
            <a:spAutoFit/>
          </a:bodyPr>
          <a:lstStyle/>
          <a:p>
            <a:r>
              <a:rPr lang="en-GB" sz="1200" b="1" dirty="0">
                <a:effectLst/>
                <a:latin typeface="Avenir Black" panose="02000503020000020003" pitchFamily="2" charset="0"/>
              </a:rPr>
              <a:t>Water taxis:  </a:t>
            </a:r>
          </a:p>
          <a:p>
            <a:r>
              <a:rPr lang="en-GB" sz="1200" dirty="0">
                <a:latin typeface="Avenir Light" panose="020B0402020203020204" pitchFamily="34" charset="77"/>
              </a:rPr>
              <a:t>A</a:t>
            </a:r>
            <a:r>
              <a:rPr lang="en-GB" sz="1200" dirty="0">
                <a:effectLst/>
                <a:latin typeface="Avenir Light" panose="020B0402020203020204" pitchFamily="34" charset="77"/>
              </a:rPr>
              <a:t>irports &amp; sea ports to destination (Maldives)</a:t>
            </a:r>
          </a:p>
          <a:p>
            <a:r>
              <a:rPr lang="en-GB" sz="1200" dirty="0">
                <a:effectLst/>
                <a:latin typeface="Avenir Light" panose="020B0402020203020204" pitchFamily="34" charset="77"/>
              </a:rPr>
              <a:t>Taxis across rivers + lakes</a:t>
            </a:r>
          </a:p>
        </p:txBody>
      </p:sp>
    </p:spTree>
    <p:extLst>
      <p:ext uri="{BB962C8B-B14F-4D97-AF65-F5344CB8AC3E}">
        <p14:creationId xmlns:p14="http://schemas.microsoft.com/office/powerpoint/2010/main" val="3731081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262099" y="6458842"/>
            <a:ext cx="2228850" cy="365125"/>
          </a:xfrm>
        </p:spPr>
        <p:txBody>
          <a:bodyPr/>
          <a:lstStyle/>
          <a:p>
            <a:fld id="{E7B70798-690E-5944-9C42-5F5DFEB47247}" type="slidenum">
              <a:rPr lang="en-GB" smtClean="0">
                <a:solidFill>
                  <a:schemeClr val="bg1"/>
                </a:solidFill>
              </a:rPr>
              <a:t>20</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D13A0EE-D676-00D5-4E13-9F09C45C3B2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105" y="5708091"/>
            <a:ext cx="1303864" cy="1038211"/>
          </a:xfrm>
          <a:prstGeom prst="rect">
            <a:avLst/>
          </a:prstGeom>
        </p:spPr>
      </p:pic>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3"/>
          <a:stretch>
            <a:fillRect/>
          </a:stretch>
        </p:blipFill>
        <p:spPr>
          <a:xfrm>
            <a:off x="8296641" y="293786"/>
            <a:ext cx="1384836" cy="809036"/>
          </a:xfrm>
          <a:prstGeom prst="rect">
            <a:avLst/>
          </a:prstGeom>
        </p:spPr>
      </p:pic>
      <p:sp>
        <p:nvSpPr>
          <p:cNvPr id="41" name="TextBox 40">
            <a:extLst>
              <a:ext uri="{FF2B5EF4-FFF2-40B4-BE49-F238E27FC236}">
                <a16:creationId xmlns:a16="http://schemas.microsoft.com/office/drawing/2014/main" id="{352E63F2-1921-E9CE-12D0-A999141A3434}"/>
              </a:ext>
            </a:extLst>
          </p:cNvPr>
          <p:cNvSpPr txBox="1"/>
          <p:nvPr/>
        </p:nvSpPr>
        <p:spPr>
          <a:xfrm>
            <a:off x="264066" y="862287"/>
            <a:ext cx="8170355" cy="276999"/>
          </a:xfrm>
          <a:prstGeom prst="rect">
            <a:avLst/>
          </a:prstGeom>
          <a:noFill/>
        </p:spPr>
        <p:txBody>
          <a:bodyPr wrap="square">
            <a:spAutoFit/>
          </a:bodyPr>
          <a:lstStyle/>
          <a:p>
            <a:r>
              <a:rPr lang="en-GB" sz="1200" b="1" dirty="0">
                <a:effectLst/>
                <a:latin typeface="Eurostile" panose="020B0504020202050204" pitchFamily="34" charset="77"/>
              </a:rPr>
              <a:t>B. The types of travel and tourism organisations, their roles and the products and services they offer to customers </a:t>
            </a:r>
            <a:endParaRPr lang="en-GB" sz="1200" b="1" dirty="0">
              <a:latin typeface="Eurostile" panose="020B0504020202050204" pitchFamily="34" charset="77"/>
            </a:endParaRPr>
          </a:p>
        </p:txBody>
      </p:sp>
      <p:sp>
        <p:nvSpPr>
          <p:cNvPr id="2" name="Oval 1">
            <a:extLst>
              <a:ext uri="{FF2B5EF4-FFF2-40B4-BE49-F238E27FC236}">
                <a16:creationId xmlns:a16="http://schemas.microsoft.com/office/drawing/2014/main" id="{F20845B1-675D-12A8-F6A7-13C31ABE3832}"/>
              </a:ext>
            </a:extLst>
          </p:cNvPr>
          <p:cNvSpPr/>
          <p:nvPr/>
        </p:nvSpPr>
        <p:spPr>
          <a:xfrm>
            <a:off x="443294" y="1205458"/>
            <a:ext cx="438912" cy="41718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52A8075C-7A74-84C2-FCFD-BFAC85FF0838}"/>
              </a:ext>
            </a:extLst>
          </p:cNvPr>
          <p:cNvSpPr txBox="1"/>
          <p:nvPr/>
        </p:nvSpPr>
        <p:spPr>
          <a:xfrm>
            <a:off x="467664" y="1218928"/>
            <a:ext cx="9438336" cy="523220"/>
          </a:xfrm>
          <a:prstGeom prst="rect">
            <a:avLst/>
          </a:prstGeom>
          <a:noFill/>
        </p:spPr>
        <p:txBody>
          <a:bodyPr wrap="square">
            <a:spAutoFit/>
          </a:bodyPr>
          <a:lstStyle/>
          <a:p>
            <a:r>
              <a:rPr lang="en-GB" sz="1400" b="1" dirty="0">
                <a:solidFill>
                  <a:schemeClr val="bg1"/>
                </a:solidFill>
                <a:effectLst/>
                <a:latin typeface="Eurostile" panose="020B0504020202050204" pitchFamily="34" charset="77"/>
              </a:rPr>
              <a:t>B2.   </a:t>
            </a:r>
            <a:r>
              <a:rPr lang="en-GB" sz="1400" b="1" dirty="0">
                <a:solidFill>
                  <a:srgbClr val="00AAAD"/>
                </a:solidFill>
                <a:effectLst/>
                <a:latin typeface="Eurostile" panose="020B0504020202050204" pitchFamily="34" charset="77"/>
              </a:rPr>
              <a:t>The key sectors of the travel + tourism industry - components of their role, and the products and services they 	offer to different types of customer </a:t>
            </a:r>
            <a:endParaRPr lang="en-GB" sz="1400" dirty="0">
              <a:solidFill>
                <a:srgbClr val="00AAAD"/>
              </a:solidFill>
              <a:latin typeface="Eurostile" panose="020B0504020202050204" pitchFamily="34" charset="77"/>
            </a:endParaRPr>
          </a:p>
        </p:txBody>
      </p:sp>
      <p:grpSp>
        <p:nvGrpSpPr>
          <p:cNvPr id="22" name="Group 21">
            <a:extLst>
              <a:ext uri="{FF2B5EF4-FFF2-40B4-BE49-F238E27FC236}">
                <a16:creationId xmlns:a16="http://schemas.microsoft.com/office/drawing/2014/main" id="{5397059C-504D-CD11-A6D5-42A3AE8B1448}"/>
              </a:ext>
            </a:extLst>
          </p:cNvPr>
          <p:cNvGrpSpPr/>
          <p:nvPr/>
        </p:nvGrpSpPr>
        <p:grpSpPr>
          <a:xfrm>
            <a:off x="3553197" y="2034892"/>
            <a:ext cx="2355914" cy="2219445"/>
            <a:chOff x="3370092" y="2043944"/>
            <a:chExt cx="2355914" cy="2219445"/>
          </a:xfrm>
        </p:grpSpPr>
        <p:grpSp>
          <p:nvGrpSpPr>
            <p:cNvPr id="5" name="Group 4">
              <a:extLst>
                <a:ext uri="{FF2B5EF4-FFF2-40B4-BE49-F238E27FC236}">
                  <a16:creationId xmlns:a16="http://schemas.microsoft.com/office/drawing/2014/main" id="{41D200E0-770D-2FC8-4E0E-905A3EE57870}"/>
                </a:ext>
              </a:extLst>
            </p:cNvPr>
            <p:cNvGrpSpPr/>
            <p:nvPr/>
          </p:nvGrpSpPr>
          <p:grpSpPr>
            <a:xfrm>
              <a:off x="3370092" y="2043944"/>
              <a:ext cx="2355914" cy="2219445"/>
              <a:chOff x="3351310" y="2562234"/>
              <a:chExt cx="2355914" cy="2219445"/>
            </a:xfrm>
          </p:grpSpPr>
          <p:sp>
            <p:nvSpPr>
              <p:cNvPr id="3" name="Oval 2">
                <a:extLst>
                  <a:ext uri="{FF2B5EF4-FFF2-40B4-BE49-F238E27FC236}">
                    <a16:creationId xmlns:a16="http://schemas.microsoft.com/office/drawing/2014/main" id="{6F84A43D-1439-62BE-1A9E-9F1E387DEE60}"/>
                  </a:ext>
                </a:extLst>
              </p:cNvPr>
              <p:cNvSpPr/>
              <p:nvPr/>
            </p:nvSpPr>
            <p:spPr>
              <a:xfrm>
                <a:off x="3427177" y="2562234"/>
                <a:ext cx="2185449" cy="221944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71689244-FD19-1178-24D3-48DF8C1C4AFD}"/>
                  </a:ext>
                </a:extLst>
              </p:cNvPr>
              <p:cNvSpPr txBox="1"/>
              <p:nvPr/>
            </p:nvSpPr>
            <p:spPr>
              <a:xfrm>
                <a:off x="3351310" y="3683660"/>
                <a:ext cx="2355914" cy="830997"/>
              </a:xfrm>
              <a:prstGeom prst="rect">
                <a:avLst/>
              </a:prstGeom>
              <a:noFill/>
            </p:spPr>
            <p:txBody>
              <a:bodyPr wrap="square" rtlCol="0">
                <a:spAutoFit/>
              </a:bodyPr>
              <a:lstStyle/>
              <a:p>
                <a:pPr algn="ctr"/>
                <a:r>
                  <a:rPr lang="en-GB" sz="1600" b="1" dirty="0">
                    <a:solidFill>
                      <a:schemeClr val="bg1"/>
                    </a:solidFill>
                    <a:latin typeface="Eurostile" panose="020B0504020202050204" pitchFamily="34" charset="77"/>
                  </a:rPr>
                  <a:t>Transport principals:</a:t>
                </a:r>
              </a:p>
              <a:p>
                <a:pPr algn="ctr"/>
                <a:r>
                  <a:rPr lang="en-GB" sz="1600" b="1" dirty="0">
                    <a:solidFill>
                      <a:schemeClr val="bg1"/>
                    </a:solidFill>
                    <a:latin typeface="Eurostile" panose="020B0504020202050204" pitchFamily="34" charset="77"/>
                  </a:rPr>
                  <a:t>SEA </a:t>
                </a:r>
              </a:p>
              <a:p>
                <a:pPr algn="ctr"/>
                <a:r>
                  <a:rPr lang="en-GB" sz="1600" b="1" dirty="0">
                    <a:solidFill>
                      <a:schemeClr val="bg1"/>
                    </a:solidFill>
                    <a:latin typeface="Eurostile" panose="020B0504020202050204" pitchFamily="34" charset="77"/>
                  </a:rPr>
                  <a:t>TRANSPORT</a:t>
                </a:r>
              </a:p>
            </p:txBody>
          </p:sp>
        </p:grpSp>
        <p:pic>
          <p:nvPicPr>
            <p:cNvPr id="11" name="Picture 10">
              <a:extLst>
                <a:ext uri="{FF2B5EF4-FFF2-40B4-BE49-F238E27FC236}">
                  <a16:creationId xmlns:a16="http://schemas.microsoft.com/office/drawing/2014/main" id="{FEB8F0F7-EE9F-4B86-DB94-4F4FB03EADEC}"/>
                </a:ext>
              </a:extLst>
            </p:cNvPr>
            <p:cNvPicPr>
              <a:picLocks noChangeAspect="1"/>
            </p:cNvPicPr>
            <p:nvPr/>
          </p:nvPicPr>
          <p:blipFill>
            <a:blip r:embed="rId4"/>
            <a:stretch>
              <a:fillRect/>
            </a:stretch>
          </p:blipFill>
          <p:spPr>
            <a:xfrm>
              <a:off x="4020047" y="2267686"/>
              <a:ext cx="1093687" cy="903480"/>
            </a:xfrm>
            <a:prstGeom prst="rect">
              <a:avLst/>
            </a:prstGeom>
          </p:spPr>
        </p:pic>
      </p:grpSp>
      <p:sp>
        <p:nvSpPr>
          <p:cNvPr id="16" name="TextBox 15">
            <a:extLst>
              <a:ext uri="{FF2B5EF4-FFF2-40B4-BE49-F238E27FC236}">
                <a16:creationId xmlns:a16="http://schemas.microsoft.com/office/drawing/2014/main" id="{9F0FF107-E662-816B-6F96-F83BCC80216B}"/>
              </a:ext>
            </a:extLst>
          </p:cNvPr>
          <p:cNvSpPr txBox="1"/>
          <p:nvPr/>
        </p:nvSpPr>
        <p:spPr>
          <a:xfrm>
            <a:off x="5266697" y="6472053"/>
            <a:ext cx="3911245" cy="307777"/>
          </a:xfrm>
          <a:prstGeom prst="rect">
            <a:avLst/>
          </a:prstGeom>
          <a:noFill/>
        </p:spPr>
        <p:txBody>
          <a:bodyPr wrap="square">
            <a:spAutoFit/>
          </a:bodyPr>
          <a:lstStyle/>
          <a:p>
            <a:r>
              <a:rPr lang="en-GB" sz="1400" dirty="0">
                <a:solidFill>
                  <a:schemeClr val="bg1"/>
                </a:solidFill>
                <a:effectLst/>
                <a:latin typeface="Eurostile" panose="020B0504020202050204" pitchFamily="34" charset="77"/>
              </a:rPr>
              <a:t>B2. Key sectors of the travel + </a:t>
            </a:r>
            <a:r>
              <a:rPr lang="en-GB" sz="1400" dirty="0">
                <a:solidFill>
                  <a:schemeClr val="bg1"/>
                </a:solidFill>
                <a:latin typeface="Eurostile" panose="020B0504020202050204" pitchFamily="34" charset="77"/>
              </a:rPr>
              <a:t>t</a:t>
            </a:r>
            <a:r>
              <a:rPr lang="en-GB" sz="1400" dirty="0">
                <a:solidFill>
                  <a:schemeClr val="bg1"/>
                </a:solidFill>
                <a:effectLst/>
                <a:latin typeface="Eurostile" panose="020B0504020202050204" pitchFamily="34" charset="77"/>
              </a:rPr>
              <a:t>ourism industry</a:t>
            </a:r>
            <a:endParaRPr lang="en-GB" sz="1400" dirty="0">
              <a:solidFill>
                <a:schemeClr val="bg1"/>
              </a:solidFill>
              <a:latin typeface="Eurostile" panose="020B0504020202050204" pitchFamily="34" charset="77"/>
            </a:endParaRPr>
          </a:p>
        </p:txBody>
      </p:sp>
      <p:sp>
        <p:nvSpPr>
          <p:cNvPr id="15" name="Oval 14">
            <a:extLst>
              <a:ext uri="{FF2B5EF4-FFF2-40B4-BE49-F238E27FC236}">
                <a16:creationId xmlns:a16="http://schemas.microsoft.com/office/drawing/2014/main" id="{57CEC153-F2C3-470A-91CC-253B9F86A13C}"/>
              </a:ext>
            </a:extLst>
          </p:cNvPr>
          <p:cNvSpPr/>
          <p:nvPr/>
        </p:nvSpPr>
        <p:spPr>
          <a:xfrm>
            <a:off x="365641" y="1873444"/>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49E482F8-40DE-E3F8-7C70-4B431F439A52}"/>
              </a:ext>
            </a:extLst>
          </p:cNvPr>
          <p:cNvSpPr txBox="1"/>
          <p:nvPr/>
        </p:nvSpPr>
        <p:spPr>
          <a:xfrm>
            <a:off x="443294" y="1911005"/>
            <a:ext cx="2716457" cy="492443"/>
          </a:xfrm>
          <a:prstGeom prst="rect">
            <a:avLst/>
          </a:prstGeom>
          <a:noFill/>
        </p:spPr>
        <p:txBody>
          <a:bodyPr wrap="square">
            <a:spAutoFit/>
          </a:bodyPr>
          <a:lstStyle/>
          <a:p>
            <a:r>
              <a:rPr lang="en-GB" sz="1400" b="1" dirty="0">
                <a:effectLst/>
                <a:latin typeface="Avenir Black" panose="02000503020000020003" pitchFamily="2" charset="0"/>
              </a:rPr>
              <a:t>Cruises</a:t>
            </a:r>
          </a:p>
          <a:p>
            <a:r>
              <a:rPr lang="en-GB" sz="1200" dirty="0">
                <a:effectLst/>
                <a:latin typeface="Avenir Light" panose="020B0402020203020204" pitchFamily="34" charset="77"/>
              </a:rPr>
              <a:t>Oceans, sea, rivers and lakes</a:t>
            </a:r>
          </a:p>
        </p:txBody>
      </p:sp>
      <p:sp>
        <p:nvSpPr>
          <p:cNvPr id="21" name="TextBox 20">
            <a:extLst>
              <a:ext uri="{FF2B5EF4-FFF2-40B4-BE49-F238E27FC236}">
                <a16:creationId xmlns:a16="http://schemas.microsoft.com/office/drawing/2014/main" id="{AD7B1676-10A4-D572-9E0A-D2505F574417}"/>
              </a:ext>
            </a:extLst>
          </p:cNvPr>
          <p:cNvSpPr txBox="1"/>
          <p:nvPr/>
        </p:nvSpPr>
        <p:spPr>
          <a:xfrm>
            <a:off x="427074" y="2328736"/>
            <a:ext cx="3927160" cy="1200329"/>
          </a:xfrm>
          <a:prstGeom prst="rect">
            <a:avLst/>
          </a:prstGeom>
          <a:noFill/>
        </p:spPr>
        <p:txBody>
          <a:bodyPr wrap="square">
            <a:spAutoFit/>
          </a:bodyPr>
          <a:lstStyle/>
          <a:p>
            <a:r>
              <a:rPr lang="en-GB" sz="1200" b="1" dirty="0">
                <a:effectLst/>
                <a:latin typeface="Avenir Black" panose="02000503020000020003" pitchFamily="2" charset="0"/>
              </a:rPr>
              <a:t>Facts:</a:t>
            </a:r>
          </a:p>
          <a:p>
            <a:r>
              <a:rPr lang="en-GB" sz="1200" dirty="0">
                <a:effectLst/>
                <a:latin typeface="Avenir Light" panose="020B0402020203020204" pitchFamily="34" charset="77"/>
              </a:rPr>
              <a:t>. Passengers: 26.7 million </a:t>
            </a:r>
          </a:p>
          <a:p>
            <a:r>
              <a:rPr lang="en-GB" sz="1200" dirty="0">
                <a:effectLst/>
                <a:latin typeface="Avenir Light" panose="020B0402020203020204" pitchFamily="34" charset="77"/>
              </a:rPr>
              <a:t>. Jobs: 109,000 </a:t>
            </a:r>
          </a:p>
          <a:p>
            <a:r>
              <a:rPr lang="en-GB" sz="1200" dirty="0">
                <a:effectLst/>
                <a:latin typeface="Avenir Light" panose="020B0402020203020204" pitchFamily="34" charset="77"/>
              </a:rPr>
              <a:t>.  Revenue: $134 billion</a:t>
            </a:r>
          </a:p>
          <a:p>
            <a:r>
              <a:rPr lang="en-GB" sz="1200" dirty="0">
                <a:effectLst/>
                <a:latin typeface="Avenir Light" panose="020B0402020203020204" pitchFamily="34" charset="77"/>
              </a:rPr>
              <a:t>Growing 4% pa with 19 new ships due </a:t>
            </a:r>
          </a:p>
          <a:p>
            <a:r>
              <a:rPr lang="en-GB" sz="1200" dirty="0">
                <a:effectLst/>
                <a:latin typeface="Avenir Light" panose="020B0402020203020204" pitchFamily="34" charset="77"/>
              </a:rPr>
              <a:t>to launch in 2020</a:t>
            </a:r>
            <a:endParaRPr lang="en-GB" sz="1200" dirty="0">
              <a:latin typeface="Avenir Light" panose="020B0402020203020204" pitchFamily="34" charset="77"/>
            </a:endParaRPr>
          </a:p>
        </p:txBody>
      </p:sp>
      <p:sp>
        <p:nvSpPr>
          <p:cNvPr id="25" name="TextBox 24">
            <a:extLst>
              <a:ext uri="{FF2B5EF4-FFF2-40B4-BE49-F238E27FC236}">
                <a16:creationId xmlns:a16="http://schemas.microsoft.com/office/drawing/2014/main" id="{1BB805FA-6F1B-08DC-9000-86377CA83E97}"/>
              </a:ext>
            </a:extLst>
          </p:cNvPr>
          <p:cNvSpPr txBox="1"/>
          <p:nvPr/>
        </p:nvSpPr>
        <p:spPr>
          <a:xfrm>
            <a:off x="6138611" y="4622893"/>
            <a:ext cx="4965192" cy="1569660"/>
          </a:xfrm>
          <a:prstGeom prst="rect">
            <a:avLst/>
          </a:prstGeom>
          <a:noFill/>
        </p:spPr>
        <p:txBody>
          <a:bodyPr wrap="square">
            <a:spAutoFit/>
          </a:bodyPr>
          <a:lstStyle/>
          <a:p>
            <a:r>
              <a:rPr lang="en-GB" sz="1200" b="1" dirty="0">
                <a:effectLst/>
                <a:latin typeface="Avenir Black" panose="02000503020000020003" pitchFamily="2" charset="0"/>
              </a:rPr>
              <a:t>Origin of cruise passengers:</a:t>
            </a:r>
          </a:p>
          <a:p>
            <a:r>
              <a:rPr lang="en-GB" sz="1200" dirty="0">
                <a:effectLst/>
                <a:latin typeface="Avenir Light" panose="020B0402020203020204" pitchFamily="34" charset="77"/>
              </a:rPr>
              <a:t>United States 11.9</a:t>
            </a:r>
          </a:p>
          <a:p>
            <a:r>
              <a:rPr lang="en-GB" sz="1200" dirty="0">
                <a:effectLst/>
                <a:latin typeface="Avenir Light" panose="020B0402020203020204" pitchFamily="34" charset="77"/>
              </a:rPr>
              <a:t>China 2.4 </a:t>
            </a:r>
          </a:p>
          <a:p>
            <a:r>
              <a:rPr lang="en-GB" sz="1200" dirty="0">
                <a:effectLst/>
                <a:latin typeface="Avenir Light" panose="020B0402020203020204" pitchFamily="34" charset="77"/>
              </a:rPr>
              <a:t>Germany 2.19</a:t>
            </a:r>
          </a:p>
          <a:p>
            <a:r>
              <a:rPr lang="en-GB" sz="1200" dirty="0">
                <a:effectLst/>
                <a:latin typeface="Avenir Light" panose="020B0402020203020204" pitchFamily="34" charset="77"/>
              </a:rPr>
              <a:t>United Kingdom 1.93 </a:t>
            </a:r>
          </a:p>
          <a:p>
            <a:r>
              <a:rPr lang="en-GB" sz="1200" dirty="0">
                <a:effectLst/>
                <a:latin typeface="Avenir Light" panose="020B0402020203020204" pitchFamily="34" charset="77"/>
              </a:rPr>
              <a:t>Australia 1.34</a:t>
            </a:r>
          </a:p>
          <a:p>
            <a:r>
              <a:rPr lang="en-GB" sz="1200" dirty="0">
                <a:effectLst/>
                <a:latin typeface="Avenir Light" panose="020B0402020203020204" pitchFamily="34" charset="77"/>
              </a:rPr>
              <a:t>Canada 0.92</a:t>
            </a:r>
          </a:p>
          <a:p>
            <a:r>
              <a:rPr lang="en-GB" sz="1000" i="1" dirty="0">
                <a:effectLst/>
                <a:latin typeface="Avenir Light" panose="020B0402020203020204" pitchFamily="34" charset="77"/>
              </a:rPr>
              <a:t>Passengers in Millions</a:t>
            </a:r>
            <a:endParaRPr lang="en-GB" sz="1000" dirty="0"/>
          </a:p>
        </p:txBody>
      </p:sp>
      <p:sp>
        <p:nvSpPr>
          <p:cNvPr id="27" name="TextBox 26">
            <a:extLst>
              <a:ext uri="{FF2B5EF4-FFF2-40B4-BE49-F238E27FC236}">
                <a16:creationId xmlns:a16="http://schemas.microsoft.com/office/drawing/2014/main" id="{67E410B0-CCFE-42C7-69B6-F780549209FE}"/>
              </a:ext>
            </a:extLst>
          </p:cNvPr>
          <p:cNvSpPr txBox="1"/>
          <p:nvPr/>
        </p:nvSpPr>
        <p:spPr>
          <a:xfrm>
            <a:off x="3782697" y="4622893"/>
            <a:ext cx="2355914" cy="1754326"/>
          </a:xfrm>
          <a:prstGeom prst="rect">
            <a:avLst/>
          </a:prstGeom>
          <a:noFill/>
        </p:spPr>
        <p:txBody>
          <a:bodyPr wrap="square">
            <a:spAutoFit/>
          </a:bodyPr>
          <a:lstStyle/>
          <a:p>
            <a:r>
              <a:rPr lang="en-GB" sz="1200" b="1" dirty="0">
                <a:effectLst/>
                <a:latin typeface="Avenir Black" panose="02000503020000020003" pitchFamily="2" charset="0"/>
              </a:rPr>
              <a:t>Main sea cruise companies</a:t>
            </a:r>
          </a:p>
          <a:p>
            <a:r>
              <a:rPr lang="en-GB" sz="1200" dirty="0">
                <a:effectLst/>
                <a:latin typeface="Avenir Light" panose="020B0402020203020204" pitchFamily="34" charset="77"/>
              </a:rPr>
              <a:t>Carnival Cruise Lines</a:t>
            </a:r>
          </a:p>
          <a:p>
            <a:r>
              <a:rPr lang="en-GB" sz="1200" dirty="0">
                <a:effectLst/>
                <a:latin typeface="Avenir Light" panose="020B0402020203020204" pitchFamily="34" charset="77"/>
              </a:rPr>
              <a:t>Celebrity Cruise Lines</a:t>
            </a:r>
          </a:p>
          <a:p>
            <a:r>
              <a:rPr lang="en-GB" sz="1200" dirty="0">
                <a:effectLst/>
                <a:latin typeface="Avenir Light" panose="020B0402020203020204" pitchFamily="34" charset="77"/>
              </a:rPr>
              <a:t>Costa Cruises</a:t>
            </a:r>
          </a:p>
          <a:p>
            <a:r>
              <a:rPr lang="en-GB" sz="1200" dirty="0">
                <a:effectLst/>
                <a:latin typeface="Avenir Light" panose="020B0402020203020204" pitchFamily="34" charset="77"/>
              </a:rPr>
              <a:t>Royal Caribbean</a:t>
            </a:r>
          </a:p>
          <a:p>
            <a:r>
              <a:rPr lang="en-GB" sz="1200" dirty="0">
                <a:effectLst/>
                <a:latin typeface="Avenir Light" panose="020B0402020203020204" pitchFamily="34" charset="77"/>
              </a:rPr>
              <a:t>Holland America</a:t>
            </a:r>
          </a:p>
          <a:p>
            <a:r>
              <a:rPr lang="en-GB" sz="1200" dirty="0">
                <a:effectLst/>
                <a:latin typeface="Avenir Light" panose="020B0402020203020204" pitchFamily="34" charset="77"/>
              </a:rPr>
              <a:t>Norwegian Cruise Line</a:t>
            </a:r>
          </a:p>
          <a:p>
            <a:r>
              <a:rPr lang="en-GB" sz="1200" dirty="0">
                <a:effectLst/>
                <a:latin typeface="Avenir Light" panose="020B0402020203020204" pitchFamily="34" charset="77"/>
              </a:rPr>
              <a:t>Star Cruises</a:t>
            </a:r>
          </a:p>
          <a:p>
            <a:r>
              <a:rPr lang="en-GB" sz="1200" dirty="0">
                <a:effectLst/>
                <a:latin typeface="Avenir Light" panose="020B0402020203020204" pitchFamily="34" charset="77"/>
              </a:rPr>
              <a:t>P&amp;O Princess</a:t>
            </a:r>
          </a:p>
        </p:txBody>
      </p:sp>
      <p:sp>
        <p:nvSpPr>
          <p:cNvPr id="28" name="TextBox 27">
            <a:extLst>
              <a:ext uri="{FF2B5EF4-FFF2-40B4-BE49-F238E27FC236}">
                <a16:creationId xmlns:a16="http://schemas.microsoft.com/office/drawing/2014/main" id="{FE247337-D5CF-86D4-4EA1-0D3AD8B6A0BB}"/>
              </a:ext>
            </a:extLst>
          </p:cNvPr>
          <p:cNvSpPr txBox="1"/>
          <p:nvPr/>
        </p:nvSpPr>
        <p:spPr>
          <a:xfrm>
            <a:off x="467664" y="3650022"/>
            <a:ext cx="3927160" cy="1200329"/>
          </a:xfrm>
          <a:prstGeom prst="rect">
            <a:avLst/>
          </a:prstGeom>
          <a:noFill/>
        </p:spPr>
        <p:txBody>
          <a:bodyPr wrap="square">
            <a:spAutoFit/>
          </a:bodyPr>
          <a:lstStyle/>
          <a:p>
            <a:r>
              <a:rPr lang="en-GB" sz="1200" b="1" dirty="0">
                <a:effectLst/>
                <a:latin typeface="Avenir Black" panose="02000503020000020003" pitchFamily="2" charset="0"/>
              </a:rPr>
              <a:t>Key benefits:</a:t>
            </a:r>
          </a:p>
          <a:p>
            <a:r>
              <a:rPr lang="en-GB" sz="1200" dirty="0">
                <a:effectLst/>
                <a:latin typeface="Avenir Light" panose="020B0402020203020204" pitchFamily="34" charset="77"/>
              </a:rPr>
              <a:t>. All inclusive</a:t>
            </a:r>
          </a:p>
          <a:p>
            <a:r>
              <a:rPr lang="en-GB" sz="1200" dirty="0">
                <a:effectLst/>
                <a:latin typeface="Avenir Light" panose="020B0402020203020204" pitchFamily="34" charset="77"/>
              </a:rPr>
              <a:t>. On board entertainment</a:t>
            </a:r>
          </a:p>
          <a:p>
            <a:r>
              <a:rPr lang="en-GB" sz="1200" dirty="0">
                <a:effectLst/>
                <a:latin typeface="Avenir Light" panose="020B0402020203020204" pitchFamily="34" charset="77"/>
              </a:rPr>
              <a:t>. Visit a range of cities + countries (1 a day)</a:t>
            </a:r>
            <a:endParaRPr lang="en-GB" sz="1200" dirty="0">
              <a:latin typeface="Avenir Light" panose="020B0402020203020204" pitchFamily="34" charset="77"/>
            </a:endParaRPr>
          </a:p>
          <a:p>
            <a:r>
              <a:rPr lang="en-GB" sz="1200" dirty="0">
                <a:latin typeface="Avenir Light" panose="020B0402020203020204" pitchFamily="34" charset="77"/>
              </a:rPr>
              <a:t>Cruises in creasing popular across the </a:t>
            </a:r>
          </a:p>
          <a:p>
            <a:r>
              <a:rPr lang="en-GB" sz="1200" dirty="0">
                <a:latin typeface="Avenir Light" panose="020B0402020203020204" pitchFamily="34" charset="77"/>
              </a:rPr>
              <a:t>age groups, themed cruises for target market</a:t>
            </a:r>
          </a:p>
        </p:txBody>
      </p:sp>
      <p:sp>
        <p:nvSpPr>
          <p:cNvPr id="31" name="TextBox 30">
            <a:extLst>
              <a:ext uri="{FF2B5EF4-FFF2-40B4-BE49-F238E27FC236}">
                <a16:creationId xmlns:a16="http://schemas.microsoft.com/office/drawing/2014/main" id="{04992454-B77A-7EEB-A838-D33F4DE29983}"/>
              </a:ext>
            </a:extLst>
          </p:cNvPr>
          <p:cNvSpPr txBox="1"/>
          <p:nvPr/>
        </p:nvSpPr>
        <p:spPr>
          <a:xfrm>
            <a:off x="6019719" y="1915675"/>
            <a:ext cx="3927160" cy="1046440"/>
          </a:xfrm>
          <a:prstGeom prst="rect">
            <a:avLst/>
          </a:prstGeom>
          <a:noFill/>
        </p:spPr>
        <p:txBody>
          <a:bodyPr wrap="square">
            <a:spAutoFit/>
          </a:bodyPr>
          <a:lstStyle/>
          <a:p>
            <a:r>
              <a:rPr lang="en-GB" sz="1400" b="1" dirty="0">
                <a:effectLst/>
                <a:latin typeface="Avenir Black" panose="02000503020000020003" pitchFamily="2" charset="0"/>
              </a:rPr>
              <a:t>River cruises</a:t>
            </a:r>
          </a:p>
          <a:p>
            <a:r>
              <a:rPr lang="en-GB" sz="1200" dirty="0">
                <a:effectLst/>
                <a:latin typeface="Avenir Light" panose="020B0402020203020204" pitchFamily="34" charset="77"/>
              </a:rPr>
              <a:t>. Increasingly popular esp. in Europe on the Rhine, Danube, Moselle and Nile in Egypt and in the USA on the Mississippi, Colombia + Great Lakes</a:t>
            </a:r>
          </a:p>
          <a:p>
            <a:endParaRPr lang="en-GB" sz="1200" dirty="0">
              <a:latin typeface="Avenir Light" panose="020B0402020203020204" pitchFamily="34" charset="77"/>
            </a:endParaRPr>
          </a:p>
        </p:txBody>
      </p:sp>
      <p:sp>
        <p:nvSpPr>
          <p:cNvPr id="37" name="Oval 36">
            <a:extLst>
              <a:ext uri="{FF2B5EF4-FFF2-40B4-BE49-F238E27FC236}">
                <a16:creationId xmlns:a16="http://schemas.microsoft.com/office/drawing/2014/main" id="{3BC40F8C-4152-7003-B472-D5D5FCC9DFFC}"/>
              </a:ext>
            </a:extLst>
          </p:cNvPr>
          <p:cNvSpPr/>
          <p:nvPr/>
        </p:nvSpPr>
        <p:spPr>
          <a:xfrm>
            <a:off x="5986750" y="1888493"/>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76" name="Picture 4" descr="Cruise holidays with Andrew Earles the cruise Specialists | Andrew Earles  Travel - Independant Travel Agency">
            <a:extLst>
              <a:ext uri="{FF2B5EF4-FFF2-40B4-BE49-F238E27FC236}">
                <a16:creationId xmlns:a16="http://schemas.microsoft.com/office/drawing/2014/main" id="{C4C3F90A-6D4B-090C-7FB0-D0338CCF8E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6617" y="4954978"/>
            <a:ext cx="2100006" cy="1391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616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F1910AE-1804-46A2-4A01-DE7B6888A040}"/>
              </a:ext>
            </a:extLst>
          </p:cNvPr>
          <p:cNvSpPr/>
          <p:nvPr/>
        </p:nvSpPr>
        <p:spPr>
          <a:xfrm>
            <a:off x="5048374" y="2066620"/>
            <a:ext cx="4601800" cy="4250317"/>
          </a:xfrm>
          <a:prstGeom prst="rect">
            <a:avLst/>
          </a:prstGeom>
          <a:solidFill>
            <a:srgbClr val="98C2CB">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88B782A-FF1C-9F37-B955-EA70728BCB55}"/>
              </a:ext>
            </a:extLst>
          </p:cNvPr>
          <p:cNvSpPr/>
          <p:nvPr/>
        </p:nvSpPr>
        <p:spPr>
          <a:xfrm>
            <a:off x="269953" y="2072052"/>
            <a:ext cx="4601800" cy="4250317"/>
          </a:xfrm>
          <a:prstGeom prst="rect">
            <a:avLst/>
          </a:prstGeom>
          <a:solidFill>
            <a:srgbClr val="98C2CB">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6FBDC1D2-3B99-7DB6-699E-30227B80B306}"/>
              </a:ext>
            </a:extLst>
          </p:cNvPr>
          <p:cNvSpPr/>
          <p:nvPr/>
        </p:nvSpPr>
        <p:spPr>
          <a:xfrm>
            <a:off x="7654" y="6461385"/>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262099" y="6458842"/>
            <a:ext cx="2228850" cy="365125"/>
          </a:xfrm>
        </p:spPr>
        <p:txBody>
          <a:bodyPr/>
          <a:lstStyle/>
          <a:p>
            <a:fld id="{E7B70798-690E-5944-9C42-5F5DFEB47247}" type="slidenum">
              <a:rPr lang="en-GB" smtClean="0">
                <a:solidFill>
                  <a:schemeClr val="bg1"/>
                </a:solidFill>
              </a:rPr>
              <a:t>21</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2"/>
          <a:stretch>
            <a:fillRect/>
          </a:stretch>
        </p:blipFill>
        <p:spPr>
          <a:xfrm>
            <a:off x="8296641" y="293786"/>
            <a:ext cx="1384836" cy="809036"/>
          </a:xfrm>
          <a:prstGeom prst="rect">
            <a:avLst/>
          </a:prstGeom>
        </p:spPr>
      </p:pic>
      <p:sp>
        <p:nvSpPr>
          <p:cNvPr id="41" name="TextBox 40">
            <a:extLst>
              <a:ext uri="{FF2B5EF4-FFF2-40B4-BE49-F238E27FC236}">
                <a16:creationId xmlns:a16="http://schemas.microsoft.com/office/drawing/2014/main" id="{352E63F2-1921-E9CE-12D0-A999141A3434}"/>
              </a:ext>
            </a:extLst>
          </p:cNvPr>
          <p:cNvSpPr txBox="1"/>
          <p:nvPr/>
        </p:nvSpPr>
        <p:spPr>
          <a:xfrm>
            <a:off x="264066" y="862287"/>
            <a:ext cx="8170355" cy="276999"/>
          </a:xfrm>
          <a:prstGeom prst="rect">
            <a:avLst/>
          </a:prstGeom>
          <a:noFill/>
        </p:spPr>
        <p:txBody>
          <a:bodyPr wrap="square">
            <a:spAutoFit/>
          </a:bodyPr>
          <a:lstStyle/>
          <a:p>
            <a:r>
              <a:rPr lang="en-GB" sz="1200" b="1" dirty="0">
                <a:effectLst/>
                <a:latin typeface="Eurostile" panose="020B0504020202050204" pitchFamily="34" charset="77"/>
              </a:rPr>
              <a:t>B. The types of travel and tourism organisations, their roles and the products and services they offer to customers </a:t>
            </a:r>
            <a:endParaRPr lang="en-GB" sz="1200" b="1" dirty="0">
              <a:latin typeface="Eurostile" panose="020B0504020202050204" pitchFamily="34" charset="77"/>
            </a:endParaRPr>
          </a:p>
        </p:txBody>
      </p:sp>
      <p:sp>
        <p:nvSpPr>
          <p:cNvPr id="2" name="Oval 1">
            <a:extLst>
              <a:ext uri="{FF2B5EF4-FFF2-40B4-BE49-F238E27FC236}">
                <a16:creationId xmlns:a16="http://schemas.microsoft.com/office/drawing/2014/main" id="{F20845B1-675D-12A8-F6A7-13C31ABE3832}"/>
              </a:ext>
            </a:extLst>
          </p:cNvPr>
          <p:cNvSpPr/>
          <p:nvPr/>
        </p:nvSpPr>
        <p:spPr>
          <a:xfrm>
            <a:off x="461581" y="1112501"/>
            <a:ext cx="438912" cy="41718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52A8075C-7A74-84C2-FCFD-BFAC85FF0838}"/>
              </a:ext>
            </a:extLst>
          </p:cNvPr>
          <p:cNvSpPr txBox="1"/>
          <p:nvPr/>
        </p:nvSpPr>
        <p:spPr>
          <a:xfrm>
            <a:off x="506997" y="1136464"/>
            <a:ext cx="9174480" cy="523220"/>
          </a:xfrm>
          <a:prstGeom prst="rect">
            <a:avLst/>
          </a:prstGeom>
          <a:noFill/>
        </p:spPr>
        <p:txBody>
          <a:bodyPr wrap="square">
            <a:spAutoFit/>
          </a:bodyPr>
          <a:lstStyle/>
          <a:p>
            <a:r>
              <a:rPr lang="en-GB" sz="1400" b="1" dirty="0">
                <a:solidFill>
                  <a:schemeClr val="bg1"/>
                </a:solidFill>
                <a:effectLst/>
                <a:latin typeface="Eurostile" panose="020B0504020202050204" pitchFamily="34" charset="77"/>
              </a:rPr>
              <a:t>B2.   </a:t>
            </a:r>
            <a:r>
              <a:rPr lang="en-GB" sz="1400" b="1" dirty="0">
                <a:solidFill>
                  <a:srgbClr val="00AAAD"/>
                </a:solidFill>
                <a:effectLst/>
                <a:latin typeface="Eurostile" panose="020B0504020202050204" pitchFamily="34" charset="77"/>
              </a:rPr>
              <a:t>The key sectors of the travel + tourism industry - components of their role, and the products and services they 	offer to different types of customer </a:t>
            </a:r>
            <a:endParaRPr lang="en-GB" sz="1400" dirty="0">
              <a:solidFill>
                <a:srgbClr val="00AAAD"/>
              </a:solidFill>
              <a:latin typeface="Eurostile" panose="020B0504020202050204" pitchFamily="34" charset="77"/>
            </a:endParaRPr>
          </a:p>
        </p:txBody>
      </p:sp>
      <p:sp>
        <p:nvSpPr>
          <p:cNvPr id="3" name="Oval 2">
            <a:extLst>
              <a:ext uri="{FF2B5EF4-FFF2-40B4-BE49-F238E27FC236}">
                <a16:creationId xmlns:a16="http://schemas.microsoft.com/office/drawing/2014/main" id="{6F84A43D-1439-62BE-1A9E-9F1E387DEE60}"/>
              </a:ext>
            </a:extLst>
          </p:cNvPr>
          <p:cNvSpPr/>
          <p:nvPr/>
        </p:nvSpPr>
        <p:spPr>
          <a:xfrm>
            <a:off x="264066" y="1757419"/>
            <a:ext cx="741774" cy="70608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F7D90BEA-63F3-610B-7F64-E02201D2EC13}"/>
              </a:ext>
            </a:extLst>
          </p:cNvPr>
          <p:cNvSpPr txBox="1"/>
          <p:nvPr/>
        </p:nvSpPr>
        <p:spPr>
          <a:xfrm>
            <a:off x="5262605" y="6502297"/>
            <a:ext cx="3911245" cy="307777"/>
          </a:xfrm>
          <a:prstGeom prst="rect">
            <a:avLst/>
          </a:prstGeom>
          <a:noFill/>
        </p:spPr>
        <p:txBody>
          <a:bodyPr wrap="square">
            <a:spAutoFit/>
          </a:bodyPr>
          <a:lstStyle/>
          <a:p>
            <a:r>
              <a:rPr lang="en-GB" sz="1400" dirty="0">
                <a:solidFill>
                  <a:schemeClr val="bg1"/>
                </a:solidFill>
                <a:effectLst/>
                <a:latin typeface="Eurostile" panose="020B0504020202050204" pitchFamily="34" charset="77"/>
              </a:rPr>
              <a:t>B2. Key sectors of the travel + </a:t>
            </a:r>
            <a:r>
              <a:rPr lang="en-GB" sz="1400" dirty="0">
                <a:solidFill>
                  <a:schemeClr val="bg1"/>
                </a:solidFill>
                <a:latin typeface="Eurostile" panose="020B0504020202050204" pitchFamily="34" charset="77"/>
              </a:rPr>
              <a:t>t</a:t>
            </a:r>
            <a:r>
              <a:rPr lang="en-GB" sz="1400" dirty="0">
                <a:solidFill>
                  <a:schemeClr val="bg1"/>
                </a:solidFill>
                <a:effectLst/>
                <a:latin typeface="Eurostile" panose="020B0504020202050204" pitchFamily="34" charset="77"/>
              </a:rPr>
              <a:t>ourism industry</a:t>
            </a:r>
            <a:endParaRPr lang="en-GB" sz="1400" dirty="0">
              <a:solidFill>
                <a:schemeClr val="bg1"/>
              </a:solidFill>
              <a:latin typeface="Eurostile" panose="020B0504020202050204" pitchFamily="34" charset="77"/>
            </a:endParaRPr>
          </a:p>
        </p:txBody>
      </p:sp>
      <p:sp>
        <p:nvSpPr>
          <p:cNvPr id="18" name="AutoShape 2">
            <a:extLst>
              <a:ext uri="{FF2B5EF4-FFF2-40B4-BE49-F238E27FC236}">
                <a16:creationId xmlns:a16="http://schemas.microsoft.com/office/drawing/2014/main" id="{1296047B-A9D0-05FA-3D16-CF351F73E762}"/>
              </a:ext>
            </a:extLst>
          </p:cNvPr>
          <p:cNvSpPr>
            <a:spLocks noChangeAspect="1" noChangeArrowheads="1"/>
          </p:cNvSpPr>
          <p:nvPr/>
        </p:nvSpPr>
        <p:spPr bwMode="auto">
          <a:xfrm>
            <a:off x="2636196" y="1112196"/>
            <a:ext cx="2469204" cy="24692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 name="TextBox 10">
            <a:extLst>
              <a:ext uri="{FF2B5EF4-FFF2-40B4-BE49-F238E27FC236}">
                <a16:creationId xmlns:a16="http://schemas.microsoft.com/office/drawing/2014/main" id="{EE3C7B54-5DEB-D917-84D9-2381FDBEF5A3}"/>
              </a:ext>
            </a:extLst>
          </p:cNvPr>
          <p:cNvSpPr txBox="1"/>
          <p:nvPr/>
        </p:nvSpPr>
        <p:spPr>
          <a:xfrm>
            <a:off x="1735687" y="1739104"/>
            <a:ext cx="7053837" cy="276999"/>
          </a:xfrm>
          <a:prstGeom prst="rect">
            <a:avLst/>
          </a:prstGeom>
          <a:noFill/>
        </p:spPr>
        <p:txBody>
          <a:bodyPr wrap="square">
            <a:spAutoFit/>
          </a:bodyPr>
          <a:lstStyle/>
          <a:p>
            <a:r>
              <a:rPr lang="en-GB" sz="1200" b="1" i="1" dirty="0">
                <a:latin typeface="Avenir Black" panose="02000503020000020003" pitchFamily="2" charset="0"/>
              </a:rPr>
              <a:t>List the advantages and disadvantages of ocean cruise holidays</a:t>
            </a:r>
            <a:endParaRPr lang="en-GB" sz="1200" b="1" i="1" dirty="0">
              <a:effectLst/>
              <a:latin typeface="Avenir Black" panose="02000503020000020003" pitchFamily="2" charset="0"/>
            </a:endParaRPr>
          </a:p>
        </p:txBody>
      </p:sp>
      <p:pic>
        <p:nvPicPr>
          <p:cNvPr id="26" name="Picture 25">
            <a:extLst>
              <a:ext uri="{FF2B5EF4-FFF2-40B4-BE49-F238E27FC236}">
                <a16:creationId xmlns:a16="http://schemas.microsoft.com/office/drawing/2014/main" id="{B192B7FF-56DD-20B5-60ED-A5619C610C55}"/>
              </a:ext>
            </a:extLst>
          </p:cNvPr>
          <p:cNvPicPr>
            <a:picLocks noChangeAspect="1"/>
          </p:cNvPicPr>
          <p:nvPr/>
        </p:nvPicPr>
        <p:blipFill>
          <a:blip r:embed="rId3"/>
          <a:stretch>
            <a:fillRect/>
          </a:stretch>
        </p:blipFill>
        <p:spPr>
          <a:xfrm>
            <a:off x="1297791" y="1731718"/>
            <a:ext cx="437896" cy="437896"/>
          </a:xfrm>
          <a:prstGeom prst="rect">
            <a:avLst/>
          </a:prstGeom>
        </p:spPr>
      </p:pic>
      <p:pic>
        <p:nvPicPr>
          <p:cNvPr id="13" name="Picture 12">
            <a:extLst>
              <a:ext uri="{FF2B5EF4-FFF2-40B4-BE49-F238E27FC236}">
                <a16:creationId xmlns:a16="http://schemas.microsoft.com/office/drawing/2014/main" id="{6D13A0EE-D676-00D5-4E13-9F09C45C3B2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9105" y="5708091"/>
            <a:ext cx="1303864" cy="1038211"/>
          </a:xfrm>
          <a:prstGeom prst="rect">
            <a:avLst/>
          </a:prstGeom>
        </p:spPr>
      </p:pic>
      <p:sp>
        <p:nvSpPr>
          <p:cNvPr id="19" name="TextBox 18">
            <a:extLst>
              <a:ext uri="{FF2B5EF4-FFF2-40B4-BE49-F238E27FC236}">
                <a16:creationId xmlns:a16="http://schemas.microsoft.com/office/drawing/2014/main" id="{24DBC857-1926-A63D-BBAE-9F67EC78DB64}"/>
              </a:ext>
            </a:extLst>
          </p:cNvPr>
          <p:cNvSpPr txBox="1"/>
          <p:nvPr/>
        </p:nvSpPr>
        <p:spPr>
          <a:xfrm>
            <a:off x="561904" y="2169614"/>
            <a:ext cx="4216894" cy="461665"/>
          </a:xfrm>
          <a:prstGeom prst="rect">
            <a:avLst/>
          </a:prstGeom>
          <a:noFill/>
        </p:spPr>
        <p:txBody>
          <a:bodyPr wrap="square" rtlCol="0">
            <a:spAutoFit/>
          </a:bodyPr>
          <a:lstStyle/>
          <a:p>
            <a:pPr algn="ctr"/>
            <a:r>
              <a:rPr lang="en-GB" sz="1200" b="1" dirty="0">
                <a:latin typeface="Avenir Black" panose="02000503020000020003" pitchFamily="2" charset="0"/>
              </a:rPr>
              <a:t>Advantages</a:t>
            </a:r>
          </a:p>
          <a:p>
            <a:endParaRPr lang="en-GB" sz="1200" b="1" dirty="0">
              <a:latin typeface="Avenir Black" panose="02000503020000020003" pitchFamily="2" charset="0"/>
            </a:endParaRPr>
          </a:p>
        </p:txBody>
      </p:sp>
      <p:sp>
        <p:nvSpPr>
          <p:cNvPr id="20" name="TextBox 19">
            <a:extLst>
              <a:ext uri="{FF2B5EF4-FFF2-40B4-BE49-F238E27FC236}">
                <a16:creationId xmlns:a16="http://schemas.microsoft.com/office/drawing/2014/main" id="{93252572-6251-3EBE-A81B-52F8C0A4357E}"/>
              </a:ext>
            </a:extLst>
          </p:cNvPr>
          <p:cNvSpPr txBox="1"/>
          <p:nvPr/>
        </p:nvSpPr>
        <p:spPr>
          <a:xfrm>
            <a:off x="5391899" y="2232671"/>
            <a:ext cx="3940931" cy="276999"/>
          </a:xfrm>
          <a:prstGeom prst="rect">
            <a:avLst/>
          </a:prstGeom>
          <a:noFill/>
        </p:spPr>
        <p:txBody>
          <a:bodyPr wrap="square" rtlCol="0">
            <a:spAutoFit/>
          </a:bodyPr>
          <a:lstStyle/>
          <a:p>
            <a:pPr algn="ctr"/>
            <a:r>
              <a:rPr lang="en-GB" sz="1200" b="1" dirty="0">
                <a:latin typeface="Avenir Black" panose="02000503020000020003" pitchFamily="2" charset="0"/>
              </a:rPr>
              <a:t>Disadvantages</a:t>
            </a:r>
          </a:p>
        </p:txBody>
      </p:sp>
      <p:pic>
        <p:nvPicPr>
          <p:cNvPr id="5" name="Picture 4">
            <a:extLst>
              <a:ext uri="{FF2B5EF4-FFF2-40B4-BE49-F238E27FC236}">
                <a16:creationId xmlns:a16="http://schemas.microsoft.com/office/drawing/2014/main" id="{A31C88FD-B7C0-08EC-7418-A9484D9BB3D2}"/>
              </a:ext>
            </a:extLst>
          </p:cNvPr>
          <p:cNvPicPr>
            <a:picLocks noChangeAspect="1"/>
          </p:cNvPicPr>
          <p:nvPr/>
        </p:nvPicPr>
        <p:blipFill>
          <a:blip r:embed="rId5"/>
          <a:stretch>
            <a:fillRect/>
          </a:stretch>
        </p:blipFill>
        <p:spPr>
          <a:xfrm>
            <a:off x="385283" y="1852619"/>
            <a:ext cx="499339" cy="412497"/>
          </a:xfrm>
          <a:prstGeom prst="rect">
            <a:avLst/>
          </a:prstGeom>
        </p:spPr>
      </p:pic>
    </p:spTree>
    <p:extLst>
      <p:ext uri="{BB962C8B-B14F-4D97-AF65-F5344CB8AC3E}">
        <p14:creationId xmlns:p14="http://schemas.microsoft.com/office/powerpoint/2010/main" val="2781739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262099" y="6458842"/>
            <a:ext cx="2228850" cy="365125"/>
          </a:xfrm>
        </p:spPr>
        <p:txBody>
          <a:bodyPr/>
          <a:lstStyle/>
          <a:p>
            <a:fld id="{E7B70798-690E-5944-9C42-5F5DFEB47247}" type="slidenum">
              <a:rPr lang="en-GB" smtClean="0">
                <a:solidFill>
                  <a:schemeClr val="bg1"/>
                </a:solidFill>
              </a:rPr>
              <a:t>22</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D13A0EE-D676-00D5-4E13-9F09C45C3B2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105" y="6206560"/>
            <a:ext cx="677849" cy="539742"/>
          </a:xfrm>
          <a:prstGeom prst="rect">
            <a:avLst/>
          </a:prstGeom>
        </p:spPr>
      </p:pic>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3"/>
          <a:stretch>
            <a:fillRect/>
          </a:stretch>
        </p:blipFill>
        <p:spPr>
          <a:xfrm>
            <a:off x="8296641" y="293786"/>
            <a:ext cx="1384836" cy="809036"/>
          </a:xfrm>
          <a:prstGeom prst="rect">
            <a:avLst/>
          </a:prstGeom>
        </p:spPr>
      </p:pic>
      <p:sp>
        <p:nvSpPr>
          <p:cNvPr id="41" name="TextBox 40">
            <a:extLst>
              <a:ext uri="{FF2B5EF4-FFF2-40B4-BE49-F238E27FC236}">
                <a16:creationId xmlns:a16="http://schemas.microsoft.com/office/drawing/2014/main" id="{352E63F2-1921-E9CE-12D0-A999141A3434}"/>
              </a:ext>
            </a:extLst>
          </p:cNvPr>
          <p:cNvSpPr txBox="1"/>
          <p:nvPr/>
        </p:nvSpPr>
        <p:spPr>
          <a:xfrm>
            <a:off x="264066" y="862287"/>
            <a:ext cx="8170355" cy="276999"/>
          </a:xfrm>
          <a:prstGeom prst="rect">
            <a:avLst/>
          </a:prstGeom>
          <a:noFill/>
        </p:spPr>
        <p:txBody>
          <a:bodyPr wrap="square">
            <a:spAutoFit/>
          </a:bodyPr>
          <a:lstStyle/>
          <a:p>
            <a:r>
              <a:rPr lang="en-GB" sz="1200" b="1" dirty="0">
                <a:effectLst/>
                <a:latin typeface="Eurostile" panose="020B0504020202050204" pitchFamily="34" charset="77"/>
              </a:rPr>
              <a:t>B. The types of travel and tourism organisations, their roles and the products and services they offer to customers </a:t>
            </a:r>
            <a:endParaRPr lang="en-GB" sz="1200" b="1" dirty="0">
              <a:latin typeface="Eurostile" panose="020B0504020202050204" pitchFamily="34" charset="77"/>
            </a:endParaRPr>
          </a:p>
        </p:txBody>
      </p:sp>
      <p:sp>
        <p:nvSpPr>
          <p:cNvPr id="2" name="Oval 1">
            <a:extLst>
              <a:ext uri="{FF2B5EF4-FFF2-40B4-BE49-F238E27FC236}">
                <a16:creationId xmlns:a16="http://schemas.microsoft.com/office/drawing/2014/main" id="{F20845B1-675D-12A8-F6A7-13C31ABE3832}"/>
              </a:ext>
            </a:extLst>
          </p:cNvPr>
          <p:cNvSpPr/>
          <p:nvPr/>
        </p:nvSpPr>
        <p:spPr>
          <a:xfrm>
            <a:off x="443294" y="1205458"/>
            <a:ext cx="438912" cy="41718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52A8075C-7A74-84C2-FCFD-BFAC85FF0838}"/>
              </a:ext>
            </a:extLst>
          </p:cNvPr>
          <p:cNvSpPr txBox="1"/>
          <p:nvPr/>
        </p:nvSpPr>
        <p:spPr>
          <a:xfrm>
            <a:off x="456130" y="1229747"/>
            <a:ext cx="9438336" cy="523220"/>
          </a:xfrm>
          <a:prstGeom prst="rect">
            <a:avLst/>
          </a:prstGeom>
          <a:noFill/>
        </p:spPr>
        <p:txBody>
          <a:bodyPr wrap="square">
            <a:spAutoFit/>
          </a:bodyPr>
          <a:lstStyle/>
          <a:p>
            <a:r>
              <a:rPr lang="en-GB" sz="1400" b="1" dirty="0">
                <a:solidFill>
                  <a:schemeClr val="bg1"/>
                </a:solidFill>
                <a:effectLst/>
                <a:latin typeface="Eurostile" panose="020B0504020202050204" pitchFamily="34" charset="77"/>
              </a:rPr>
              <a:t>B2.   </a:t>
            </a:r>
            <a:r>
              <a:rPr lang="en-GB" sz="1400" b="1" dirty="0">
                <a:solidFill>
                  <a:srgbClr val="00AAAD"/>
                </a:solidFill>
                <a:effectLst/>
                <a:latin typeface="Eurostile" panose="020B0504020202050204" pitchFamily="34" charset="77"/>
              </a:rPr>
              <a:t>The key sectors of the travel + tourism industry - components of their role, and the products and services they 	offer to different types of customer </a:t>
            </a:r>
            <a:endParaRPr lang="en-GB" sz="1400" dirty="0">
              <a:solidFill>
                <a:srgbClr val="00AAAD"/>
              </a:solidFill>
              <a:latin typeface="Eurostile" panose="020B0504020202050204" pitchFamily="34" charset="77"/>
            </a:endParaRPr>
          </a:p>
        </p:txBody>
      </p:sp>
      <p:grpSp>
        <p:nvGrpSpPr>
          <p:cNvPr id="22" name="Group 21">
            <a:extLst>
              <a:ext uri="{FF2B5EF4-FFF2-40B4-BE49-F238E27FC236}">
                <a16:creationId xmlns:a16="http://schemas.microsoft.com/office/drawing/2014/main" id="{5397059C-504D-CD11-A6D5-42A3AE8B1448}"/>
              </a:ext>
            </a:extLst>
          </p:cNvPr>
          <p:cNvGrpSpPr/>
          <p:nvPr/>
        </p:nvGrpSpPr>
        <p:grpSpPr>
          <a:xfrm>
            <a:off x="3794908" y="1825043"/>
            <a:ext cx="1380390" cy="1405917"/>
            <a:chOff x="3797581" y="1907599"/>
            <a:chExt cx="1380390" cy="1405917"/>
          </a:xfrm>
        </p:grpSpPr>
        <p:grpSp>
          <p:nvGrpSpPr>
            <p:cNvPr id="5" name="Group 4">
              <a:extLst>
                <a:ext uri="{FF2B5EF4-FFF2-40B4-BE49-F238E27FC236}">
                  <a16:creationId xmlns:a16="http://schemas.microsoft.com/office/drawing/2014/main" id="{41D200E0-770D-2FC8-4E0E-905A3EE57870}"/>
                </a:ext>
              </a:extLst>
            </p:cNvPr>
            <p:cNvGrpSpPr/>
            <p:nvPr/>
          </p:nvGrpSpPr>
          <p:grpSpPr>
            <a:xfrm>
              <a:off x="3797581" y="1907599"/>
              <a:ext cx="1380390" cy="1405917"/>
              <a:chOff x="3778799" y="2425889"/>
              <a:chExt cx="1380390" cy="1405917"/>
            </a:xfrm>
          </p:grpSpPr>
          <p:sp>
            <p:nvSpPr>
              <p:cNvPr id="3" name="Oval 2">
                <a:extLst>
                  <a:ext uri="{FF2B5EF4-FFF2-40B4-BE49-F238E27FC236}">
                    <a16:creationId xmlns:a16="http://schemas.microsoft.com/office/drawing/2014/main" id="{6F84A43D-1439-62BE-1A9E-9F1E387DEE60}"/>
                  </a:ext>
                </a:extLst>
              </p:cNvPr>
              <p:cNvSpPr/>
              <p:nvPr/>
            </p:nvSpPr>
            <p:spPr>
              <a:xfrm>
                <a:off x="3778799" y="2425889"/>
                <a:ext cx="1380390" cy="1405917"/>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71689244-FD19-1178-24D3-48DF8C1C4AFD}"/>
                  </a:ext>
                </a:extLst>
              </p:cNvPr>
              <p:cNvSpPr txBox="1"/>
              <p:nvPr/>
            </p:nvSpPr>
            <p:spPr>
              <a:xfrm>
                <a:off x="3812426" y="3018942"/>
                <a:ext cx="1346763" cy="707886"/>
              </a:xfrm>
              <a:prstGeom prst="rect">
                <a:avLst/>
              </a:prstGeom>
              <a:noFill/>
            </p:spPr>
            <p:txBody>
              <a:bodyPr wrap="square" rtlCol="0">
                <a:spAutoFit/>
              </a:bodyPr>
              <a:lstStyle/>
              <a:p>
                <a:pPr algn="ctr"/>
                <a:r>
                  <a:rPr lang="en-GB" sz="1000" b="1" dirty="0">
                    <a:solidFill>
                      <a:schemeClr val="bg1"/>
                    </a:solidFill>
                    <a:latin typeface="Eurostile" panose="020B0504020202050204" pitchFamily="34" charset="77"/>
                  </a:rPr>
                  <a:t>Transport </a:t>
                </a:r>
              </a:p>
              <a:p>
                <a:pPr algn="ctr"/>
                <a:r>
                  <a:rPr lang="en-GB" sz="1000" b="1" dirty="0">
                    <a:solidFill>
                      <a:schemeClr val="bg1"/>
                    </a:solidFill>
                    <a:latin typeface="Eurostile" panose="020B0504020202050204" pitchFamily="34" charset="77"/>
                  </a:rPr>
                  <a:t>hubs + gateways:</a:t>
                </a:r>
              </a:p>
              <a:p>
                <a:pPr algn="ctr"/>
                <a:r>
                  <a:rPr lang="en-GB" sz="1000" b="1" dirty="0">
                    <a:solidFill>
                      <a:schemeClr val="bg1"/>
                    </a:solidFill>
                    <a:latin typeface="Eurostile" panose="020B0504020202050204" pitchFamily="34" charset="77"/>
                  </a:rPr>
                  <a:t>CRUISE </a:t>
                </a:r>
              </a:p>
              <a:p>
                <a:pPr algn="ctr"/>
                <a:r>
                  <a:rPr lang="en-GB" sz="1000" b="1" dirty="0">
                    <a:solidFill>
                      <a:schemeClr val="bg1"/>
                    </a:solidFill>
                    <a:latin typeface="Eurostile" panose="020B0504020202050204" pitchFamily="34" charset="77"/>
                  </a:rPr>
                  <a:t>TERMINALS</a:t>
                </a:r>
              </a:p>
            </p:txBody>
          </p:sp>
        </p:grpSp>
        <p:pic>
          <p:nvPicPr>
            <p:cNvPr id="11" name="Picture 10">
              <a:extLst>
                <a:ext uri="{FF2B5EF4-FFF2-40B4-BE49-F238E27FC236}">
                  <a16:creationId xmlns:a16="http://schemas.microsoft.com/office/drawing/2014/main" id="{FEB8F0F7-EE9F-4B86-DB94-4F4FB03EADEC}"/>
                </a:ext>
              </a:extLst>
            </p:cNvPr>
            <p:cNvPicPr>
              <a:picLocks noChangeAspect="1"/>
            </p:cNvPicPr>
            <p:nvPr/>
          </p:nvPicPr>
          <p:blipFill>
            <a:blip r:embed="rId4"/>
            <a:stretch>
              <a:fillRect/>
            </a:stretch>
          </p:blipFill>
          <p:spPr>
            <a:xfrm>
              <a:off x="4226210" y="2060677"/>
              <a:ext cx="504550" cy="416802"/>
            </a:xfrm>
            <a:prstGeom prst="rect">
              <a:avLst/>
            </a:prstGeom>
          </p:spPr>
        </p:pic>
      </p:grpSp>
      <p:sp>
        <p:nvSpPr>
          <p:cNvPr id="16" name="TextBox 15">
            <a:extLst>
              <a:ext uri="{FF2B5EF4-FFF2-40B4-BE49-F238E27FC236}">
                <a16:creationId xmlns:a16="http://schemas.microsoft.com/office/drawing/2014/main" id="{9F0FF107-E662-816B-6F96-F83BCC80216B}"/>
              </a:ext>
            </a:extLst>
          </p:cNvPr>
          <p:cNvSpPr txBox="1"/>
          <p:nvPr/>
        </p:nvSpPr>
        <p:spPr>
          <a:xfrm>
            <a:off x="5266697" y="6472053"/>
            <a:ext cx="3911245" cy="307777"/>
          </a:xfrm>
          <a:prstGeom prst="rect">
            <a:avLst/>
          </a:prstGeom>
          <a:noFill/>
        </p:spPr>
        <p:txBody>
          <a:bodyPr wrap="square">
            <a:spAutoFit/>
          </a:bodyPr>
          <a:lstStyle/>
          <a:p>
            <a:r>
              <a:rPr lang="en-GB" sz="1400" dirty="0">
                <a:solidFill>
                  <a:schemeClr val="bg1"/>
                </a:solidFill>
                <a:effectLst/>
                <a:latin typeface="Eurostile" panose="020B0504020202050204" pitchFamily="34" charset="77"/>
              </a:rPr>
              <a:t>B2. Key sectors of the travel + </a:t>
            </a:r>
            <a:r>
              <a:rPr lang="en-GB" sz="1400" dirty="0">
                <a:solidFill>
                  <a:schemeClr val="bg1"/>
                </a:solidFill>
                <a:latin typeface="Eurostile" panose="020B0504020202050204" pitchFamily="34" charset="77"/>
              </a:rPr>
              <a:t>t</a:t>
            </a:r>
            <a:r>
              <a:rPr lang="en-GB" sz="1400" dirty="0">
                <a:solidFill>
                  <a:schemeClr val="bg1"/>
                </a:solidFill>
                <a:effectLst/>
                <a:latin typeface="Eurostile" panose="020B0504020202050204" pitchFamily="34" charset="77"/>
              </a:rPr>
              <a:t>ourism industry</a:t>
            </a:r>
            <a:endParaRPr lang="en-GB" sz="1400" dirty="0">
              <a:solidFill>
                <a:schemeClr val="bg1"/>
              </a:solidFill>
              <a:latin typeface="Eurostile" panose="020B0504020202050204" pitchFamily="34" charset="77"/>
            </a:endParaRPr>
          </a:p>
        </p:txBody>
      </p:sp>
      <p:sp>
        <p:nvSpPr>
          <p:cNvPr id="15" name="Oval 14">
            <a:extLst>
              <a:ext uri="{FF2B5EF4-FFF2-40B4-BE49-F238E27FC236}">
                <a16:creationId xmlns:a16="http://schemas.microsoft.com/office/drawing/2014/main" id="{57CEC153-F2C3-470A-91CC-253B9F86A13C}"/>
              </a:ext>
            </a:extLst>
          </p:cNvPr>
          <p:cNvSpPr/>
          <p:nvPr/>
        </p:nvSpPr>
        <p:spPr>
          <a:xfrm>
            <a:off x="365641" y="1873444"/>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49E482F8-40DE-E3F8-7C70-4B431F439A52}"/>
              </a:ext>
            </a:extLst>
          </p:cNvPr>
          <p:cNvSpPr txBox="1"/>
          <p:nvPr/>
        </p:nvSpPr>
        <p:spPr>
          <a:xfrm>
            <a:off x="443294" y="1911005"/>
            <a:ext cx="2716457" cy="307777"/>
          </a:xfrm>
          <a:prstGeom prst="rect">
            <a:avLst/>
          </a:prstGeom>
          <a:noFill/>
        </p:spPr>
        <p:txBody>
          <a:bodyPr wrap="square">
            <a:spAutoFit/>
          </a:bodyPr>
          <a:lstStyle/>
          <a:p>
            <a:r>
              <a:rPr lang="en-GB" sz="1400" b="1" dirty="0">
                <a:effectLst/>
                <a:latin typeface="Avenir Black" panose="02000503020000020003" pitchFamily="2" charset="0"/>
              </a:rPr>
              <a:t>Cruise terminals</a:t>
            </a:r>
          </a:p>
        </p:txBody>
      </p:sp>
      <p:sp>
        <p:nvSpPr>
          <p:cNvPr id="20" name="TextBox 19">
            <a:extLst>
              <a:ext uri="{FF2B5EF4-FFF2-40B4-BE49-F238E27FC236}">
                <a16:creationId xmlns:a16="http://schemas.microsoft.com/office/drawing/2014/main" id="{C1AEB3F1-B3FD-9335-3923-0F8BBFF5A269}"/>
              </a:ext>
            </a:extLst>
          </p:cNvPr>
          <p:cNvSpPr txBox="1"/>
          <p:nvPr/>
        </p:nvSpPr>
        <p:spPr>
          <a:xfrm>
            <a:off x="365641" y="2333623"/>
            <a:ext cx="4702482" cy="4339650"/>
          </a:xfrm>
          <a:prstGeom prst="rect">
            <a:avLst/>
          </a:prstGeom>
          <a:noFill/>
        </p:spPr>
        <p:txBody>
          <a:bodyPr wrap="square">
            <a:spAutoFit/>
          </a:bodyPr>
          <a:lstStyle/>
          <a:p>
            <a:r>
              <a:rPr lang="en-GB" sz="1200" b="1" dirty="0">
                <a:effectLst/>
                <a:latin typeface="Avenir Black" panose="02000503020000020003" pitchFamily="2" charset="0"/>
              </a:rPr>
              <a:t>Example: Southampton</a:t>
            </a:r>
          </a:p>
          <a:p>
            <a:endParaRPr lang="en-GB" sz="1200" b="1" dirty="0">
              <a:latin typeface="Avenir Black" panose="02000503020000020003" pitchFamily="2" charset="0"/>
            </a:endParaRPr>
          </a:p>
          <a:p>
            <a:r>
              <a:rPr lang="en-GB" sz="1200" dirty="0">
                <a:effectLst/>
                <a:latin typeface="Avenir Light" panose="020B0402020203020204" pitchFamily="34" charset="77"/>
              </a:rPr>
              <a:t>Southampton has 4 cruise terminals:</a:t>
            </a:r>
          </a:p>
          <a:p>
            <a:r>
              <a:rPr lang="en-GB" sz="1200" dirty="0">
                <a:latin typeface="Avenir Light" panose="020B0402020203020204" pitchFamily="34" charset="77"/>
              </a:rPr>
              <a:t>QEII, Ocean, City, and Mayflower</a:t>
            </a:r>
          </a:p>
          <a:p>
            <a:endParaRPr lang="en-GB" sz="1200" dirty="0">
              <a:latin typeface="Avenir Light" panose="020B0402020203020204" pitchFamily="34" charset="77"/>
            </a:endParaRPr>
          </a:p>
          <a:p>
            <a:r>
              <a:rPr lang="en-GB" sz="1200" dirty="0">
                <a:latin typeface="Avenir Light" panose="020B0402020203020204" pitchFamily="34" charset="77"/>
              </a:rPr>
              <a:t>Deep water berths means it can accommodate </a:t>
            </a:r>
          </a:p>
          <a:p>
            <a:r>
              <a:rPr lang="en-GB" sz="1200" dirty="0">
                <a:latin typeface="Avenir Light" panose="020B0402020203020204" pitchFamily="34" charset="77"/>
              </a:rPr>
              <a:t>any size cruise ship</a:t>
            </a:r>
          </a:p>
          <a:p>
            <a:r>
              <a:rPr lang="en-GB" sz="1200" dirty="0">
                <a:latin typeface="Avenir Light" panose="020B0402020203020204" pitchFamily="34" charset="77"/>
              </a:rPr>
              <a:t>Southampton unusually has high water for 80% of </a:t>
            </a:r>
          </a:p>
          <a:p>
            <a:r>
              <a:rPr lang="en-GB" sz="1200" dirty="0">
                <a:latin typeface="Avenir Light" panose="020B0402020203020204" pitchFamily="34" charset="77"/>
              </a:rPr>
              <a:t>the time, meaning it has easy access for cruise ships</a:t>
            </a:r>
          </a:p>
          <a:p>
            <a:endParaRPr lang="en-GB" sz="1200" dirty="0">
              <a:effectLst/>
              <a:latin typeface="Avenir Light" panose="020B0402020203020204" pitchFamily="34" charset="77"/>
            </a:endParaRPr>
          </a:p>
          <a:p>
            <a:r>
              <a:rPr lang="en-GB" sz="1200" dirty="0">
                <a:latin typeface="Avenir Light" panose="020B0402020203020204" pitchFamily="34" charset="77"/>
              </a:rPr>
              <a:t>Cruise terminal handles 500 ships per year - 2 million passengers</a:t>
            </a:r>
          </a:p>
          <a:p>
            <a:endParaRPr lang="en-GB" sz="1200" dirty="0">
              <a:effectLst/>
              <a:latin typeface="Avenir Light" panose="020B0402020203020204" pitchFamily="34" charset="77"/>
            </a:endParaRPr>
          </a:p>
          <a:p>
            <a:r>
              <a:rPr lang="en-GB" sz="1200" dirty="0">
                <a:latin typeface="Avenir Light" panose="020B0402020203020204" pitchFamily="34" charset="77"/>
              </a:rPr>
              <a:t>Destinations include:</a:t>
            </a:r>
          </a:p>
          <a:p>
            <a:r>
              <a:rPr lang="en-GB" sz="1200" dirty="0">
                <a:latin typeface="Avenir Light" panose="020B0402020203020204" pitchFamily="34" charset="77"/>
              </a:rPr>
              <a:t>. mini-cruises to France, Belgium and Holland as well as l</a:t>
            </a:r>
          </a:p>
          <a:p>
            <a:r>
              <a:rPr lang="en-GB" sz="1200" dirty="0">
                <a:latin typeface="Avenir Light" panose="020B0402020203020204" pitchFamily="34" charset="77"/>
              </a:rPr>
              <a:t>. long Mediterranean cruises in summer </a:t>
            </a:r>
          </a:p>
          <a:p>
            <a:r>
              <a:rPr lang="en-GB" sz="1200" dirty="0">
                <a:latin typeface="Avenir Light" panose="020B0402020203020204" pitchFamily="34" charset="77"/>
              </a:rPr>
              <a:t>. world cruises with several ‘legs'</a:t>
            </a:r>
          </a:p>
          <a:p>
            <a:r>
              <a:rPr lang="en-GB" sz="1200" dirty="0">
                <a:latin typeface="Avenir Light" panose="020B0402020203020204" pitchFamily="34" charset="77"/>
              </a:rPr>
              <a:t>Popular itineraries for cruises from Port Southampton include:</a:t>
            </a:r>
          </a:p>
          <a:p>
            <a:r>
              <a:rPr lang="en-GB" sz="1200" dirty="0">
                <a:latin typeface="Avenir Light" panose="020B0402020203020204" pitchFamily="34" charset="77"/>
              </a:rPr>
              <a:t>Iceland and Greenland; the Norwegian Fjords and Baltic Sea; the Mediterranean; Iberia and Gibraltar; the Canary Islands; Black Sea to Turkey, Bulgaria, Ukraine and Russia; Transatlantic cruises (either seasonal repositioning or aboard the majestic QM2.</a:t>
            </a:r>
          </a:p>
          <a:p>
            <a:endParaRPr lang="en-GB" sz="1200" dirty="0">
              <a:latin typeface="Avenir Light" panose="020B0402020203020204" pitchFamily="34" charset="77"/>
            </a:endParaRPr>
          </a:p>
          <a:p>
            <a:r>
              <a:rPr lang="en-GB" sz="1200" dirty="0">
                <a:effectLst/>
                <a:latin typeface="Avenir Light" panose="020B0402020203020204" pitchFamily="34" charset="77"/>
              </a:rPr>
              <a:t>. </a:t>
            </a:r>
          </a:p>
        </p:txBody>
      </p:sp>
      <p:pic>
        <p:nvPicPr>
          <p:cNvPr id="23" name="Picture 2" descr="New Southampton Cruise Terminal Marks Multi-Million Boost For UK Cruise ...">
            <a:extLst>
              <a:ext uri="{FF2B5EF4-FFF2-40B4-BE49-F238E27FC236}">
                <a16:creationId xmlns:a16="http://schemas.microsoft.com/office/drawing/2014/main" id="{0E4CE5B3-3FB5-6C90-CE6E-2C25039528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3961" y="5045102"/>
            <a:ext cx="3012580" cy="121848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291AFBB0-0E1B-BD3D-6542-17DD787FD0B3}"/>
              </a:ext>
            </a:extLst>
          </p:cNvPr>
          <p:cNvSpPr txBox="1"/>
          <p:nvPr/>
        </p:nvSpPr>
        <p:spPr>
          <a:xfrm>
            <a:off x="7169982" y="5142564"/>
            <a:ext cx="1804442" cy="400110"/>
          </a:xfrm>
          <a:prstGeom prst="rect">
            <a:avLst/>
          </a:prstGeom>
          <a:noFill/>
        </p:spPr>
        <p:txBody>
          <a:bodyPr wrap="square" rtlCol="0">
            <a:spAutoFit/>
          </a:bodyPr>
          <a:lstStyle/>
          <a:p>
            <a:pPr algn="r"/>
            <a:r>
              <a:rPr lang="en-GB" sz="1000" dirty="0">
                <a:solidFill>
                  <a:schemeClr val="bg1"/>
                </a:solidFill>
              </a:rPr>
              <a:t>Fifth new cruise terminal</a:t>
            </a:r>
          </a:p>
          <a:p>
            <a:pPr algn="r"/>
            <a:r>
              <a:rPr lang="en-GB" sz="1000" dirty="0">
                <a:solidFill>
                  <a:schemeClr val="bg1"/>
                </a:solidFill>
              </a:rPr>
              <a:t> at Southampton</a:t>
            </a:r>
          </a:p>
        </p:txBody>
      </p:sp>
      <p:sp>
        <p:nvSpPr>
          <p:cNvPr id="29" name="TextBox 28">
            <a:extLst>
              <a:ext uri="{FF2B5EF4-FFF2-40B4-BE49-F238E27FC236}">
                <a16:creationId xmlns:a16="http://schemas.microsoft.com/office/drawing/2014/main" id="{50CF18E2-BE3F-7B40-C2C3-3B025F688A1D}"/>
              </a:ext>
            </a:extLst>
          </p:cNvPr>
          <p:cNvSpPr txBox="1"/>
          <p:nvPr/>
        </p:nvSpPr>
        <p:spPr>
          <a:xfrm>
            <a:off x="5266696" y="1745679"/>
            <a:ext cx="4429197" cy="2123658"/>
          </a:xfrm>
          <a:prstGeom prst="rect">
            <a:avLst/>
          </a:prstGeom>
          <a:noFill/>
        </p:spPr>
        <p:txBody>
          <a:bodyPr wrap="square">
            <a:spAutoFit/>
          </a:bodyPr>
          <a:lstStyle/>
          <a:p>
            <a:pPr algn="l">
              <a:buFont typeface="Arial" panose="020B0604020202020204" pitchFamily="34" charset="0"/>
              <a:buChar char="•"/>
            </a:pPr>
            <a:r>
              <a:rPr lang="en-GB" sz="1200" u="none" strike="noStrike" dirty="0">
                <a:solidFill>
                  <a:srgbClr val="222222"/>
                </a:solidFill>
                <a:effectLst/>
                <a:latin typeface="Avenir Light" panose="020B0402020203020204" pitchFamily="34" charset="77"/>
              </a:rPr>
              <a:t> Southampton is home to leading cruise companies and ships including:</a:t>
            </a:r>
          </a:p>
          <a:p>
            <a:pPr algn="l">
              <a:buFont typeface="Arial" panose="020B0604020202020204" pitchFamily="34" charset="0"/>
              <a:buChar char="•"/>
            </a:pPr>
            <a:r>
              <a:rPr lang="en-GB" sz="1200" u="none" strike="noStrike" dirty="0">
                <a:solidFill>
                  <a:srgbClr val="222222"/>
                </a:solidFill>
                <a:effectLst/>
                <a:latin typeface="Avenir Light" panose="020B0402020203020204" pitchFamily="34" charset="77"/>
              </a:rPr>
              <a:t> P&amp;O Cruises – Arcadia, Aurora, Azura, Britannia, Oceana and Ventura</a:t>
            </a:r>
          </a:p>
          <a:p>
            <a:pPr algn="l">
              <a:buFont typeface="Arial" panose="020B0604020202020204" pitchFamily="34" charset="0"/>
              <a:buChar char="•"/>
            </a:pPr>
            <a:r>
              <a:rPr lang="en-GB" sz="1200" u="none" strike="noStrike" dirty="0">
                <a:solidFill>
                  <a:srgbClr val="222222"/>
                </a:solidFill>
                <a:effectLst/>
                <a:latin typeface="Avenir Light" panose="020B0402020203020204" pitchFamily="34" charset="77"/>
              </a:rPr>
              <a:t> Celebrity Cruises – Celebrity Silhouette</a:t>
            </a:r>
          </a:p>
          <a:p>
            <a:pPr algn="l">
              <a:buFont typeface="Arial" panose="020B0604020202020204" pitchFamily="34" charset="0"/>
              <a:buChar char="•"/>
            </a:pPr>
            <a:r>
              <a:rPr lang="en-GB" sz="1200" u="none" strike="noStrike" dirty="0">
                <a:solidFill>
                  <a:srgbClr val="222222"/>
                </a:solidFill>
                <a:effectLst/>
                <a:latin typeface="Avenir Light" panose="020B0402020203020204" pitchFamily="34" charset="77"/>
              </a:rPr>
              <a:t> Cunard – Queen Victoria, Queen Elizabeth and the Transatlantic liner Queen Mary 2</a:t>
            </a:r>
          </a:p>
          <a:p>
            <a:pPr algn="l">
              <a:buFont typeface="Arial" panose="020B0604020202020204" pitchFamily="34" charset="0"/>
              <a:buChar char="•"/>
            </a:pPr>
            <a:r>
              <a:rPr lang="en-GB" sz="1200" u="none" strike="noStrike" dirty="0">
                <a:solidFill>
                  <a:srgbClr val="222222"/>
                </a:solidFill>
                <a:effectLst/>
                <a:latin typeface="Avenir Light" panose="020B0402020203020204" pitchFamily="34" charset="77"/>
              </a:rPr>
              <a:t> Princess Cruises – Royal Princess and Sapphire Princess</a:t>
            </a:r>
          </a:p>
          <a:p>
            <a:pPr algn="l">
              <a:buFont typeface="Arial" panose="020B0604020202020204" pitchFamily="34" charset="0"/>
              <a:buChar char="•"/>
            </a:pPr>
            <a:r>
              <a:rPr lang="en-GB" sz="1200" u="none" strike="noStrike" dirty="0">
                <a:solidFill>
                  <a:srgbClr val="222222"/>
                </a:solidFill>
                <a:effectLst/>
                <a:latin typeface="Avenir Light" panose="020B0402020203020204" pitchFamily="34" charset="77"/>
              </a:rPr>
              <a:t> Royal Caribbean - Independence of the Seas and Navigator of the Seas</a:t>
            </a:r>
            <a:endParaRPr lang="en-GB" sz="1200" dirty="0"/>
          </a:p>
          <a:p>
            <a:r>
              <a:rPr lang="en-GB" sz="1200" dirty="0">
                <a:latin typeface="Avenir Book" panose="02000503020000020003" pitchFamily="2" charset="0"/>
              </a:rPr>
              <a:t>Many other cruise ships call into Southampton</a:t>
            </a:r>
            <a:endParaRPr lang="en-GB" sz="1200" dirty="0"/>
          </a:p>
        </p:txBody>
      </p:sp>
      <p:sp>
        <p:nvSpPr>
          <p:cNvPr id="32" name="TextBox 31">
            <a:extLst>
              <a:ext uri="{FF2B5EF4-FFF2-40B4-BE49-F238E27FC236}">
                <a16:creationId xmlns:a16="http://schemas.microsoft.com/office/drawing/2014/main" id="{D073CE6B-B547-9F6C-638B-82AF4328225A}"/>
              </a:ext>
            </a:extLst>
          </p:cNvPr>
          <p:cNvSpPr txBox="1"/>
          <p:nvPr/>
        </p:nvSpPr>
        <p:spPr>
          <a:xfrm>
            <a:off x="5266696" y="3907144"/>
            <a:ext cx="4429196" cy="1015663"/>
          </a:xfrm>
          <a:prstGeom prst="rect">
            <a:avLst/>
          </a:prstGeom>
          <a:noFill/>
        </p:spPr>
        <p:txBody>
          <a:bodyPr wrap="square">
            <a:spAutoFit/>
          </a:bodyPr>
          <a:lstStyle/>
          <a:p>
            <a:r>
              <a:rPr lang="en-GB" sz="1200" b="1" dirty="0">
                <a:effectLst/>
                <a:latin typeface="Avenir Black" panose="02000503020000020003" pitchFamily="2" charset="0"/>
              </a:rPr>
              <a:t>Facilities</a:t>
            </a:r>
          </a:p>
          <a:p>
            <a:r>
              <a:rPr lang="en-GB" sz="1200" dirty="0">
                <a:effectLst/>
                <a:latin typeface="Avenir Light" panose="020B0402020203020204" pitchFamily="34" charset="77"/>
              </a:rPr>
              <a:t>Hotels – some local hotels offer ‘cruise packages’, one night stay + breakfast + transfer to cruise terminal </a:t>
            </a:r>
          </a:p>
          <a:p>
            <a:r>
              <a:rPr lang="en-GB" sz="1200" dirty="0">
                <a:latin typeface="Avenir Light" panose="020B0402020203020204" pitchFamily="34" charset="77"/>
              </a:rPr>
              <a:t>Shuttle transfer from Heathrow etc, Car parking, Restaurant, Shops, Toilets, Internet – Shopping centre nearby</a:t>
            </a:r>
            <a:endParaRPr lang="en-GB" sz="1200" i="1" dirty="0">
              <a:effectLst/>
              <a:latin typeface="Avenir Light" panose="020B0402020203020204" pitchFamily="34" charset="77"/>
            </a:endParaRPr>
          </a:p>
        </p:txBody>
      </p:sp>
    </p:spTree>
    <p:extLst>
      <p:ext uri="{BB962C8B-B14F-4D97-AF65-F5344CB8AC3E}">
        <p14:creationId xmlns:p14="http://schemas.microsoft.com/office/powerpoint/2010/main" val="847383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87BF66C4-4563-CD5A-E7D5-478977564AF8}"/>
              </a:ext>
            </a:extLst>
          </p:cNvPr>
          <p:cNvSpPr/>
          <p:nvPr/>
        </p:nvSpPr>
        <p:spPr>
          <a:xfrm>
            <a:off x="317684" y="1919755"/>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262099" y="6458842"/>
            <a:ext cx="2228850" cy="365125"/>
          </a:xfrm>
        </p:spPr>
        <p:txBody>
          <a:bodyPr/>
          <a:lstStyle/>
          <a:p>
            <a:fld id="{E7B70798-690E-5944-9C42-5F5DFEB47247}" type="slidenum">
              <a:rPr lang="en-GB" smtClean="0">
                <a:solidFill>
                  <a:schemeClr val="bg1"/>
                </a:solidFill>
              </a:rPr>
              <a:t>23</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D13A0EE-D676-00D5-4E13-9F09C45C3B2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105" y="5708091"/>
            <a:ext cx="1303864" cy="1038211"/>
          </a:xfrm>
          <a:prstGeom prst="rect">
            <a:avLst/>
          </a:prstGeom>
        </p:spPr>
      </p:pic>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3"/>
          <a:stretch>
            <a:fillRect/>
          </a:stretch>
        </p:blipFill>
        <p:spPr>
          <a:xfrm>
            <a:off x="8296641" y="293786"/>
            <a:ext cx="1384836" cy="809036"/>
          </a:xfrm>
          <a:prstGeom prst="rect">
            <a:avLst/>
          </a:prstGeom>
        </p:spPr>
      </p:pic>
      <p:sp>
        <p:nvSpPr>
          <p:cNvPr id="41" name="TextBox 40">
            <a:extLst>
              <a:ext uri="{FF2B5EF4-FFF2-40B4-BE49-F238E27FC236}">
                <a16:creationId xmlns:a16="http://schemas.microsoft.com/office/drawing/2014/main" id="{352E63F2-1921-E9CE-12D0-A999141A3434}"/>
              </a:ext>
            </a:extLst>
          </p:cNvPr>
          <p:cNvSpPr txBox="1"/>
          <p:nvPr/>
        </p:nvSpPr>
        <p:spPr>
          <a:xfrm>
            <a:off x="264066" y="862287"/>
            <a:ext cx="8170355" cy="276999"/>
          </a:xfrm>
          <a:prstGeom prst="rect">
            <a:avLst/>
          </a:prstGeom>
          <a:noFill/>
        </p:spPr>
        <p:txBody>
          <a:bodyPr wrap="square">
            <a:spAutoFit/>
          </a:bodyPr>
          <a:lstStyle/>
          <a:p>
            <a:r>
              <a:rPr lang="en-GB" sz="1200" b="1" dirty="0">
                <a:effectLst/>
                <a:latin typeface="Eurostile" panose="020B0504020202050204" pitchFamily="34" charset="77"/>
              </a:rPr>
              <a:t>B. The types of travel and tourism organisations, their roles and the products and services they offer to customers </a:t>
            </a:r>
            <a:endParaRPr lang="en-GB" sz="1200" b="1" dirty="0">
              <a:latin typeface="Eurostile" panose="020B0504020202050204" pitchFamily="34" charset="77"/>
            </a:endParaRPr>
          </a:p>
        </p:txBody>
      </p:sp>
      <p:sp>
        <p:nvSpPr>
          <p:cNvPr id="2" name="Oval 1">
            <a:extLst>
              <a:ext uri="{FF2B5EF4-FFF2-40B4-BE49-F238E27FC236}">
                <a16:creationId xmlns:a16="http://schemas.microsoft.com/office/drawing/2014/main" id="{F20845B1-675D-12A8-F6A7-13C31ABE3832}"/>
              </a:ext>
            </a:extLst>
          </p:cNvPr>
          <p:cNvSpPr/>
          <p:nvPr/>
        </p:nvSpPr>
        <p:spPr>
          <a:xfrm>
            <a:off x="443294" y="1205458"/>
            <a:ext cx="438912" cy="41718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52A8075C-7A74-84C2-FCFD-BFAC85FF0838}"/>
              </a:ext>
            </a:extLst>
          </p:cNvPr>
          <p:cNvSpPr txBox="1"/>
          <p:nvPr/>
        </p:nvSpPr>
        <p:spPr>
          <a:xfrm>
            <a:off x="467664" y="1218928"/>
            <a:ext cx="9438336" cy="523220"/>
          </a:xfrm>
          <a:prstGeom prst="rect">
            <a:avLst/>
          </a:prstGeom>
          <a:noFill/>
        </p:spPr>
        <p:txBody>
          <a:bodyPr wrap="square">
            <a:spAutoFit/>
          </a:bodyPr>
          <a:lstStyle/>
          <a:p>
            <a:r>
              <a:rPr lang="en-GB" sz="1400" b="1" dirty="0">
                <a:solidFill>
                  <a:schemeClr val="bg1"/>
                </a:solidFill>
                <a:effectLst/>
                <a:latin typeface="Eurostile" panose="020B0504020202050204" pitchFamily="34" charset="77"/>
              </a:rPr>
              <a:t>B2.   </a:t>
            </a:r>
            <a:r>
              <a:rPr lang="en-GB" sz="1400" b="1" dirty="0">
                <a:solidFill>
                  <a:srgbClr val="00AAAD"/>
                </a:solidFill>
                <a:effectLst/>
                <a:latin typeface="Eurostile" panose="020B0504020202050204" pitchFamily="34" charset="77"/>
              </a:rPr>
              <a:t>The key sectors of the travel + tourism industry - components of their role, and the products and services they 	offer to different types of customer </a:t>
            </a:r>
            <a:endParaRPr lang="en-GB" sz="1400" dirty="0">
              <a:solidFill>
                <a:srgbClr val="00AAAD"/>
              </a:solidFill>
              <a:latin typeface="Eurostile" panose="020B0504020202050204" pitchFamily="34" charset="77"/>
            </a:endParaRPr>
          </a:p>
        </p:txBody>
      </p:sp>
      <p:sp>
        <p:nvSpPr>
          <p:cNvPr id="21" name="TextBox 20">
            <a:extLst>
              <a:ext uri="{FF2B5EF4-FFF2-40B4-BE49-F238E27FC236}">
                <a16:creationId xmlns:a16="http://schemas.microsoft.com/office/drawing/2014/main" id="{DC87CECF-774C-B8A5-66D6-C81A7D497EF3}"/>
              </a:ext>
            </a:extLst>
          </p:cNvPr>
          <p:cNvSpPr txBox="1"/>
          <p:nvPr/>
        </p:nvSpPr>
        <p:spPr>
          <a:xfrm>
            <a:off x="411481" y="1942787"/>
            <a:ext cx="1115567" cy="307777"/>
          </a:xfrm>
          <a:prstGeom prst="rect">
            <a:avLst/>
          </a:prstGeom>
          <a:noFill/>
        </p:spPr>
        <p:txBody>
          <a:bodyPr wrap="square">
            <a:spAutoFit/>
          </a:bodyPr>
          <a:lstStyle/>
          <a:p>
            <a:r>
              <a:rPr lang="en-GB" sz="1400" b="1" dirty="0">
                <a:latin typeface="Avenir Black" panose="02000503020000020003" pitchFamily="2" charset="0"/>
              </a:rPr>
              <a:t>Coaches</a:t>
            </a:r>
            <a:endParaRPr lang="en-GB" sz="1400" dirty="0"/>
          </a:p>
        </p:txBody>
      </p:sp>
      <p:grpSp>
        <p:nvGrpSpPr>
          <p:cNvPr id="5" name="Group 4">
            <a:extLst>
              <a:ext uri="{FF2B5EF4-FFF2-40B4-BE49-F238E27FC236}">
                <a16:creationId xmlns:a16="http://schemas.microsoft.com/office/drawing/2014/main" id="{41D200E0-770D-2FC8-4E0E-905A3EE57870}"/>
              </a:ext>
            </a:extLst>
          </p:cNvPr>
          <p:cNvGrpSpPr/>
          <p:nvPr/>
        </p:nvGrpSpPr>
        <p:grpSpPr>
          <a:xfrm>
            <a:off x="3621214" y="2608671"/>
            <a:ext cx="2185449" cy="2219445"/>
            <a:chOff x="3602432" y="3126961"/>
            <a:chExt cx="2185449" cy="2219445"/>
          </a:xfrm>
        </p:grpSpPr>
        <p:sp>
          <p:nvSpPr>
            <p:cNvPr id="3" name="Oval 2">
              <a:extLst>
                <a:ext uri="{FF2B5EF4-FFF2-40B4-BE49-F238E27FC236}">
                  <a16:creationId xmlns:a16="http://schemas.microsoft.com/office/drawing/2014/main" id="{6F84A43D-1439-62BE-1A9E-9F1E387DEE60}"/>
                </a:ext>
              </a:extLst>
            </p:cNvPr>
            <p:cNvSpPr/>
            <p:nvPr/>
          </p:nvSpPr>
          <p:spPr>
            <a:xfrm>
              <a:off x="3602432" y="3126961"/>
              <a:ext cx="2185449" cy="221944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71689244-FD19-1178-24D3-48DF8C1C4AFD}"/>
                </a:ext>
              </a:extLst>
            </p:cNvPr>
            <p:cNvSpPr txBox="1"/>
            <p:nvPr/>
          </p:nvSpPr>
          <p:spPr>
            <a:xfrm>
              <a:off x="3885912" y="4188828"/>
              <a:ext cx="1618488" cy="830997"/>
            </a:xfrm>
            <a:prstGeom prst="rect">
              <a:avLst/>
            </a:prstGeom>
            <a:noFill/>
          </p:spPr>
          <p:txBody>
            <a:bodyPr wrap="square" rtlCol="0">
              <a:spAutoFit/>
            </a:bodyPr>
            <a:lstStyle/>
            <a:p>
              <a:pPr algn="ctr"/>
              <a:r>
                <a:rPr lang="en-GB" sz="1600" b="1" dirty="0">
                  <a:solidFill>
                    <a:schemeClr val="bg1"/>
                  </a:solidFill>
                  <a:latin typeface="Eurostile" panose="020B0504020202050204" pitchFamily="34" charset="77"/>
                </a:rPr>
                <a:t>Transport</a:t>
              </a:r>
            </a:p>
            <a:p>
              <a:pPr algn="ctr"/>
              <a:r>
                <a:rPr lang="en-GB" sz="1600" b="1" dirty="0">
                  <a:solidFill>
                    <a:schemeClr val="bg1"/>
                  </a:solidFill>
                  <a:latin typeface="Eurostile" panose="020B0504020202050204" pitchFamily="34" charset="77"/>
                </a:rPr>
                <a:t>principals:</a:t>
              </a:r>
            </a:p>
            <a:p>
              <a:pPr algn="ctr"/>
              <a:r>
                <a:rPr lang="en-GB" sz="1600" b="1" dirty="0">
                  <a:solidFill>
                    <a:schemeClr val="bg1"/>
                  </a:solidFill>
                  <a:latin typeface="Eurostile" panose="020B0504020202050204" pitchFamily="34" charset="77"/>
                </a:rPr>
                <a:t>LAND TRAVEL</a:t>
              </a:r>
            </a:p>
          </p:txBody>
        </p:sp>
      </p:grpSp>
      <p:sp>
        <p:nvSpPr>
          <p:cNvPr id="16" name="TextBox 15">
            <a:extLst>
              <a:ext uri="{FF2B5EF4-FFF2-40B4-BE49-F238E27FC236}">
                <a16:creationId xmlns:a16="http://schemas.microsoft.com/office/drawing/2014/main" id="{9F0FF107-E662-816B-6F96-F83BCC80216B}"/>
              </a:ext>
            </a:extLst>
          </p:cNvPr>
          <p:cNvSpPr txBox="1"/>
          <p:nvPr/>
        </p:nvSpPr>
        <p:spPr>
          <a:xfrm>
            <a:off x="5121241" y="6475687"/>
            <a:ext cx="3911245" cy="307777"/>
          </a:xfrm>
          <a:prstGeom prst="rect">
            <a:avLst/>
          </a:prstGeom>
          <a:noFill/>
        </p:spPr>
        <p:txBody>
          <a:bodyPr wrap="square">
            <a:spAutoFit/>
          </a:bodyPr>
          <a:lstStyle/>
          <a:p>
            <a:r>
              <a:rPr lang="en-GB" sz="1400" b="1" dirty="0">
                <a:solidFill>
                  <a:schemeClr val="bg1"/>
                </a:solidFill>
                <a:effectLst/>
                <a:latin typeface="Eurostile" panose="020B0504020202050204" pitchFamily="34" charset="77"/>
              </a:rPr>
              <a:t>B2. Key sectors of the travel + </a:t>
            </a:r>
            <a:r>
              <a:rPr lang="en-GB" sz="1400" b="1" dirty="0">
                <a:solidFill>
                  <a:schemeClr val="bg1"/>
                </a:solidFill>
                <a:latin typeface="Eurostile" panose="020B0504020202050204" pitchFamily="34" charset="77"/>
              </a:rPr>
              <a:t>t</a:t>
            </a:r>
            <a:r>
              <a:rPr lang="en-GB" sz="1400" b="1" dirty="0">
                <a:solidFill>
                  <a:schemeClr val="bg1"/>
                </a:solidFill>
                <a:effectLst/>
                <a:latin typeface="Eurostile" panose="020B0504020202050204" pitchFamily="34" charset="77"/>
              </a:rPr>
              <a:t>ourism industry</a:t>
            </a:r>
            <a:endParaRPr lang="en-GB" sz="1400" b="1" dirty="0">
              <a:solidFill>
                <a:schemeClr val="bg1"/>
              </a:solidFill>
              <a:latin typeface="Eurostile" panose="020B0504020202050204" pitchFamily="34" charset="77"/>
            </a:endParaRPr>
          </a:p>
        </p:txBody>
      </p:sp>
      <p:pic>
        <p:nvPicPr>
          <p:cNvPr id="19" name="Picture 18">
            <a:extLst>
              <a:ext uri="{FF2B5EF4-FFF2-40B4-BE49-F238E27FC236}">
                <a16:creationId xmlns:a16="http://schemas.microsoft.com/office/drawing/2014/main" id="{9EE1E8DD-058B-6361-43D7-6EE26CCAD3D3}"/>
              </a:ext>
            </a:extLst>
          </p:cNvPr>
          <p:cNvPicPr>
            <a:picLocks noChangeAspect="1"/>
          </p:cNvPicPr>
          <p:nvPr/>
        </p:nvPicPr>
        <p:blipFill>
          <a:blip r:embed="rId4"/>
          <a:stretch>
            <a:fillRect/>
          </a:stretch>
        </p:blipFill>
        <p:spPr>
          <a:xfrm>
            <a:off x="4156860" y="2771433"/>
            <a:ext cx="1111100" cy="961529"/>
          </a:xfrm>
          <a:prstGeom prst="rect">
            <a:avLst/>
          </a:prstGeom>
        </p:spPr>
      </p:pic>
      <p:sp>
        <p:nvSpPr>
          <p:cNvPr id="22" name="TextBox 21">
            <a:extLst>
              <a:ext uri="{FF2B5EF4-FFF2-40B4-BE49-F238E27FC236}">
                <a16:creationId xmlns:a16="http://schemas.microsoft.com/office/drawing/2014/main" id="{245345DF-EEDA-8800-8FAD-FBC415E8F762}"/>
              </a:ext>
            </a:extLst>
          </p:cNvPr>
          <p:cNvSpPr txBox="1"/>
          <p:nvPr/>
        </p:nvSpPr>
        <p:spPr>
          <a:xfrm>
            <a:off x="269542" y="2344601"/>
            <a:ext cx="3096450" cy="3231654"/>
          </a:xfrm>
          <a:prstGeom prst="rect">
            <a:avLst/>
          </a:prstGeom>
          <a:noFill/>
        </p:spPr>
        <p:txBody>
          <a:bodyPr wrap="square">
            <a:spAutoFit/>
          </a:bodyPr>
          <a:lstStyle/>
          <a:p>
            <a:r>
              <a:rPr lang="en-GB" sz="1200" dirty="0">
                <a:solidFill>
                  <a:srgbClr val="191C1F"/>
                </a:solidFill>
                <a:effectLst/>
                <a:latin typeface="Avenir Light" panose="020B0402020203020204" pitchFamily="34" charset="77"/>
              </a:rPr>
              <a:t>. Coach travel can be part of a package or as separate holiday or a mode of transport.</a:t>
            </a:r>
          </a:p>
          <a:p>
            <a:r>
              <a:rPr lang="en-GB" sz="1200" dirty="0">
                <a:solidFill>
                  <a:srgbClr val="191C1F"/>
                </a:solidFill>
                <a:effectLst/>
                <a:latin typeface="Avenir Light" panose="020B0402020203020204" pitchFamily="34" charset="77"/>
              </a:rPr>
              <a:t>. Coach travel is often a multi-centre holiday, where people visit a number of places</a:t>
            </a:r>
          </a:p>
          <a:p>
            <a:r>
              <a:rPr lang="en-GB" sz="1200" dirty="0">
                <a:solidFill>
                  <a:srgbClr val="191C1F"/>
                </a:solidFill>
                <a:effectLst/>
                <a:latin typeface="Avenir Light" panose="020B0402020203020204" pitchFamily="34" charset="77"/>
              </a:rPr>
              <a:t>. Coach day trips are popular to attractions and events.</a:t>
            </a:r>
          </a:p>
          <a:p>
            <a:r>
              <a:rPr lang="en-GB" sz="1200" dirty="0">
                <a:solidFill>
                  <a:srgbClr val="191C1F"/>
                </a:solidFill>
                <a:effectLst/>
                <a:latin typeface="Avenir Light" panose="020B0402020203020204" pitchFamily="34" charset="77"/>
              </a:rPr>
              <a:t>. Coach trips can cheap travel option (or for those who do not like to fly) and are popular in the ‘grey market’.</a:t>
            </a:r>
          </a:p>
          <a:p>
            <a:r>
              <a:rPr lang="en-GB" sz="1200" dirty="0">
                <a:solidFill>
                  <a:srgbClr val="191C1F"/>
                </a:solidFill>
                <a:latin typeface="Avenir Light" panose="020B0402020203020204" pitchFamily="34" charset="77"/>
              </a:rPr>
              <a:t>. Coach travel between airports and cities and city to city is a cost effective way to travel</a:t>
            </a:r>
            <a:endParaRPr lang="en-GB" sz="1200" dirty="0">
              <a:solidFill>
                <a:srgbClr val="191C1F"/>
              </a:solidFill>
              <a:effectLst/>
              <a:latin typeface="Avenir Light" panose="020B0402020203020204" pitchFamily="34" charset="77"/>
            </a:endParaRPr>
          </a:p>
          <a:p>
            <a:r>
              <a:rPr lang="en-GB" sz="1200" dirty="0">
                <a:solidFill>
                  <a:srgbClr val="191C1F"/>
                </a:solidFill>
                <a:latin typeface="Avenir Light" panose="020B0402020203020204" pitchFamily="34" charset="77"/>
              </a:rPr>
              <a:t>. Coaches have become more luxury with toilets, Wifi, onboard entertainment + refreshments.</a:t>
            </a:r>
          </a:p>
          <a:p>
            <a:endParaRPr lang="en-GB" sz="1200" dirty="0">
              <a:solidFill>
                <a:srgbClr val="191C1F"/>
              </a:solidFill>
              <a:effectLst/>
              <a:latin typeface="Avenir Light" panose="020B0402020203020204" pitchFamily="34" charset="77"/>
            </a:endParaRPr>
          </a:p>
        </p:txBody>
      </p:sp>
      <p:sp>
        <p:nvSpPr>
          <p:cNvPr id="23" name="Oval 22">
            <a:extLst>
              <a:ext uri="{FF2B5EF4-FFF2-40B4-BE49-F238E27FC236}">
                <a16:creationId xmlns:a16="http://schemas.microsoft.com/office/drawing/2014/main" id="{1A1FD642-4C9D-E1C5-4E7C-81522DCD4CEA}"/>
              </a:ext>
            </a:extLst>
          </p:cNvPr>
          <p:cNvSpPr/>
          <p:nvPr/>
        </p:nvSpPr>
        <p:spPr>
          <a:xfrm>
            <a:off x="5901020" y="1937453"/>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a:extLst>
              <a:ext uri="{FF2B5EF4-FFF2-40B4-BE49-F238E27FC236}">
                <a16:creationId xmlns:a16="http://schemas.microsoft.com/office/drawing/2014/main" id="{BB822D02-0687-2F28-549E-27B1177DD5BD}"/>
              </a:ext>
            </a:extLst>
          </p:cNvPr>
          <p:cNvSpPr txBox="1"/>
          <p:nvPr/>
        </p:nvSpPr>
        <p:spPr>
          <a:xfrm>
            <a:off x="5994817" y="1960485"/>
            <a:ext cx="1115567" cy="307777"/>
          </a:xfrm>
          <a:prstGeom prst="rect">
            <a:avLst/>
          </a:prstGeom>
          <a:noFill/>
        </p:spPr>
        <p:txBody>
          <a:bodyPr wrap="square">
            <a:spAutoFit/>
          </a:bodyPr>
          <a:lstStyle/>
          <a:p>
            <a:r>
              <a:rPr lang="en-GB" sz="1400" b="1" dirty="0">
                <a:latin typeface="Avenir Black" panose="02000503020000020003" pitchFamily="2" charset="0"/>
              </a:rPr>
              <a:t>Buses</a:t>
            </a:r>
            <a:endParaRPr lang="en-GB" sz="1400" dirty="0"/>
          </a:p>
        </p:txBody>
      </p:sp>
      <p:sp>
        <p:nvSpPr>
          <p:cNvPr id="27" name="TextBox 26">
            <a:extLst>
              <a:ext uri="{FF2B5EF4-FFF2-40B4-BE49-F238E27FC236}">
                <a16:creationId xmlns:a16="http://schemas.microsoft.com/office/drawing/2014/main" id="{FE683481-8AB1-D54C-87D9-CE273B2E4DCE}"/>
              </a:ext>
            </a:extLst>
          </p:cNvPr>
          <p:cNvSpPr txBox="1"/>
          <p:nvPr/>
        </p:nvSpPr>
        <p:spPr>
          <a:xfrm>
            <a:off x="5994817" y="2384530"/>
            <a:ext cx="3096450" cy="1384995"/>
          </a:xfrm>
          <a:prstGeom prst="rect">
            <a:avLst/>
          </a:prstGeom>
          <a:noFill/>
        </p:spPr>
        <p:txBody>
          <a:bodyPr wrap="square">
            <a:spAutoFit/>
          </a:bodyPr>
          <a:lstStyle/>
          <a:p>
            <a:r>
              <a:rPr lang="en-GB" sz="1200" dirty="0">
                <a:solidFill>
                  <a:srgbClr val="191C1F"/>
                </a:solidFill>
                <a:effectLst/>
                <a:latin typeface="Avenir Light" panose="020B0402020203020204" pitchFamily="34" charset="77"/>
              </a:rPr>
              <a:t>Buses provide a cheap and convenient way to travel especially in large towns and cities where the service is regular. Rural areas have less frequent services.</a:t>
            </a:r>
          </a:p>
          <a:p>
            <a:r>
              <a:rPr lang="en-GB" sz="1200" dirty="0">
                <a:solidFill>
                  <a:srgbClr val="191C1F"/>
                </a:solidFill>
                <a:latin typeface="Avenir Light" panose="020B0402020203020204" pitchFamily="34" charset="77"/>
              </a:rPr>
              <a:t>Sightseeing tours – like Big Bus – provide ‘hop-on hop-off’ services as well as information about the city. </a:t>
            </a:r>
            <a:endParaRPr lang="en-GB" sz="1200" dirty="0">
              <a:solidFill>
                <a:srgbClr val="191C1F"/>
              </a:solidFill>
              <a:effectLst/>
              <a:latin typeface="Avenir Light" panose="020B0402020203020204" pitchFamily="34" charset="77"/>
            </a:endParaRPr>
          </a:p>
        </p:txBody>
      </p:sp>
      <p:sp>
        <p:nvSpPr>
          <p:cNvPr id="28" name="TextBox 27">
            <a:extLst>
              <a:ext uri="{FF2B5EF4-FFF2-40B4-BE49-F238E27FC236}">
                <a16:creationId xmlns:a16="http://schemas.microsoft.com/office/drawing/2014/main" id="{90BA813F-5F64-296F-C01B-264AD0B52EFB}"/>
              </a:ext>
            </a:extLst>
          </p:cNvPr>
          <p:cNvSpPr txBox="1"/>
          <p:nvPr/>
        </p:nvSpPr>
        <p:spPr>
          <a:xfrm>
            <a:off x="5994817" y="4390679"/>
            <a:ext cx="3096450" cy="1015663"/>
          </a:xfrm>
          <a:prstGeom prst="rect">
            <a:avLst/>
          </a:prstGeom>
          <a:noFill/>
        </p:spPr>
        <p:txBody>
          <a:bodyPr wrap="square">
            <a:spAutoFit/>
          </a:bodyPr>
          <a:lstStyle/>
          <a:p>
            <a:r>
              <a:rPr lang="en-GB" sz="1200" dirty="0">
                <a:solidFill>
                  <a:srgbClr val="191C1F"/>
                </a:solidFill>
                <a:effectLst/>
                <a:latin typeface="Avenir Light" panose="020B0402020203020204" pitchFamily="34" charset="77"/>
              </a:rPr>
              <a:t>Underground trains (tube - metro) provide fast and convenient travel in many large cities around the world. </a:t>
            </a:r>
          </a:p>
          <a:p>
            <a:r>
              <a:rPr lang="en-GB" sz="1200" dirty="0">
                <a:solidFill>
                  <a:srgbClr val="191C1F"/>
                </a:solidFill>
                <a:latin typeface="Avenir Light" panose="020B0402020203020204" pitchFamily="34" charset="77"/>
              </a:rPr>
              <a:t>This form of transport like buses are popular with local and tourists</a:t>
            </a:r>
            <a:endParaRPr lang="en-GB" sz="1200" dirty="0">
              <a:solidFill>
                <a:srgbClr val="191C1F"/>
              </a:solidFill>
              <a:effectLst/>
              <a:latin typeface="Avenir Light" panose="020B0402020203020204" pitchFamily="34" charset="77"/>
            </a:endParaRPr>
          </a:p>
        </p:txBody>
      </p:sp>
      <p:sp>
        <p:nvSpPr>
          <p:cNvPr id="29" name="Oval 28">
            <a:extLst>
              <a:ext uri="{FF2B5EF4-FFF2-40B4-BE49-F238E27FC236}">
                <a16:creationId xmlns:a16="http://schemas.microsoft.com/office/drawing/2014/main" id="{DF7E826B-0290-AD72-FBF1-042E8392A6D4}"/>
              </a:ext>
            </a:extLst>
          </p:cNvPr>
          <p:cNvSpPr/>
          <p:nvPr/>
        </p:nvSpPr>
        <p:spPr>
          <a:xfrm>
            <a:off x="5908466" y="3955404"/>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TextBox 29">
            <a:extLst>
              <a:ext uri="{FF2B5EF4-FFF2-40B4-BE49-F238E27FC236}">
                <a16:creationId xmlns:a16="http://schemas.microsoft.com/office/drawing/2014/main" id="{B7BCA5BE-3581-69C7-AE9E-FAA44E9A5895}"/>
              </a:ext>
            </a:extLst>
          </p:cNvPr>
          <p:cNvSpPr txBox="1"/>
          <p:nvPr/>
        </p:nvSpPr>
        <p:spPr>
          <a:xfrm>
            <a:off x="5994816" y="3978328"/>
            <a:ext cx="1914744" cy="307777"/>
          </a:xfrm>
          <a:prstGeom prst="rect">
            <a:avLst/>
          </a:prstGeom>
          <a:noFill/>
        </p:spPr>
        <p:txBody>
          <a:bodyPr wrap="square">
            <a:spAutoFit/>
          </a:bodyPr>
          <a:lstStyle/>
          <a:p>
            <a:r>
              <a:rPr lang="en-GB" sz="1400" b="1" dirty="0">
                <a:latin typeface="Avenir Black" panose="02000503020000020003" pitchFamily="2" charset="0"/>
              </a:rPr>
              <a:t>Underground</a:t>
            </a:r>
            <a:endParaRPr lang="en-GB" sz="1400" dirty="0"/>
          </a:p>
        </p:txBody>
      </p:sp>
      <p:pic>
        <p:nvPicPr>
          <p:cNvPr id="31" name="Picture 4" descr="National express Logos">
            <a:extLst>
              <a:ext uri="{FF2B5EF4-FFF2-40B4-BE49-F238E27FC236}">
                <a16:creationId xmlns:a16="http://schemas.microsoft.com/office/drawing/2014/main" id="{79B32EE2-4DBB-EF38-099A-FF929624B4C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3010" b="32560"/>
          <a:stretch/>
        </p:blipFill>
        <p:spPr bwMode="auto">
          <a:xfrm>
            <a:off x="2803364" y="1779854"/>
            <a:ext cx="1192968" cy="5747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London Underground - Wikipedia">
            <a:extLst>
              <a:ext uri="{FF2B5EF4-FFF2-40B4-BE49-F238E27FC236}">
                <a16:creationId xmlns:a16="http://schemas.microsoft.com/office/drawing/2014/main" id="{1FE21349-DC38-4A21-C5C6-952B6BFB37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15863" y="3810966"/>
            <a:ext cx="633245" cy="51344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irst Buses Logo">
            <a:extLst>
              <a:ext uri="{FF2B5EF4-FFF2-40B4-BE49-F238E27FC236}">
                <a16:creationId xmlns:a16="http://schemas.microsoft.com/office/drawing/2014/main" id="{F5260F33-695C-6193-5DB6-6F61C97617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52302" y="1868174"/>
            <a:ext cx="873514" cy="411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073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262099" y="6458842"/>
            <a:ext cx="2228850" cy="365125"/>
          </a:xfrm>
        </p:spPr>
        <p:txBody>
          <a:bodyPr/>
          <a:lstStyle/>
          <a:p>
            <a:fld id="{E7B70798-690E-5944-9C42-5F5DFEB47247}" type="slidenum">
              <a:rPr lang="en-GB" smtClean="0">
                <a:solidFill>
                  <a:schemeClr val="bg1"/>
                </a:solidFill>
              </a:rPr>
              <a:t>24</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D13A0EE-D676-00D5-4E13-9F09C45C3B2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105" y="5708091"/>
            <a:ext cx="1303864" cy="1038211"/>
          </a:xfrm>
          <a:prstGeom prst="rect">
            <a:avLst/>
          </a:prstGeom>
        </p:spPr>
      </p:pic>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3"/>
          <a:stretch>
            <a:fillRect/>
          </a:stretch>
        </p:blipFill>
        <p:spPr>
          <a:xfrm>
            <a:off x="8296641" y="293786"/>
            <a:ext cx="1384836" cy="809036"/>
          </a:xfrm>
          <a:prstGeom prst="rect">
            <a:avLst/>
          </a:prstGeom>
        </p:spPr>
      </p:pic>
      <p:sp>
        <p:nvSpPr>
          <p:cNvPr id="41" name="TextBox 40">
            <a:extLst>
              <a:ext uri="{FF2B5EF4-FFF2-40B4-BE49-F238E27FC236}">
                <a16:creationId xmlns:a16="http://schemas.microsoft.com/office/drawing/2014/main" id="{352E63F2-1921-E9CE-12D0-A999141A3434}"/>
              </a:ext>
            </a:extLst>
          </p:cNvPr>
          <p:cNvSpPr txBox="1"/>
          <p:nvPr/>
        </p:nvSpPr>
        <p:spPr>
          <a:xfrm>
            <a:off x="264066" y="862287"/>
            <a:ext cx="8170355" cy="276999"/>
          </a:xfrm>
          <a:prstGeom prst="rect">
            <a:avLst/>
          </a:prstGeom>
          <a:noFill/>
        </p:spPr>
        <p:txBody>
          <a:bodyPr wrap="square">
            <a:spAutoFit/>
          </a:bodyPr>
          <a:lstStyle/>
          <a:p>
            <a:r>
              <a:rPr lang="en-GB" sz="1200" b="1" dirty="0">
                <a:effectLst/>
                <a:latin typeface="Eurostile" panose="020B0504020202050204" pitchFamily="34" charset="77"/>
              </a:rPr>
              <a:t>B. The types of travel and tourism organisations, their roles and the products and services they offer to customers </a:t>
            </a:r>
            <a:endParaRPr lang="en-GB" sz="1200" b="1" dirty="0">
              <a:latin typeface="Eurostile" panose="020B0504020202050204" pitchFamily="34" charset="77"/>
            </a:endParaRPr>
          </a:p>
        </p:txBody>
      </p:sp>
      <p:sp>
        <p:nvSpPr>
          <p:cNvPr id="2" name="Oval 1">
            <a:extLst>
              <a:ext uri="{FF2B5EF4-FFF2-40B4-BE49-F238E27FC236}">
                <a16:creationId xmlns:a16="http://schemas.microsoft.com/office/drawing/2014/main" id="{F20845B1-675D-12A8-F6A7-13C31ABE3832}"/>
              </a:ext>
            </a:extLst>
          </p:cNvPr>
          <p:cNvSpPr/>
          <p:nvPr/>
        </p:nvSpPr>
        <p:spPr>
          <a:xfrm>
            <a:off x="443294" y="1205458"/>
            <a:ext cx="438912" cy="41718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52A8075C-7A74-84C2-FCFD-BFAC85FF0838}"/>
              </a:ext>
            </a:extLst>
          </p:cNvPr>
          <p:cNvSpPr txBox="1"/>
          <p:nvPr/>
        </p:nvSpPr>
        <p:spPr>
          <a:xfrm>
            <a:off x="467664" y="1218928"/>
            <a:ext cx="9438336" cy="523220"/>
          </a:xfrm>
          <a:prstGeom prst="rect">
            <a:avLst/>
          </a:prstGeom>
          <a:noFill/>
        </p:spPr>
        <p:txBody>
          <a:bodyPr wrap="square">
            <a:spAutoFit/>
          </a:bodyPr>
          <a:lstStyle/>
          <a:p>
            <a:r>
              <a:rPr lang="en-GB" sz="1400" b="1" dirty="0">
                <a:solidFill>
                  <a:schemeClr val="bg1"/>
                </a:solidFill>
                <a:effectLst/>
                <a:latin typeface="Eurostile" panose="020B0504020202050204" pitchFamily="34" charset="77"/>
              </a:rPr>
              <a:t>B2.   </a:t>
            </a:r>
            <a:r>
              <a:rPr lang="en-GB" sz="1400" b="1" dirty="0">
                <a:solidFill>
                  <a:srgbClr val="00AAAD"/>
                </a:solidFill>
                <a:effectLst/>
                <a:latin typeface="Eurostile" panose="020B0504020202050204" pitchFamily="34" charset="77"/>
              </a:rPr>
              <a:t>The key sectors of the travel + tourism industry - components of their role, and the products and services they 	offer to different types of customer </a:t>
            </a:r>
            <a:endParaRPr lang="en-GB" sz="1400" dirty="0">
              <a:solidFill>
                <a:srgbClr val="00AAAD"/>
              </a:solidFill>
              <a:latin typeface="Eurostile" panose="020B0504020202050204" pitchFamily="34" charset="77"/>
            </a:endParaRPr>
          </a:p>
        </p:txBody>
      </p:sp>
      <p:grpSp>
        <p:nvGrpSpPr>
          <p:cNvPr id="11" name="Group 10">
            <a:extLst>
              <a:ext uri="{FF2B5EF4-FFF2-40B4-BE49-F238E27FC236}">
                <a16:creationId xmlns:a16="http://schemas.microsoft.com/office/drawing/2014/main" id="{FC40786E-2FDE-1A3D-8473-7B6977CCA5D0}"/>
              </a:ext>
            </a:extLst>
          </p:cNvPr>
          <p:cNvGrpSpPr/>
          <p:nvPr/>
        </p:nvGrpSpPr>
        <p:grpSpPr>
          <a:xfrm>
            <a:off x="317684" y="1919755"/>
            <a:ext cx="1639669" cy="344733"/>
            <a:chOff x="317684" y="1919755"/>
            <a:chExt cx="1639669" cy="344733"/>
          </a:xfrm>
        </p:grpSpPr>
        <p:sp>
          <p:nvSpPr>
            <p:cNvPr id="24" name="Oval 23">
              <a:extLst>
                <a:ext uri="{FF2B5EF4-FFF2-40B4-BE49-F238E27FC236}">
                  <a16:creationId xmlns:a16="http://schemas.microsoft.com/office/drawing/2014/main" id="{87BF66C4-4563-CD5A-E7D5-478977564AF8}"/>
                </a:ext>
              </a:extLst>
            </p:cNvPr>
            <p:cNvSpPr/>
            <p:nvPr/>
          </p:nvSpPr>
          <p:spPr>
            <a:xfrm>
              <a:off x="317684" y="1919755"/>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DC87CECF-774C-B8A5-66D6-C81A7D497EF3}"/>
                </a:ext>
              </a:extLst>
            </p:cNvPr>
            <p:cNvSpPr txBox="1"/>
            <p:nvPr/>
          </p:nvSpPr>
          <p:spPr>
            <a:xfrm>
              <a:off x="411481" y="1942787"/>
              <a:ext cx="1545872" cy="307777"/>
            </a:xfrm>
            <a:prstGeom prst="rect">
              <a:avLst/>
            </a:prstGeom>
            <a:noFill/>
          </p:spPr>
          <p:txBody>
            <a:bodyPr wrap="square">
              <a:spAutoFit/>
            </a:bodyPr>
            <a:lstStyle/>
            <a:p>
              <a:r>
                <a:rPr lang="en-GB" sz="1400" b="1" dirty="0">
                  <a:latin typeface="Avenir Black" panose="02000503020000020003" pitchFamily="2" charset="0"/>
                </a:rPr>
                <a:t>Coach terminals</a:t>
              </a:r>
              <a:endParaRPr lang="en-GB" sz="1400" dirty="0"/>
            </a:p>
          </p:txBody>
        </p:sp>
      </p:grpSp>
      <p:grpSp>
        <p:nvGrpSpPr>
          <p:cNvPr id="5" name="Group 4">
            <a:extLst>
              <a:ext uri="{FF2B5EF4-FFF2-40B4-BE49-F238E27FC236}">
                <a16:creationId xmlns:a16="http://schemas.microsoft.com/office/drawing/2014/main" id="{41D200E0-770D-2FC8-4E0E-905A3EE57870}"/>
              </a:ext>
            </a:extLst>
          </p:cNvPr>
          <p:cNvGrpSpPr/>
          <p:nvPr/>
        </p:nvGrpSpPr>
        <p:grpSpPr>
          <a:xfrm>
            <a:off x="3412717" y="2392294"/>
            <a:ext cx="2185449" cy="2219445"/>
            <a:chOff x="3602432" y="3126961"/>
            <a:chExt cx="2185449" cy="2219445"/>
          </a:xfrm>
        </p:grpSpPr>
        <p:sp>
          <p:nvSpPr>
            <p:cNvPr id="3" name="Oval 2">
              <a:extLst>
                <a:ext uri="{FF2B5EF4-FFF2-40B4-BE49-F238E27FC236}">
                  <a16:creationId xmlns:a16="http://schemas.microsoft.com/office/drawing/2014/main" id="{6F84A43D-1439-62BE-1A9E-9F1E387DEE60}"/>
                </a:ext>
              </a:extLst>
            </p:cNvPr>
            <p:cNvSpPr/>
            <p:nvPr/>
          </p:nvSpPr>
          <p:spPr>
            <a:xfrm>
              <a:off x="3602432" y="3126961"/>
              <a:ext cx="2185449" cy="221944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71689244-FD19-1178-24D3-48DF8C1C4AFD}"/>
                </a:ext>
              </a:extLst>
            </p:cNvPr>
            <p:cNvSpPr txBox="1"/>
            <p:nvPr/>
          </p:nvSpPr>
          <p:spPr>
            <a:xfrm>
              <a:off x="3721114" y="4188828"/>
              <a:ext cx="2002536" cy="830997"/>
            </a:xfrm>
            <a:prstGeom prst="rect">
              <a:avLst/>
            </a:prstGeom>
            <a:noFill/>
          </p:spPr>
          <p:txBody>
            <a:bodyPr wrap="square" rtlCol="0">
              <a:spAutoFit/>
            </a:bodyPr>
            <a:lstStyle/>
            <a:p>
              <a:pPr algn="ctr"/>
              <a:r>
                <a:rPr lang="en-GB" sz="1600" b="1" dirty="0">
                  <a:solidFill>
                    <a:schemeClr val="bg1"/>
                  </a:solidFill>
                  <a:latin typeface="Eurostile" panose="020B0504020202050204" pitchFamily="34" charset="77"/>
                </a:rPr>
                <a:t>Transport</a:t>
              </a:r>
            </a:p>
            <a:p>
              <a:pPr algn="ctr"/>
              <a:r>
                <a:rPr lang="en-GB" sz="1600" b="1" dirty="0">
                  <a:solidFill>
                    <a:schemeClr val="bg1"/>
                  </a:solidFill>
                  <a:latin typeface="Eurostile" panose="020B0504020202050204" pitchFamily="34" charset="77"/>
                </a:rPr>
                <a:t>hubs + gateways:</a:t>
              </a:r>
            </a:p>
            <a:p>
              <a:pPr algn="ctr"/>
              <a:r>
                <a:rPr lang="en-GB" sz="1600" b="1" dirty="0">
                  <a:solidFill>
                    <a:schemeClr val="bg1"/>
                  </a:solidFill>
                  <a:latin typeface="Eurostile" panose="020B0504020202050204" pitchFamily="34" charset="77"/>
                </a:rPr>
                <a:t>COACH + BUS</a:t>
              </a:r>
            </a:p>
          </p:txBody>
        </p:sp>
      </p:grpSp>
      <p:sp>
        <p:nvSpPr>
          <p:cNvPr id="16" name="TextBox 15">
            <a:extLst>
              <a:ext uri="{FF2B5EF4-FFF2-40B4-BE49-F238E27FC236}">
                <a16:creationId xmlns:a16="http://schemas.microsoft.com/office/drawing/2014/main" id="{9F0FF107-E662-816B-6F96-F83BCC80216B}"/>
              </a:ext>
            </a:extLst>
          </p:cNvPr>
          <p:cNvSpPr txBox="1"/>
          <p:nvPr/>
        </p:nvSpPr>
        <p:spPr>
          <a:xfrm>
            <a:off x="5121241" y="6475687"/>
            <a:ext cx="3911245" cy="307777"/>
          </a:xfrm>
          <a:prstGeom prst="rect">
            <a:avLst/>
          </a:prstGeom>
          <a:noFill/>
        </p:spPr>
        <p:txBody>
          <a:bodyPr wrap="square">
            <a:spAutoFit/>
          </a:bodyPr>
          <a:lstStyle/>
          <a:p>
            <a:r>
              <a:rPr lang="en-GB" sz="1400" b="1" dirty="0">
                <a:solidFill>
                  <a:schemeClr val="bg1"/>
                </a:solidFill>
                <a:effectLst/>
                <a:latin typeface="Eurostile" panose="020B0504020202050204" pitchFamily="34" charset="77"/>
              </a:rPr>
              <a:t>B2. Key sectors of the travel + </a:t>
            </a:r>
            <a:r>
              <a:rPr lang="en-GB" sz="1400" b="1" dirty="0">
                <a:solidFill>
                  <a:schemeClr val="bg1"/>
                </a:solidFill>
                <a:latin typeface="Eurostile" panose="020B0504020202050204" pitchFamily="34" charset="77"/>
              </a:rPr>
              <a:t>t</a:t>
            </a:r>
            <a:r>
              <a:rPr lang="en-GB" sz="1400" b="1" dirty="0">
                <a:solidFill>
                  <a:schemeClr val="bg1"/>
                </a:solidFill>
                <a:effectLst/>
                <a:latin typeface="Eurostile" panose="020B0504020202050204" pitchFamily="34" charset="77"/>
              </a:rPr>
              <a:t>ourism industry</a:t>
            </a:r>
            <a:endParaRPr lang="en-GB" sz="1400" b="1" dirty="0">
              <a:solidFill>
                <a:schemeClr val="bg1"/>
              </a:solidFill>
              <a:latin typeface="Eurostile" panose="020B0504020202050204" pitchFamily="34" charset="77"/>
            </a:endParaRPr>
          </a:p>
        </p:txBody>
      </p:sp>
      <p:pic>
        <p:nvPicPr>
          <p:cNvPr id="19" name="Picture 18">
            <a:extLst>
              <a:ext uri="{FF2B5EF4-FFF2-40B4-BE49-F238E27FC236}">
                <a16:creationId xmlns:a16="http://schemas.microsoft.com/office/drawing/2014/main" id="{9EE1E8DD-058B-6361-43D7-6EE26CCAD3D3}"/>
              </a:ext>
            </a:extLst>
          </p:cNvPr>
          <p:cNvPicPr>
            <a:picLocks noChangeAspect="1"/>
          </p:cNvPicPr>
          <p:nvPr/>
        </p:nvPicPr>
        <p:blipFill>
          <a:blip r:embed="rId4"/>
          <a:stretch>
            <a:fillRect/>
          </a:stretch>
        </p:blipFill>
        <p:spPr>
          <a:xfrm>
            <a:off x="3948363" y="2555056"/>
            <a:ext cx="1111100" cy="961529"/>
          </a:xfrm>
          <a:prstGeom prst="rect">
            <a:avLst/>
          </a:prstGeom>
        </p:spPr>
      </p:pic>
      <p:sp>
        <p:nvSpPr>
          <p:cNvPr id="22" name="TextBox 21">
            <a:extLst>
              <a:ext uri="{FF2B5EF4-FFF2-40B4-BE49-F238E27FC236}">
                <a16:creationId xmlns:a16="http://schemas.microsoft.com/office/drawing/2014/main" id="{245345DF-EEDA-8800-8FAD-FBC415E8F762}"/>
              </a:ext>
            </a:extLst>
          </p:cNvPr>
          <p:cNvSpPr txBox="1"/>
          <p:nvPr/>
        </p:nvSpPr>
        <p:spPr>
          <a:xfrm>
            <a:off x="269542" y="2344601"/>
            <a:ext cx="3096450" cy="2308324"/>
          </a:xfrm>
          <a:prstGeom prst="rect">
            <a:avLst/>
          </a:prstGeom>
          <a:noFill/>
        </p:spPr>
        <p:txBody>
          <a:bodyPr wrap="square">
            <a:spAutoFit/>
          </a:bodyPr>
          <a:lstStyle/>
          <a:p>
            <a:r>
              <a:rPr lang="en-GB" sz="1200" dirty="0">
                <a:solidFill>
                  <a:srgbClr val="191C1F"/>
                </a:solidFill>
                <a:effectLst/>
                <a:latin typeface="Avenir Light" panose="020B0402020203020204" pitchFamily="34" charset="77"/>
              </a:rPr>
              <a:t>. Coach travel may be domestic or international</a:t>
            </a:r>
          </a:p>
          <a:p>
            <a:r>
              <a:rPr lang="en-GB" sz="1200" dirty="0">
                <a:solidFill>
                  <a:srgbClr val="191C1F"/>
                </a:solidFill>
                <a:latin typeface="Avenir Light" panose="020B0402020203020204" pitchFamily="34" charset="77"/>
              </a:rPr>
              <a:t>. Waiting time tends to less at coach terminals than airports therefore less facilities are needed</a:t>
            </a:r>
            <a:endParaRPr lang="en-GB" sz="1200" dirty="0">
              <a:solidFill>
                <a:srgbClr val="191C1F"/>
              </a:solidFill>
              <a:effectLst/>
              <a:latin typeface="Avenir Light" panose="020B0402020203020204" pitchFamily="34" charset="77"/>
            </a:endParaRPr>
          </a:p>
          <a:p>
            <a:r>
              <a:rPr lang="en-GB" sz="1200" dirty="0">
                <a:solidFill>
                  <a:srgbClr val="191C1F"/>
                </a:solidFill>
                <a:latin typeface="Avenir Light" panose="020B0402020203020204" pitchFamily="34" charset="77"/>
              </a:rPr>
              <a:t>. Facilities may include:</a:t>
            </a:r>
          </a:p>
          <a:p>
            <a:r>
              <a:rPr lang="en-GB" sz="1200" dirty="0">
                <a:solidFill>
                  <a:srgbClr val="191C1F"/>
                </a:solidFill>
                <a:latin typeface="Avenir Light" panose="020B0402020203020204" pitchFamily="34" charset="77"/>
              </a:rPr>
              <a:t>. Toilets</a:t>
            </a:r>
          </a:p>
          <a:p>
            <a:r>
              <a:rPr lang="en-GB" sz="1200" dirty="0">
                <a:solidFill>
                  <a:srgbClr val="191C1F"/>
                </a:solidFill>
                <a:latin typeface="Avenir Light" panose="020B0402020203020204" pitchFamily="34" charset="77"/>
              </a:rPr>
              <a:t>. Waiting rooms</a:t>
            </a:r>
          </a:p>
          <a:p>
            <a:r>
              <a:rPr lang="en-GB" sz="1200" dirty="0">
                <a:solidFill>
                  <a:srgbClr val="191C1F"/>
                </a:solidFill>
                <a:latin typeface="Avenir Light" panose="020B0402020203020204" pitchFamily="34" charset="77"/>
              </a:rPr>
              <a:t>. Wifi</a:t>
            </a:r>
          </a:p>
          <a:p>
            <a:r>
              <a:rPr lang="en-GB" sz="1200" dirty="0">
                <a:solidFill>
                  <a:srgbClr val="191C1F"/>
                </a:solidFill>
                <a:latin typeface="Avenir Light" panose="020B0402020203020204" pitchFamily="34" charset="77"/>
              </a:rPr>
              <a:t>. Shops – food and drinks</a:t>
            </a:r>
          </a:p>
          <a:p>
            <a:r>
              <a:rPr lang="en-GB" sz="1200" dirty="0">
                <a:solidFill>
                  <a:srgbClr val="191C1F"/>
                </a:solidFill>
                <a:latin typeface="Avenir Light" panose="020B0402020203020204" pitchFamily="34" charset="77"/>
              </a:rPr>
              <a:t>. Left luggage</a:t>
            </a:r>
          </a:p>
          <a:p>
            <a:endParaRPr lang="en-GB" sz="1200" dirty="0">
              <a:solidFill>
                <a:srgbClr val="191C1F"/>
              </a:solidFill>
              <a:effectLst/>
              <a:latin typeface="Avenir Light" panose="020B0402020203020204" pitchFamily="34" charset="77"/>
            </a:endParaRPr>
          </a:p>
        </p:txBody>
      </p:sp>
      <p:grpSp>
        <p:nvGrpSpPr>
          <p:cNvPr id="15" name="Group 14">
            <a:extLst>
              <a:ext uri="{FF2B5EF4-FFF2-40B4-BE49-F238E27FC236}">
                <a16:creationId xmlns:a16="http://schemas.microsoft.com/office/drawing/2014/main" id="{07B34F97-CDDF-1B88-24BD-F3047AC8D39B}"/>
              </a:ext>
            </a:extLst>
          </p:cNvPr>
          <p:cNvGrpSpPr/>
          <p:nvPr/>
        </p:nvGrpSpPr>
        <p:grpSpPr>
          <a:xfrm>
            <a:off x="5901020" y="1937453"/>
            <a:ext cx="1688500" cy="344733"/>
            <a:chOff x="5901020" y="1937453"/>
            <a:chExt cx="1688500" cy="344733"/>
          </a:xfrm>
        </p:grpSpPr>
        <p:sp>
          <p:nvSpPr>
            <p:cNvPr id="23" name="Oval 22">
              <a:extLst>
                <a:ext uri="{FF2B5EF4-FFF2-40B4-BE49-F238E27FC236}">
                  <a16:creationId xmlns:a16="http://schemas.microsoft.com/office/drawing/2014/main" id="{1A1FD642-4C9D-E1C5-4E7C-81522DCD4CEA}"/>
                </a:ext>
              </a:extLst>
            </p:cNvPr>
            <p:cNvSpPr/>
            <p:nvPr/>
          </p:nvSpPr>
          <p:spPr>
            <a:xfrm>
              <a:off x="5901020" y="1937453"/>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a:extLst>
                <a:ext uri="{FF2B5EF4-FFF2-40B4-BE49-F238E27FC236}">
                  <a16:creationId xmlns:a16="http://schemas.microsoft.com/office/drawing/2014/main" id="{BB822D02-0687-2F28-549E-27B1177DD5BD}"/>
                </a:ext>
              </a:extLst>
            </p:cNvPr>
            <p:cNvSpPr txBox="1"/>
            <p:nvPr/>
          </p:nvSpPr>
          <p:spPr>
            <a:xfrm>
              <a:off x="5994817" y="1960485"/>
              <a:ext cx="1594703" cy="307777"/>
            </a:xfrm>
            <a:prstGeom prst="rect">
              <a:avLst/>
            </a:prstGeom>
            <a:noFill/>
          </p:spPr>
          <p:txBody>
            <a:bodyPr wrap="square">
              <a:spAutoFit/>
            </a:bodyPr>
            <a:lstStyle/>
            <a:p>
              <a:r>
                <a:rPr lang="en-GB" sz="1400" b="1" dirty="0">
                  <a:latin typeface="Avenir Black" panose="02000503020000020003" pitchFamily="2" charset="0"/>
                </a:rPr>
                <a:t>Bus terminals</a:t>
              </a:r>
              <a:endParaRPr lang="en-GB" sz="1400" dirty="0"/>
            </a:p>
          </p:txBody>
        </p:sp>
      </p:grpSp>
      <p:sp>
        <p:nvSpPr>
          <p:cNvPr id="27" name="TextBox 26">
            <a:extLst>
              <a:ext uri="{FF2B5EF4-FFF2-40B4-BE49-F238E27FC236}">
                <a16:creationId xmlns:a16="http://schemas.microsoft.com/office/drawing/2014/main" id="{FE683481-8AB1-D54C-87D9-CE273B2E4DCE}"/>
              </a:ext>
            </a:extLst>
          </p:cNvPr>
          <p:cNvSpPr txBox="1"/>
          <p:nvPr/>
        </p:nvSpPr>
        <p:spPr>
          <a:xfrm>
            <a:off x="5994817" y="2384530"/>
            <a:ext cx="3096450" cy="1569660"/>
          </a:xfrm>
          <a:prstGeom prst="rect">
            <a:avLst/>
          </a:prstGeom>
          <a:noFill/>
        </p:spPr>
        <p:txBody>
          <a:bodyPr wrap="square">
            <a:spAutoFit/>
          </a:bodyPr>
          <a:lstStyle/>
          <a:p>
            <a:r>
              <a:rPr lang="en-GB" sz="1200" dirty="0">
                <a:solidFill>
                  <a:srgbClr val="191C1F"/>
                </a:solidFill>
                <a:effectLst/>
                <a:latin typeface="Avenir Light" panose="020B0402020203020204" pitchFamily="34" charset="77"/>
              </a:rPr>
              <a:t>. Bus terminals may have basic facilities like toilets, food and drinks outlets.</a:t>
            </a:r>
          </a:p>
          <a:p>
            <a:r>
              <a:rPr lang="en-GB" sz="1200" dirty="0">
                <a:solidFill>
                  <a:srgbClr val="191C1F"/>
                </a:solidFill>
                <a:latin typeface="Avenir Light" panose="020B0402020203020204" pitchFamily="34" charset="77"/>
              </a:rPr>
              <a:t>. People at bus terminal tend to only be there for short periods so require less facilities.</a:t>
            </a:r>
          </a:p>
          <a:p>
            <a:r>
              <a:rPr lang="en-GB" sz="1200" dirty="0">
                <a:solidFill>
                  <a:srgbClr val="191C1F"/>
                </a:solidFill>
                <a:latin typeface="Avenir Light" panose="020B0402020203020204" pitchFamily="34" charset="77"/>
              </a:rPr>
              <a:t>. Covered or indoor seating areas are provided</a:t>
            </a:r>
          </a:p>
          <a:p>
            <a:endParaRPr lang="en-GB" sz="1200" dirty="0">
              <a:solidFill>
                <a:srgbClr val="191C1F"/>
              </a:solidFill>
              <a:effectLst/>
              <a:latin typeface="Avenir Light" panose="020B0402020203020204" pitchFamily="34" charset="77"/>
            </a:endParaRPr>
          </a:p>
        </p:txBody>
      </p:sp>
      <p:sp>
        <p:nvSpPr>
          <p:cNvPr id="28" name="TextBox 27">
            <a:extLst>
              <a:ext uri="{FF2B5EF4-FFF2-40B4-BE49-F238E27FC236}">
                <a16:creationId xmlns:a16="http://schemas.microsoft.com/office/drawing/2014/main" id="{90BA813F-5F64-296F-C01B-264AD0B52EFB}"/>
              </a:ext>
            </a:extLst>
          </p:cNvPr>
          <p:cNvSpPr txBox="1"/>
          <p:nvPr/>
        </p:nvSpPr>
        <p:spPr>
          <a:xfrm>
            <a:off x="5994817" y="4390679"/>
            <a:ext cx="3096450" cy="1015663"/>
          </a:xfrm>
          <a:prstGeom prst="rect">
            <a:avLst/>
          </a:prstGeom>
          <a:noFill/>
        </p:spPr>
        <p:txBody>
          <a:bodyPr wrap="square">
            <a:spAutoFit/>
          </a:bodyPr>
          <a:lstStyle/>
          <a:p>
            <a:r>
              <a:rPr lang="en-GB" sz="1200" dirty="0">
                <a:solidFill>
                  <a:srgbClr val="191C1F"/>
                </a:solidFill>
                <a:effectLst/>
                <a:latin typeface="Avenir Light" panose="020B0402020203020204" pitchFamily="34" charset="77"/>
              </a:rPr>
              <a:t>Underground stations vary enormously in terms of facilities offered. Some are linked to major rail terminals so share their facilities, whilst others may have toilets and food and drink kiosks.</a:t>
            </a:r>
          </a:p>
        </p:txBody>
      </p:sp>
      <p:grpSp>
        <p:nvGrpSpPr>
          <p:cNvPr id="18" name="Group 17">
            <a:extLst>
              <a:ext uri="{FF2B5EF4-FFF2-40B4-BE49-F238E27FC236}">
                <a16:creationId xmlns:a16="http://schemas.microsoft.com/office/drawing/2014/main" id="{4B3C6EB5-722A-DE9A-E157-1EA46702A5D5}"/>
              </a:ext>
            </a:extLst>
          </p:cNvPr>
          <p:cNvGrpSpPr/>
          <p:nvPr/>
        </p:nvGrpSpPr>
        <p:grpSpPr>
          <a:xfrm>
            <a:off x="5908466" y="3955404"/>
            <a:ext cx="2342240" cy="344733"/>
            <a:chOff x="5908466" y="3955404"/>
            <a:chExt cx="2342240" cy="344733"/>
          </a:xfrm>
        </p:grpSpPr>
        <p:sp>
          <p:nvSpPr>
            <p:cNvPr id="29" name="Oval 28">
              <a:extLst>
                <a:ext uri="{FF2B5EF4-FFF2-40B4-BE49-F238E27FC236}">
                  <a16:creationId xmlns:a16="http://schemas.microsoft.com/office/drawing/2014/main" id="{DF7E826B-0290-AD72-FBF1-042E8392A6D4}"/>
                </a:ext>
              </a:extLst>
            </p:cNvPr>
            <p:cNvSpPr/>
            <p:nvPr/>
          </p:nvSpPr>
          <p:spPr>
            <a:xfrm>
              <a:off x="5908466" y="3955404"/>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TextBox 29">
              <a:extLst>
                <a:ext uri="{FF2B5EF4-FFF2-40B4-BE49-F238E27FC236}">
                  <a16:creationId xmlns:a16="http://schemas.microsoft.com/office/drawing/2014/main" id="{B7BCA5BE-3581-69C7-AE9E-FAA44E9A5895}"/>
                </a:ext>
              </a:extLst>
            </p:cNvPr>
            <p:cNvSpPr txBox="1"/>
            <p:nvPr/>
          </p:nvSpPr>
          <p:spPr>
            <a:xfrm>
              <a:off x="5994815" y="3978328"/>
              <a:ext cx="2255891" cy="307777"/>
            </a:xfrm>
            <a:prstGeom prst="rect">
              <a:avLst/>
            </a:prstGeom>
            <a:noFill/>
          </p:spPr>
          <p:txBody>
            <a:bodyPr wrap="square">
              <a:spAutoFit/>
            </a:bodyPr>
            <a:lstStyle/>
            <a:p>
              <a:r>
                <a:rPr lang="en-GB" sz="1400" b="1" dirty="0">
                  <a:latin typeface="Avenir Black" panose="02000503020000020003" pitchFamily="2" charset="0"/>
                </a:rPr>
                <a:t>Underground stations</a:t>
              </a:r>
              <a:endParaRPr lang="en-GB" sz="1400" dirty="0"/>
            </a:p>
          </p:txBody>
        </p:sp>
      </p:grpSp>
      <p:pic>
        <p:nvPicPr>
          <p:cNvPr id="31" name="Picture 4" descr="National express Logos">
            <a:extLst>
              <a:ext uri="{FF2B5EF4-FFF2-40B4-BE49-F238E27FC236}">
                <a16:creationId xmlns:a16="http://schemas.microsoft.com/office/drawing/2014/main" id="{79B32EE2-4DBB-EF38-099A-FF929624B4C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3010" b="32560"/>
          <a:stretch/>
        </p:blipFill>
        <p:spPr bwMode="auto">
          <a:xfrm>
            <a:off x="2803364" y="1779854"/>
            <a:ext cx="1192968" cy="5747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London Underground - Wikipedia">
            <a:extLst>
              <a:ext uri="{FF2B5EF4-FFF2-40B4-BE49-F238E27FC236}">
                <a16:creationId xmlns:a16="http://schemas.microsoft.com/office/drawing/2014/main" id="{1FE21349-DC38-4A21-C5C6-952B6BFB37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15863" y="3810966"/>
            <a:ext cx="633245" cy="51344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irst Buses Logo">
            <a:extLst>
              <a:ext uri="{FF2B5EF4-FFF2-40B4-BE49-F238E27FC236}">
                <a16:creationId xmlns:a16="http://schemas.microsoft.com/office/drawing/2014/main" id="{F5260F33-695C-6193-5DB6-6F61C97617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52302" y="1868174"/>
            <a:ext cx="873514" cy="41155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DC9A6ECA-AEB4-0477-C36F-F7F5B39DD397}"/>
              </a:ext>
            </a:extLst>
          </p:cNvPr>
          <p:cNvSpPr txBox="1"/>
          <p:nvPr/>
        </p:nvSpPr>
        <p:spPr>
          <a:xfrm>
            <a:off x="1146695" y="4878659"/>
            <a:ext cx="2801668" cy="461665"/>
          </a:xfrm>
          <a:prstGeom prst="rect">
            <a:avLst/>
          </a:prstGeom>
          <a:noFill/>
        </p:spPr>
        <p:txBody>
          <a:bodyPr wrap="square">
            <a:spAutoFit/>
          </a:bodyPr>
          <a:lstStyle/>
          <a:p>
            <a:r>
              <a:rPr lang="en-GB" sz="1200" b="1" i="1" dirty="0">
                <a:latin typeface="Avenir Light" panose="020B0402020203020204" pitchFamily="34" charset="77"/>
              </a:rPr>
              <a:t>Compare coach and bus terminals with airline terminals.</a:t>
            </a:r>
            <a:endParaRPr lang="en-GB" sz="1200" b="1" i="1" dirty="0">
              <a:effectLst/>
              <a:latin typeface="Avenir Light" panose="020B0402020203020204" pitchFamily="34" charset="77"/>
            </a:endParaRPr>
          </a:p>
        </p:txBody>
      </p:sp>
      <p:pic>
        <p:nvPicPr>
          <p:cNvPr id="25" name="Picture 24">
            <a:extLst>
              <a:ext uri="{FF2B5EF4-FFF2-40B4-BE49-F238E27FC236}">
                <a16:creationId xmlns:a16="http://schemas.microsoft.com/office/drawing/2014/main" id="{A44F990E-2688-AC6F-E653-F251380EC37F}"/>
              </a:ext>
            </a:extLst>
          </p:cNvPr>
          <p:cNvPicPr>
            <a:picLocks noChangeAspect="1"/>
          </p:cNvPicPr>
          <p:nvPr/>
        </p:nvPicPr>
        <p:blipFill>
          <a:blip r:embed="rId8"/>
          <a:stretch>
            <a:fillRect/>
          </a:stretch>
        </p:blipFill>
        <p:spPr>
          <a:xfrm>
            <a:off x="613777" y="4870592"/>
            <a:ext cx="437896" cy="437896"/>
          </a:xfrm>
          <a:prstGeom prst="rect">
            <a:avLst/>
          </a:prstGeom>
        </p:spPr>
      </p:pic>
    </p:spTree>
    <p:extLst>
      <p:ext uri="{BB962C8B-B14F-4D97-AF65-F5344CB8AC3E}">
        <p14:creationId xmlns:p14="http://schemas.microsoft.com/office/powerpoint/2010/main" val="2022772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262099" y="6458842"/>
            <a:ext cx="2228850" cy="365125"/>
          </a:xfrm>
        </p:spPr>
        <p:txBody>
          <a:bodyPr/>
          <a:lstStyle/>
          <a:p>
            <a:fld id="{E7B70798-690E-5944-9C42-5F5DFEB47247}" type="slidenum">
              <a:rPr lang="en-GB" smtClean="0">
                <a:solidFill>
                  <a:schemeClr val="bg1"/>
                </a:solidFill>
              </a:rPr>
              <a:t>25</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D13A0EE-D676-00D5-4E13-9F09C45C3B2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105" y="5708091"/>
            <a:ext cx="1303864" cy="1038211"/>
          </a:xfrm>
          <a:prstGeom prst="rect">
            <a:avLst/>
          </a:prstGeom>
        </p:spPr>
      </p:pic>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3"/>
          <a:stretch>
            <a:fillRect/>
          </a:stretch>
        </p:blipFill>
        <p:spPr>
          <a:xfrm>
            <a:off x="8296641" y="293786"/>
            <a:ext cx="1384836" cy="809036"/>
          </a:xfrm>
          <a:prstGeom prst="rect">
            <a:avLst/>
          </a:prstGeom>
        </p:spPr>
      </p:pic>
      <p:sp>
        <p:nvSpPr>
          <p:cNvPr id="41" name="TextBox 40">
            <a:extLst>
              <a:ext uri="{FF2B5EF4-FFF2-40B4-BE49-F238E27FC236}">
                <a16:creationId xmlns:a16="http://schemas.microsoft.com/office/drawing/2014/main" id="{352E63F2-1921-E9CE-12D0-A999141A3434}"/>
              </a:ext>
            </a:extLst>
          </p:cNvPr>
          <p:cNvSpPr txBox="1"/>
          <p:nvPr/>
        </p:nvSpPr>
        <p:spPr>
          <a:xfrm>
            <a:off x="264066" y="862287"/>
            <a:ext cx="8170355" cy="276999"/>
          </a:xfrm>
          <a:prstGeom prst="rect">
            <a:avLst/>
          </a:prstGeom>
          <a:noFill/>
        </p:spPr>
        <p:txBody>
          <a:bodyPr wrap="square">
            <a:spAutoFit/>
          </a:bodyPr>
          <a:lstStyle/>
          <a:p>
            <a:r>
              <a:rPr lang="en-GB" sz="1200" b="1" dirty="0">
                <a:effectLst/>
                <a:latin typeface="Eurostile" panose="020B0504020202050204" pitchFamily="34" charset="77"/>
              </a:rPr>
              <a:t>B. The types of travel and tourism organisations, their roles and the products and services they offer to customers </a:t>
            </a:r>
            <a:endParaRPr lang="en-GB" sz="1200" b="1" dirty="0">
              <a:latin typeface="Eurostile" panose="020B0504020202050204" pitchFamily="34" charset="77"/>
            </a:endParaRPr>
          </a:p>
        </p:txBody>
      </p:sp>
      <p:sp>
        <p:nvSpPr>
          <p:cNvPr id="2" name="Oval 1">
            <a:extLst>
              <a:ext uri="{FF2B5EF4-FFF2-40B4-BE49-F238E27FC236}">
                <a16:creationId xmlns:a16="http://schemas.microsoft.com/office/drawing/2014/main" id="{F20845B1-675D-12A8-F6A7-13C31ABE3832}"/>
              </a:ext>
            </a:extLst>
          </p:cNvPr>
          <p:cNvSpPr/>
          <p:nvPr/>
        </p:nvSpPr>
        <p:spPr>
          <a:xfrm>
            <a:off x="443294" y="1205458"/>
            <a:ext cx="438912" cy="41718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52A8075C-7A74-84C2-FCFD-BFAC85FF0838}"/>
              </a:ext>
            </a:extLst>
          </p:cNvPr>
          <p:cNvSpPr txBox="1"/>
          <p:nvPr/>
        </p:nvSpPr>
        <p:spPr>
          <a:xfrm>
            <a:off x="467664" y="1218928"/>
            <a:ext cx="9438336" cy="523220"/>
          </a:xfrm>
          <a:prstGeom prst="rect">
            <a:avLst/>
          </a:prstGeom>
          <a:noFill/>
        </p:spPr>
        <p:txBody>
          <a:bodyPr wrap="square">
            <a:spAutoFit/>
          </a:bodyPr>
          <a:lstStyle/>
          <a:p>
            <a:r>
              <a:rPr lang="en-GB" sz="1400" b="1" dirty="0">
                <a:solidFill>
                  <a:schemeClr val="bg1"/>
                </a:solidFill>
                <a:effectLst/>
                <a:latin typeface="Eurostile" panose="020B0504020202050204" pitchFamily="34" charset="77"/>
              </a:rPr>
              <a:t>B2.   </a:t>
            </a:r>
            <a:r>
              <a:rPr lang="en-GB" sz="1400" b="1" dirty="0">
                <a:solidFill>
                  <a:srgbClr val="00AAAD"/>
                </a:solidFill>
                <a:effectLst/>
                <a:latin typeface="Eurostile" panose="020B0504020202050204" pitchFamily="34" charset="77"/>
              </a:rPr>
              <a:t>The key sectors of the travel + tourism industry - components of their role, and the products and services they 	offer to different types of customer </a:t>
            </a:r>
            <a:endParaRPr lang="en-GB" sz="1400" dirty="0">
              <a:solidFill>
                <a:srgbClr val="00AAAD"/>
              </a:solidFill>
              <a:latin typeface="Eurostile" panose="020B0504020202050204" pitchFamily="34" charset="77"/>
            </a:endParaRPr>
          </a:p>
        </p:txBody>
      </p:sp>
      <p:sp>
        <p:nvSpPr>
          <p:cNvPr id="16" name="TextBox 15">
            <a:extLst>
              <a:ext uri="{FF2B5EF4-FFF2-40B4-BE49-F238E27FC236}">
                <a16:creationId xmlns:a16="http://schemas.microsoft.com/office/drawing/2014/main" id="{9F0FF107-E662-816B-6F96-F83BCC80216B}"/>
              </a:ext>
            </a:extLst>
          </p:cNvPr>
          <p:cNvSpPr txBox="1"/>
          <p:nvPr/>
        </p:nvSpPr>
        <p:spPr>
          <a:xfrm>
            <a:off x="5121241" y="6475687"/>
            <a:ext cx="3911245" cy="307777"/>
          </a:xfrm>
          <a:prstGeom prst="rect">
            <a:avLst/>
          </a:prstGeom>
          <a:noFill/>
        </p:spPr>
        <p:txBody>
          <a:bodyPr wrap="square">
            <a:spAutoFit/>
          </a:bodyPr>
          <a:lstStyle/>
          <a:p>
            <a:r>
              <a:rPr lang="en-GB" sz="1400" b="1" dirty="0">
                <a:solidFill>
                  <a:schemeClr val="bg1"/>
                </a:solidFill>
                <a:effectLst/>
                <a:latin typeface="Eurostile" panose="020B0504020202050204" pitchFamily="34" charset="77"/>
              </a:rPr>
              <a:t>B2. Key sectors of the travel + </a:t>
            </a:r>
            <a:r>
              <a:rPr lang="en-GB" sz="1400" b="1" dirty="0">
                <a:solidFill>
                  <a:schemeClr val="bg1"/>
                </a:solidFill>
                <a:latin typeface="Eurostile" panose="020B0504020202050204" pitchFamily="34" charset="77"/>
              </a:rPr>
              <a:t>t</a:t>
            </a:r>
            <a:r>
              <a:rPr lang="en-GB" sz="1400" b="1" dirty="0">
                <a:solidFill>
                  <a:schemeClr val="bg1"/>
                </a:solidFill>
                <a:effectLst/>
                <a:latin typeface="Eurostile" panose="020B0504020202050204" pitchFamily="34" charset="77"/>
              </a:rPr>
              <a:t>ourism industry</a:t>
            </a:r>
            <a:endParaRPr lang="en-GB" sz="1400" b="1" dirty="0">
              <a:solidFill>
                <a:schemeClr val="bg1"/>
              </a:solidFill>
              <a:latin typeface="Eurostile" panose="020B0504020202050204" pitchFamily="34" charset="77"/>
            </a:endParaRPr>
          </a:p>
        </p:txBody>
      </p:sp>
      <p:sp>
        <p:nvSpPr>
          <p:cNvPr id="20" name="TextBox 19">
            <a:extLst>
              <a:ext uri="{FF2B5EF4-FFF2-40B4-BE49-F238E27FC236}">
                <a16:creationId xmlns:a16="http://schemas.microsoft.com/office/drawing/2014/main" id="{DC9A6ECA-AEB4-0477-C36F-F7F5B39DD397}"/>
              </a:ext>
            </a:extLst>
          </p:cNvPr>
          <p:cNvSpPr txBox="1"/>
          <p:nvPr/>
        </p:nvSpPr>
        <p:spPr>
          <a:xfrm>
            <a:off x="1020570" y="2049835"/>
            <a:ext cx="4402767" cy="276999"/>
          </a:xfrm>
          <a:prstGeom prst="rect">
            <a:avLst/>
          </a:prstGeom>
          <a:noFill/>
        </p:spPr>
        <p:txBody>
          <a:bodyPr wrap="square">
            <a:spAutoFit/>
          </a:bodyPr>
          <a:lstStyle/>
          <a:p>
            <a:r>
              <a:rPr lang="en-GB" sz="1200" b="1" i="1" dirty="0">
                <a:latin typeface="Avenir Black Oblique" panose="02000503020000020003" pitchFamily="2" charset="0"/>
              </a:rPr>
              <a:t>Compare coach and bus terminals with airline terminals.</a:t>
            </a:r>
            <a:endParaRPr lang="en-GB" sz="1200" b="1" i="1" dirty="0">
              <a:effectLst/>
              <a:latin typeface="Avenir Black Oblique" panose="02000503020000020003" pitchFamily="2" charset="0"/>
            </a:endParaRPr>
          </a:p>
        </p:txBody>
      </p:sp>
      <p:pic>
        <p:nvPicPr>
          <p:cNvPr id="25" name="Picture 24">
            <a:extLst>
              <a:ext uri="{FF2B5EF4-FFF2-40B4-BE49-F238E27FC236}">
                <a16:creationId xmlns:a16="http://schemas.microsoft.com/office/drawing/2014/main" id="{A44F990E-2688-AC6F-E653-F251380EC37F}"/>
              </a:ext>
            </a:extLst>
          </p:cNvPr>
          <p:cNvPicPr>
            <a:picLocks noChangeAspect="1"/>
          </p:cNvPicPr>
          <p:nvPr/>
        </p:nvPicPr>
        <p:blipFill>
          <a:blip r:embed="rId4"/>
          <a:stretch>
            <a:fillRect/>
          </a:stretch>
        </p:blipFill>
        <p:spPr>
          <a:xfrm>
            <a:off x="467664" y="2061720"/>
            <a:ext cx="437896" cy="437896"/>
          </a:xfrm>
          <a:prstGeom prst="rect">
            <a:avLst/>
          </a:prstGeom>
        </p:spPr>
      </p:pic>
    </p:spTree>
    <p:extLst>
      <p:ext uri="{BB962C8B-B14F-4D97-AF65-F5344CB8AC3E}">
        <p14:creationId xmlns:p14="http://schemas.microsoft.com/office/powerpoint/2010/main" val="3523243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87BF66C4-4563-CD5A-E7D5-478977564AF8}"/>
              </a:ext>
            </a:extLst>
          </p:cNvPr>
          <p:cNvSpPr/>
          <p:nvPr/>
        </p:nvSpPr>
        <p:spPr>
          <a:xfrm>
            <a:off x="317684" y="1919755"/>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262099" y="6458842"/>
            <a:ext cx="2228850" cy="365125"/>
          </a:xfrm>
        </p:spPr>
        <p:txBody>
          <a:bodyPr/>
          <a:lstStyle/>
          <a:p>
            <a:fld id="{E7B70798-690E-5944-9C42-5F5DFEB47247}" type="slidenum">
              <a:rPr lang="en-GB" smtClean="0">
                <a:solidFill>
                  <a:schemeClr val="bg1"/>
                </a:solidFill>
              </a:rPr>
              <a:t>26</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D13A0EE-D676-00D5-4E13-9F09C45C3B2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105" y="5708091"/>
            <a:ext cx="1303864" cy="1038211"/>
          </a:xfrm>
          <a:prstGeom prst="rect">
            <a:avLst/>
          </a:prstGeom>
        </p:spPr>
      </p:pic>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3"/>
          <a:stretch>
            <a:fillRect/>
          </a:stretch>
        </p:blipFill>
        <p:spPr>
          <a:xfrm>
            <a:off x="8296641" y="293786"/>
            <a:ext cx="1384836" cy="809036"/>
          </a:xfrm>
          <a:prstGeom prst="rect">
            <a:avLst/>
          </a:prstGeom>
        </p:spPr>
      </p:pic>
      <p:sp>
        <p:nvSpPr>
          <p:cNvPr id="41" name="TextBox 40">
            <a:extLst>
              <a:ext uri="{FF2B5EF4-FFF2-40B4-BE49-F238E27FC236}">
                <a16:creationId xmlns:a16="http://schemas.microsoft.com/office/drawing/2014/main" id="{352E63F2-1921-E9CE-12D0-A999141A3434}"/>
              </a:ext>
            </a:extLst>
          </p:cNvPr>
          <p:cNvSpPr txBox="1"/>
          <p:nvPr/>
        </p:nvSpPr>
        <p:spPr>
          <a:xfrm>
            <a:off x="264066" y="862287"/>
            <a:ext cx="8170355" cy="276999"/>
          </a:xfrm>
          <a:prstGeom prst="rect">
            <a:avLst/>
          </a:prstGeom>
          <a:noFill/>
        </p:spPr>
        <p:txBody>
          <a:bodyPr wrap="square">
            <a:spAutoFit/>
          </a:bodyPr>
          <a:lstStyle/>
          <a:p>
            <a:r>
              <a:rPr lang="en-GB" sz="1200" b="1" dirty="0">
                <a:effectLst/>
                <a:latin typeface="Eurostile" panose="020B0504020202050204" pitchFamily="34" charset="77"/>
              </a:rPr>
              <a:t>B. The types of travel and tourism organisations, their roles and the products and services they offer to customers </a:t>
            </a:r>
            <a:endParaRPr lang="en-GB" sz="1200" b="1" dirty="0">
              <a:latin typeface="Eurostile" panose="020B0504020202050204" pitchFamily="34" charset="77"/>
            </a:endParaRPr>
          </a:p>
        </p:txBody>
      </p:sp>
      <p:sp>
        <p:nvSpPr>
          <p:cNvPr id="2" name="Oval 1">
            <a:extLst>
              <a:ext uri="{FF2B5EF4-FFF2-40B4-BE49-F238E27FC236}">
                <a16:creationId xmlns:a16="http://schemas.microsoft.com/office/drawing/2014/main" id="{F20845B1-675D-12A8-F6A7-13C31ABE3832}"/>
              </a:ext>
            </a:extLst>
          </p:cNvPr>
          <p:cNvSpPr/>
          <p:nvPr/>
        </p:nvSpPr>
        <p:spPr>
          <a:xfrm>
            <a:off x="443294" y="1205458"/>
            <a:ext cx="438912" cy="41718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52A8075C-7A74-84C2-FCFD-BFAC85FF0838}"/>
              </a:ext>
            </a:extLst>
          </p:cNvPr>
          <p:cNvSpPr txBox="1"/>
          <p:nvPr/>
        </p:nvSpPr>
        <p:spPr>
          <a:xfrm>
            <a:off x="475318" y="1208520"/>
            <a:ext cx="9438336" cy="523220"/>
          </a:xfrm>
          <a:prstGeom prst="rect">
            <a:avLst/>
          </a:prstGeom>
          <a:noFill/>
        </p:spPr>
        <p:txBody>
          <a:bodyPr wrap="square">
            <a:spAutoFit/>
          </a:bodyPr>
          <a:lstStyle/>
          <a:p>
            <a:r>
              <a:rPr lang="en-GB" sz="1400" b="1" dirty="0">
                <a:solidFill>
                  <a:schemeClr val="bg1"/>
                </a:solidFill>
                <a:effectLst/>
                <a:latin typeface="Eurostile" panose="020B0504020202050204" pitchFamily="34" charset="77"/>
              </a:rPr>
              <a:t>B2.   </a:t>
            </a:r>
            <a:r>
              <a:rPr lang="en-GB" sz="1400" b="1" dirty="0">
                <a:solidFill>
                  <a:srgbClr val="00AAAD"/>
                </a:solidFill>
                <a:effectLst/>
                <a:latin typeface="Eurostile" panose="020B0504020202050204" pitchFamily="34" charset="77"/>
              </a:rPr>
              <a:t>The key sectors of the travel + tourism industry - components of their role, and the products and services they 	offer to different types of customer </a:t>
            </a:r>
            <a:endParaRPr lang="en-GB" sz="1400" dirty="0">
              <a:solidFill>
                <a:srgbClr val="00AAAD"/>
              </a:solidFill>
              <a:latin typeface="Eurostile" panose="020B0504020202050204" pitchFamily="34" charset="77"/>
            </a:endParaRPr>
          </a:p>
        </p:txBody>
      </p:sp>
      <p:sp>
        <p:nvSpPr>
          <p:cNvPr id="21" name="TextBox 20">
            <a:extLst>
              <a:ext uri="{FF2B5EF4-FFF2-40B4-BE49-F238E27FC236}">
                <a16:creationId xmlns:a16="http://schemas.microsoft.com/office/drawing/2014/main" id="{DC87CECF-774C-B8A5-66D6-C81A7D497EF3}"/>
              </a:ext>
            </a:extLst>
          </p:cNvPr>
          <p:cNvSpPr txBox="1"/>
          <p:nvPr/>
        </p:nvSpPr>
        <p:spPr>
          <a:xfrm>
            <a:off x="411481" y="1942787"/>
            <a:ext cx="1115567" cy="307777"/>
          </a:xfrm>
          <a:prstGeom prst="rect">
            <a:avLst/>
          </a:prstGeom>
          <a:noFill/>
        </p:spPr>
        <p:txBody>
          <a:bodyPr wrap="square">
            <a:spAutoFit/>
          </a:bodyPr>
          <a:lstStyle/>
          <a:p>
            <a:r>
              <a:rPr lang="en-GB" sz="1400" b="1" dirty="0">
                <a:latin typeface="Avenir Black" panose="02000503020000020003" pitchFamily="2" charset="0"/>
              </a:rPr>
              <a:t>Hire cars</a:t>
            </a:r>
            <a:endParaRPr lang="en-GB" sz="1400" dirty="0"/>
          </a:p>
        </p:txBody>
      </p:sp>
      <p:grpSp>
        <p:nvGrpSpPr>
          <p:cNvPr id="5" name="Group 4">
            <a:extLst>
              <a:ext uri="{FF2B5EF4-FFF2-40B4-BE49-F238E27FC236}">
                <a16:creationId xmlns:a16="http://schemas.microsoft.com/office/drawing/2014/main" id="{41D200E0-770D-2FC8-4E0E-905A3EE57870}"/>
              </a:ext>
            </a:extLst>
          </p:cNvPr>
          <p:cNvGrpSpPr/>
          <p:nvPr/>
        </p:nvGrpSpPr>
        <p:grpSpPr>
          <a:xfrm>
            <a:off x="3621214" y="2608671"/>
            <a:ext cx="2185449" cy="2219445"/>
            <a:chOff x="3602432" y="3126961"/>
            <a:chExt cx="2185449" cy="2219445"/>
          </a:xfrm>
        </p:grpSpPr>
        <p:sp>
          <p:nvSpPr>
            <p:cNvPr id="3" name="Oval 2">
              <a:extLst>
                <a:ext uri="{FF2B5EF4-FFF2-40B4-BE49-F238E27FC236}">
                  <a16:creationId xmlns:a16="http://schemas.microsoft.com/office/drawing/2014/main" id="{6F84A43D-1439-62BE-1A9E-9F1E387DEE60}"/>
                </a:ext>
              </a:extLst>
            </p:cNvPr>
            <p:cNvSpPr/>
            <p:nvPr/>
          </p:nvSpPr>
          <p:spPr>
            <a:xfrm>
              <a:off x="3602432" y="3126961"/>
              <a:ext cx="2185449" cy="221944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71689244-FD19-1178-24D3-48DF8C1C4AFD}"/>
                </a:ext>
              </a:extLst>
            </p:cNvPr>
            <p:cNvSpPr txBox="1"/>
            <p:nvPr/>
          </p:nvSpPr>
          <p:spPr>
            <a:xfrm>
              <a:off x="3902555" y="4236683"/>
              <a:ext cx="1673146" cy="830997"/>
            </a:xfrm>
            <a:prstGeom prst="rect">
              <a:avLst/>
            </a:prstGeom>
            <a:noFill/>
          </p:spPr>
          <p:txBody>
            <a:bodyPr wrap="square" rtlCol="0">
              <a:spAutoFit/>
            </a:bodyPr>
            <a:lstStyle/>
            <a:p>
              <a:pPr algn="ctr"/>
              <a:r>
                <a:rPr lang="en-GB" sz="1600" b="1" dirty="0">
                  <a:solidFill>
                    <a:schemeClr val="bg1"/>
                  </a:solidFill>
                  <a:latin typeface="Eurostile" panose="020B0504020202050204" pitchFamily="34" charset="77"/>
                </a:rPr>
                <a:t>Transport</a:t>
              </a:r>
            </a:p>
            <a:p>
              <a:pPr algn="ctr"/>
              <a:r>
                <a:rPr lang="en-GB" sz="1600" b="1" dirty="0">
                  <a:solidFill>
                    <a:schemeClr val="bg1"/>
                  </a:solidFill>
                  <a:latin typeface="Eurostile" panose="020B0504020202050204" pitchFamily="34" charset="77"/>
                </a:rPr>
                <a:t>principals:</a:t>
              </a:r>
            </a:p>
            <a:p>
              <a:pPr algn="ctr"/>
              <a:r>
                <a:rPr lang="en-GB" sz="1600" b="1" dirty="0">
                  <a:solidFill>
                    <a:schemeClr val="bg1"/>
                  </a:solidFill>
                  <a:latin typeface="Eurostile" panose="020B0504020202050204" pitchFamily="34" charset="77"/>
                </a:rPr>
                <a:t>LAND TRAVEL</a:t>
              </a:r>
            </a:p>
          </p:txBody>
        </p:sp>
      </p:grpSp>
      <p:sp>
        <p:nvSpPr>
          <p:cNvPr id="16" name="TextBox 15">
            <a:extLst>
              <a:ext uri="{FF2B5EF4-FFF2-40B4-BE49-F238E27FC236}">
                <a16:creationId xmlns:a16="http://schemas.microsoft.com/office/drawing/2014/main" id="{9F0FF107-E662-816B-6F96-F83BCC80216B}"/>
              </a:ext>
            </a:extLst>
          </p:cNvPr>
          <p:cNvSpPr txBox="1"/>
          <p:nvPr/>
        </p:nvSpPr>
        <p:spPr>
          <a:xfrm>
            <a:off x="5121241" y="6475687"/>
            <a:ext cx="3911245" cy="307777"/>
          </a:xfrm>
          <a:prstGeom prst="rect">
            <a:avLst/>
          </a:prstGeom>
          <a:noFill/>
        </p:spPr>
        <p:txBody>
          <a:bodyPr wrap="square">
            <a:spAutoFit/>
          </a:bodyPr>
          <a:lstStyle/>
          <a:p>
            <a:r>
              <a:rPr lang="en-GB" sz="1400" b="1" dirty="0">
                <a:solidFill>
                  <a:schemeClr val="bg1"/>
                </a:solidFill>
                <a:effectLst/>
                <a:latin typeface="Eurostile" panose="020B0504020202050204" pitchFamily="34" charset="77"/>
              </a:rPr>
              <a:t>B2. Key sectors of the travel + </a:t>
            </a:r>
            <a:r>
              <a:rPr lang="en-GB" sz="1400" b="1" dirty="0">
                <a:solidFill>
                  <a:schemeClr val="bg1"/>
                </a:solidFill>
                <a:latin typeface="Eurostile" panose="020B0504020202050204" pitchFamily="34" charset="77"/>
              </a:rPr>
              <a:t>t</a:t>
            </a:r>
            <a:r>
              <a:rPr lang="en-GB" sz="1400" b="1" dirty="0">
                <a:solidFill>
                  <a:schemeClr val="bg1"/>
                </a:solidFill>
                <a:effectLst/>
                <a:latin typeface="Eurostile" panose="020B0504020202050204" pitchFamily="34" charset="77"/>
              </a:rPr>
              <a:t>ourism industry</a:t>
            </a:r>
            <a:endParaRPr lang="en-GB" sz="1400" b="1" dirty="0">
              <a:solidFill>
                <a:schemeClr val="bg1"/>
              </a:solidFill>
              <a:latin typeface="Eurostile" panose="020B0504020202050204" pitchFamily="34" charset="77"/>
            </a:endParaRPr>
          </a:p>
        </p:txBody>
      </p:sp>
      <p:pic>
        <p:nvPicPr>
          <p:cNvPr id="19" name="Picture 18">
            <a:extLst>
              <a:ext uri="{FF2B5EF4-FFF2-40B4-BE49-F238E27FC236}">
                <a16:creationId xmlns:a16="http://schemas.microsoft.com/office/drawing/2014/main" id="{9EE1E8DD-058B-6361-43D7-6EE26CCAD3D3}"/>
              </a:ext>
            </a:extLst>
          </p:cNvPr>
          <p:cNvPicPr>
            <a:picLocks noChangeAspect="1"/>
          </p:cNvPicPr>
          <p:nvPr/>
        </p:nvPicPr>
        <p:blipFill>
          <a:blip r:embed="rId4"/>
          <a:stretch>
            <a:fillRect/>
          </a:stretch>
        </p:blipFill>
        <p:spPr>
          <a:xfrm>
            <a:off x="4156860" y="2771433"/>
            <a:ext cx="1111100" cy="961529"/>
          </a:xfrm>
          <a:prstGeom prst="rect">
            <a:avLst/>
          </a:prstGeom>
        </p:spPr>
      </p:pic>
      <p:sp>
        <p:nvSpPr>
          <p:cNvPr id="22" name="TextBox 21">
            <a:extLst>
              <a:ext uri="{FF2B5EF4-FFF2-40B4-BE49-F238E27FC236}">
                <a16:creationId xmlns:a16="http://schemas.microsoft.com/office/drawing/2014/main" id="{245345DF-EEDA-8800-8FAD-FBC415E8F762}"/>
              </a:ext>
            </a:extLst>
          </p:cNvPr>
          <p:cNvSpPr txBox="1"/>
          <p:nvPr/>
        </p:nvSpPr>
        <p:spPr>
          <a:xfrm>
            <a:off x="311654" y="2396989"/>
            <a:ext cx="3325272" cy="1938992"/>
          </a:xfrm>
          <a:prstGeom prst="rect">
            <a:avLst/>
          </a:prstGeom>
          <a:noFill/>
        </p:spPr>
        <p:txBody>
          <a:bodyPr wrap="square">
            <a:spAutoFit/>
          </a:bodyPr>
          <a:lstStyle/>
          <a:p>
            <a:r>
              <a:rPr lang="en-GB" sz="1200" dirty="0">
                <a:solidFill>
                  <a:srgbClr val="191C1F"/>
                </a:solidFill>
                <a:effectLst/>
                <a:latin typeface="Avenir Light" panose="020B0402020203020204" pitchFamily="34" charset="77"/>
              </a:rPr>
              <a:t>. Hire car (or rental) companies operate in most towns and cities. Some are local, others are national or international companies</a:t>
            </a:r>
          </a:p>
          <a:p>
            <a:r>
              <a:rPr lang="en-GB" sz="1200" dirty="0">
                <a:solidFill>
                  <a:srgbClr val="191C1F"/>
                </a:solidFill>
                <a:effectLst/>
                <a:latin typeface="Avenir Light" panose="020B0402020203020204" pitchFamily="34" charset="77"/>
              </a:rPr>
              <a:t>. They offer:</a:t>
            </a:r>
          </a:p>
          <a:p>
            <a:r>
              <a:rPr lang="en-GB" sz="1200" dirty="0">
                <a:solidFill>
                  <a:srgbClr val="191C1F"/>
                </a:solidFill>
                <a:latin typeface="Avenir Light" panose="020B0402020203020204" pitchFamily="34" charset="77"/>
              </a:rPr>
              <a:t>.</a:t>
            </a:r>
            <a:r>
              <a:rPr lang="en-GB" sz="1200" dirty="0">
                <a:solidFill>
                  <a:srgbClr val="191C1F"/>
                </a:solidFill>
                <a:effectLst/>
                <a:latin typeface="Avenir Light" panose="020B0402020203020204" pitchFamily="34" charset="77"/>
              </a:rPr>
              <a:t> a range of vehicles to suit customer needs</a:t>
            </a:r>
          </a:p>
          <a:p>
            <a:r>
              <a:rPr lang="en-GB" sz="1200" dirty="0">
                <a:solidFill>
                  <a:srgbClr val="191C1F"/>
                </a:solidFill>
                <a:latin typeface="Avenir Light" panose="020B0402020203020204" pitchFamily="34" charset="77"/>
              </a:rPr>
              <a:t>. airport pickup and drop-off</a:t>
            </a:r>
          </a:p>
          <a:p>
            <a:r>
              <a:rPr lang="en-GB" sz="1200" dirty="0">
                <a:solidFill>
                  <a:srgbClr val="191C1F"/>
                </a:solidFill>
                <a:effectLst/>
                <a:latin typeface="Avenir Light" panose="020B0402020203020204" pitchFamily="34" charset="77"/>
              </a:rPr>
              <a:t>. </a:t>
            </a:r>
            <a:r>
              <a:rPr lang="en-GB" sz="1200" dirty="0">
                <a:solidFill>
                  <a:srgbClr val="191C1F"/>
                </a:solidFill>
                <a:latin typeface="Avenir Light" panose="020B0402020203020204" pitchFamily="34" charset="77"/>
              </a:rPr>
              <a:t>o</a:t>
            </a:r>
            <a:r>
              <a:rPr lang="en-GB" sz="1200" dirty="0">
                <a:solidFill>
                  <a:srgbClr val="191C1F"/>
                </a:solidFill>
                <a:effectLst/>
                <a:latin typeface="Avenir Light" panose="020B0402020203020204" pitchFamily="34" charset="77"/>
              </a:rPr>
              <a:t>ne way hire</a:t>
            </a:r>
          </a:p>
          <a:p>
            <a:r>
              <a:rPr lang="en-GB" sz="1200" dirty="0">
                <a:solidFill>
                  <a:srgbClr val="191C1F"/>
                </a:solidFill>
                <a:effectLst/>
                <a:latin typeface="Avenir Light" panose="020B0402020203020204" pitchFamily="34" charset="77"/>
              </a:rPr>
              <a:t>. </a:t>
            </a:r>
            <a:r>
              <a:rPr lang="en-GB" sz="1200" dirty="0">
                <a:solidFill>
                  <a:srgbClr val="191C1F"/>
                </a:solidFill>
                <a:latin typeface="Avenir Light" panose="020B0402020203020204" pitchFamily="34" charset="77"/>
              </a:rPr>
              <a:t>i</a:t>
            </a:r>
            <a:r>
              <a:rPr lang="en-GB" sz="1200" dirty="0">
                <a:solidFill>
                  <a:srgbClr val="191C1F"/>
                </a:solidFill>
                <a:effectLst/>
                <a:latin typeface="Avenir Light" panose="020B0402020203020204" pitchFamily="34" charset="77"/>
              </a:rPr>
              <a:t>nsurance cover</a:t>
            </a:r>
          </a:p>
          <a:p>
            <a:endParaRPr lang="en-GB" sz="1200" dirty="0">
              <a:solidFill>
                <a:srgbClr val="191C1F"/>
              </a:solidFill>
              <a:effectLst/>
              <a:latin typeface="Avenir Light" panose="020B0402020203020204" pitchFamily="34" charset="77"/>
            </a:endParaRPr>
          </a:p>
          <a:p>
            <a:endParaRPr lang="en-GB" sz="1200" dirty="0">
              <a:solidFill>
                <a:srgbClr val="191C1F"/>
              </a:solidFill>
              <a:effectLst/>
              <a:latin typeface="Avenir Light" panose="020B0402020203020204" pitchFamily="34" charset="77"/>
            </a:endParaRPr>
          </a:p>
        </p:txBody>
      </p:sp>
      <p:grpSp>
        <p:nvGrpSpPr>
          <p:cNvPr id="15" name="Group 14">
            <a:extLst>
              <a:ext uri="{FF2B5EF4-FFF2-40B4-BE49-F238E27FC236}">
                <a16:creationId xmlns:a16="http://schemas.microsoft.com/office/drawing/2014/main" id="{CD07BDA2-D2F2-F390-89BE-7D38728650AF}"/>
              </a:ext>
            </a:extLst>
          </p:cNvPr>
          <p:cNvGrpSpPr/>
          <p:nvPr/>
        </p:nvGrpSpPr>
        <p:grpSpPr>
          <a:xfrm>
            <a:off x="6062368" y="4389101"/>
            <a:ext cx="1624492" cy="344733"/>
            <a:chOff x="5901020" y="1937453"/>
            <a:chExt cx="1624492" cy="344733"/>
          </a:xfrm>
        </p:grpSpPr>
        <p:sp>
          <p:nvSpPr>
            <p:cNvPr id="23" name="Oval 22">
              <a:extLst>
                <a:ext uri="{FF2B5EF4-FFF2-40B4-BE49-F238E27FC236}">
                  <a16:creationId xmlns:a16="http://schemas.microsoft.com/office/drawing/2014/main" id="{1A1FD642-4C9D-E1C5-4E7C-81522DCD4CEA}"/>
                </a:ext>
              </a:extLst>
            </p:cNvPr>
            <p:cNvSpPr/>
            <p:nvPr/>
          </p:nvSpPr>
          <p:spPr>
            <a:xfrm>
              <a:off x="5901020" y="1937453"/>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a:extLst>
                <a:ext uri="{FF2B5EF4-FFF2-40B4-BE49-F238E27FC236}">
                  <a16:creationId xmlns:a16="http://schemas.microsoft.com/office/drawing/2014/main" id="{BB822D02-0687-2F28-549E-27B1177DD5BD}"/>
                </a:ext>
              </a:extLst>
            </p:cNvPr>
            <p:cNvSpPr txBox="1"/>
            <p:nvPr/>
          </p:nvSpPr>
          <p:spPr>
            <a:xfrm>
              <a:off x="5994817" y="1960485"/>
              <a:ext cx="1530695" cy="307777"/>
            </a:xfrm>
            <a:prstGeom prst="rect">
              <a:avLst/>
            </a:prstGeom>
            <a:noFill/>
          </p:spPr>
          <p:txBody>
            <a:bodyPr wrap="square">
              <a:spAutoFit/>
            </a:bodyPr>
            <a:lstStyle/>
            <a:p>
              <a:r>
                <a:rPr lang="en-GB" sz="1400" b="1" dirty="0">
                  <a:latin typeface="Avenir Black" panose="02000503020000020003" pitchFamily="2" charset="0"/>
                </a:rPr>
                <a:t>Private cars</a:t>
              </a:r>
              <a:endParaRPr lang="en-GB" sz="1400" dirty="0"/>
            </a:p>
          </p:txBody>
        </p:sp>
      </p:grpSp>
      <p:sp>
        <p:nvSpPr>
          <p:cNvPr id="27" name="TextBox 26">
            <a:extLst>
              <a:ext uri="{FF2B5EF4-FFF2-40B4-BE49-F238E27FC236}">
                <a16:creationId xmlns:a16="http://schemas.microsoft.com/office/drawing/2014/main" id="{FE683481-8AB1-D54C-87D9-CE273B2E4DCE}"/>
              </a:ext>
            </a:extLst>
          </p:cNvPr>
          <p:cNvSpPr txBox="1"/>
          <p:nvPr/>
        </p:nvSpPr>
        <p:spPr>
          <a:xfrm>
            <a:off x="6062368" y="2424799"/>
            <a:ext cx="3096450" cy="1015663"/>
          </a:xfrm>
          <a:prstGeom prst="rect">
            <a:avLst/>
          </a:prstGeom>
          <a:noFill/>
        </p:spPr>
        <p:txBody>
          <a:bodyPr wrap="square">
            <a:spAutoFit/>
          </a:bodyPr>
          <a:lstStyle/>
          <a:p>
            <a:r>
              <a:rPr lang="en-GB" sz="1200" dirty="0">
                <a:solidFill>
                  <a:srgbClr val="191C1F"/>
                </a:solidFill>
                <a:effectLst/>
                <a:latin typeface="Avenir Light" panose="020B0402020203020204" pitchFamily="34" charset="77"/>
              </a:rPr>
              <a:t>Taxis + Ubers are used primarily for short journeys. Tourists more likely to use taxis that they can hail in the road.</a:t>
            </a:r>
          </a:p>
          <a:p>
            <a:r>
              <a:rPr lang="en-GB" sz="1200" dirty="0">
                <a:solidFill>
                  <a:srgbClr val="191C1F"/>
                </a:solidFill>
                <a:effectLst/>
                <a:latin typeface="Avenir Light" panose="020B0402020203020204" pitchFamily="34" charset="77"/>
              </a:rPr>
              <a:t>Taxis are also used for airport and railway station drop offs and pick-ups.</a:t>
            </a:r>
          </a:p>
        </p:txBody>
      </p:sp>
      <p:sp>
        <p:nvSpPr>
          <p:cNvPr id="28" name="TextBox 27">
            <a:extLst>
              <a:ext uri="{FF2B5EF4-FFF2-40B4-BE49-F238E27FC236}">
                <a16:creationId xmlns:a16="http://schemas.microsoft.com/office/drawing/2014/main" id="{90BA813F-5F64-296F-C01B-264AD0B52EFB}"/>
              </a:ext>
            </a:extLst>
          </p:cNvPr>
          <p:cNvSpPr txBox="1"/>
          <p:nvPr/>
        </p:nvSpPr>
        <p:spPr>
          <a:xfrm>
            <a:off x="6159850" y="4830766"/>
            <a:ext cx="3096450" cy="1015663"/>
          </a:xfrm>
          <a:prstGeom prst="rect">
            <a:avLst/>
          </a:prstGeom>
          <a:noFill/>
        </p:spPr>
        <p:txBody>
          <a:bodyPr wrap="square">
            <a:spAutoFit/>
          </a:bodyPr>
          <a:lstStyle/>
          <a:p>
            <a:r>
              <a:rPr lang="en-GB" sz="1200" dirty="0">
                <a:solidFill>
                  <a:srgbClr val="191C1F"/>
                </a:solidFill>
                <a:effectLst/>
                <a:latin typeface="Avenir Light" panose="020B0402020203020204" pitchFamily="34" charset="77"/>
              </a:rPr>
              <a:t>Most domestic holidays + visits use cars as the primary mode of transport.</a:t>
            </a:r>
          </a:p>
          <a:p>
            <a:r>
              <a:rPr lang="en-GB" sz="1200" dirty="0">
                <a:solidFill>
                  <a:srgbClr val="191C1F"/>
                </a:solidFill>
                <a:latin typeface="Avenir Light" panose="020B0402020203020204" pitchFamily="34" charset="77"/>
              </a:rPr>
              <a:t>Private cars are the most convenient ways for most people but traffic congestion can be problem.</a:t>
            </a:r>
            <a:endParaRPr lang="en-GB" sz="1200" dirty="0">
              <a:solidFill>
                <a:srgbClr val="191C1F"/>
              </a:solidFill>
              <a:effectLst/>
              <a:latin typeface="Avenir Light" panose="020B0402020203020204" pitchFamily="34" charset="77"/>
            </a:endParaRPr>
          </a:p>
        </p:txBody>
      </p:sp>
      <p:grpSp>
        <p:nvGrpSpPr>
          <p:cNvPr id="18" name="Group 17">
            <a:extLst>
              <a:ext uri="{FF2B5EF4-FFF2-40B4-BE49-F238E27FC236}">
                <a16:creationId xmlns:a16="http://schemas.microsoft.com/office/drawing/2014/main" id="{8E99FDE9-F56F-5FCB-A34E-5AA78E3B27D8}"/>
              </a:ext>
            </a:extLst>
          </p:cNvPr>
          <p:cNvGrpSpPr/>
          <p:nvPr/>
        </p:nvGrpSpPr>
        <p:grpSpPr>
          <a:xfrm>
            <a:off x="6015155" y="1935145"/>
            <a:ext cx="1961957" cy="344733"/>
            <a:chOff x="5947604" y="2072626"/>
            <a:chExt cx="1961957" cy="344733"/>
          </a:xfrm>
        </p:grpSpPr>
        <p:sp>
          <p:nvSpPr>
            <p:cNvPr id="29" name="Oval 28">
              <a:extLst>
                <a:ext uri="{FF2B5EF4-FFF2-40B4-BE49-F238E27FC236}">
                  <a16:creationId xmlns:a16="http://schemas.microsoft.com/office/drawing/2014/main" id="{DF7E826B-0290-AD72-FBF1-042E8392A6D4}"/>
                </a:ext>
              </a:extLst>
            </p:cNvPr>
            <p:cNvSpPr/>
            <p:nvPr/>
          </p:nvSpPr>
          <p:spPr>
            <a:xfrm>
              <a:off x="5947604" y="2072626"/>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TextBox 29">
              <a:extLst>
                <a:ext uri="{FF2B5EF4-FFF2-40B4-BE49-F238E27FC236}">
                  <a16:creationId xmlns:a16="http://schemas.microsoft.com/office/drawing/2014/main" id="{B7BCA5BE-3581-69C7-AE9E-FAA44E9A5895}"/>
                </a:ext>
              </a:extLst>
            </p:cNvPr>
            <p:cNvSpPr txBox="1"/>
            <p:nvPr/>
          </p:nvSpPr>
          <p:spPr>
            <a:xfrm>
              <a:off x="5994817" y="2102277"/>
              <a:ext cx="1914744" cy="307777"/>
            </a:xfrm>
            <a:prstGeom prst="rect">
              <a:avLst/>
            </a:prstGeom>
            <a:noFill/>
          </p:spPr>
          <p:txBody>
            <a:bodyPr wrap="square">
              <a:spAutoFit/>
            </a:bodyPr>
            <a:lstStyle/>
            <a:p>
              <a:r>
                <a:rPr lang="en-GB" sz="1400" b="1" dirty="0">
                  <a:latin typeface="Avenir Black" panose="02000503020000020003" pitchFamily="2" charset="0"/>
                </a:rPr>
                <a:t>Taxis + Ubers</a:t>
              </a:r>
              <a:endParaRPr lang="en-GB" sz="1400" dirty="0"/>
            </a:p>
          </p:txBody>
        </p:sp>
      </p:grpSp>
      <p:pic>
        <p:nvPicPr>
          <p:cNvPr id="11" name="Picture 6" descr="Hertz - Home | Facebook">
            <a:extLst>
              <a:ext uri="{FF2B5EF4-FFF2-40B4-BE49-F238E27FC236}">
                <a16:creationId xmlns:a16="http://schemas.microsoft.com/office/drawing/2014/main" id="{46BECE46-F828-2098-370B-80BC2819436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4846" b="32560"/>
          <a:stretch/>
        </p:blipFill>
        <p:spPr bwMode="auto">
          <a:xfrm>
            <a:off x="2743199" y="1905888"/>
            <a:ext cx="878015" cy="37398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London Taxi – Logos Download">
            <a:extLst>
              <a:ext uri="{FF2B5EF4-FFF2-40B4-BE49-F238E27FC236}">
                <a16:creationId xmlns:a16="http://schemas.microsoft.com/office/drawing/2014/main" id="{275B8F59-0194-5848-489D-3001851B07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95536" y="1803004"/>
            <a:ext cx="638885" cy="51801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Uber's latest rebrand isn't about beauty - it's deeper than that">
            <a:extLst>
              <a:ext uri="{FF2B5EF4-FFF2-40B4-BE49-F238E27FC236}">
                <a16:creationId xmlns:a16="http://schemas.microsoft.com/office/drawing/2014/main" id="{7E7C3733-662F-13FA-A696-F3382584D5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48940" y="1800337"/>
            <a:ext cx="783590" cy="52334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80152966-021A-9AD9-F71D-1B3F7FDE7F57}"/>
              </a:ext>
            </a:extLst>
          </p:cNvPr>
          <p:cNvSpPr txBox="1"/>
          <p:nvPr/>
        </p:nvSpPr>
        <p:spPr>
          <a:xfrm>
            <a:off x="959241" y="4453093"/>
            <a:ext cx="2449793" cy="646331"/>
          </a:xfrm>
          <a:prstGeom prst="rect">
            <a:avLst/>
          </a:prstGeom>
          <a:noFill/>
        </p:spPr>
        <p:txBody>
          <a:bodyPr wrap="square">
            <a:spAutoFit/>
          </a:bodyPr>
          <a:lstStyle/>
          <a:p>
            <a:r>
              <a:rPr lang="en-GB" sz="1200" b="1" dirty="0">
                <a:latin typeface="Avenir Black" panose="02000503020000020003" pitchFamily="2" charset="0"/>
              </a:rPr>
              <a:t>What are the advantages of  hiring the car as a form of transport for families</a:t>
            </a:r>
            <a:endParaRPr lang="en-GB" sz="1200" b="1" dirty="0">
              <a:effectLst/>
              <a:latin typeface="Avenir Black" panose="02000503020000020003" pitchFamily="2" charset="0"/>
            </a:endParaRPr>
          </a:p>
        </p:txBody>
      </p:sp>
      <p:pic>
        <p:nvPicPr>
          <p:cNvPr id="25" name="Picture 24">
            <a:extLst>
              <a:ext uri="{FF2B5EF4-FFF2-40B4-BE49-F238E27FC236}">
                <a16:creationId xmlns:a16="http://schemas.microsoft.com/office/drawing/2014/main" id="{66AEB8DC-AE12-4B90-E1A7-879BEAC5395C}"/>
              </a:ext>
            </a:extLst>
          </p:cNvPr>
          <p:cNvPicPr>
            <a:picLocks noChangeAspect="1"/>
          </p:cNvPicPr>
          <p:nvPr/>
        </p:nvPicPr>
        <p:blipFill>
          <a:blip r:embed="rId8"/>
          <a:stretch>
            <a:fillRect/>
          </a:stretch>
        </p:blipFill>
        <p:spPr>
          <a:xfrm>
            <a:off x="426323" y="4445026"/>
            <a:ext cx="437896" cy="437896"/>
          </a:xfrm>
          <a:prstGeom prst="rect">
            <a:avLst/>
          </a:prstGeom>
        </p:spPr>
      </p:pic>
    </p:spTree>
    <p:extLst>
      <p:ext uri="{BB962C8B-B14F-4D97-AF65-F5344CB8AC3E}">
        <p14:creationId xmlns:p14="http://schemas.microsoft.com/office/powerpoint/2010/main" val="1438124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262099" y="6458842"/>
            <a:ext cx="2228850" cy="365125"/>
          </a:xfrm>
        </p:spPr>
        <p:txBody>
          <a:bodyPr/>
          <a:lstStyle/>
          <a:p>
            <a:fld id="{E7B70798-690E-5944-9C42-5F5DFEB47247}" type="slidenum">
              <a:rPr lang="en-GB" smtClean="0">
                <a:solidFill>
                  <a:schemeClr val="bg1"/>
                </a:solidFill>
              </a:rPr>
              <a:t>27</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D13A0EE-D676-00D5-4E13-9F09C45C3B2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105" y="5708091"/>
            <a:ext cx="1303864" cy="1038211"/>
          </a:xfrm>
          <a:prstGeom prst="rect">
            <a:avLst/>
          </a:prstGeom>
        </p:spPr>
      </p:pic>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3"/>
          <a:stretch>
            <a:fillRect/>
          </a:stretch>
        </p:blipFill>
        <p:spPr>
          <a:xfrm>
            <a:off x="8296641" y="293786"/>
            <a:ext cx="1384836" cy="809036"/>
          </a:xfrm>
          <a:prstGeom prst="rect">
            <a:avLst/>
          </a:prstGeom>
        </p:spPr>
      </p:pic>
      <p:sp>
        <p:nvSpPr>
          <p:cNvPr id="41" name="TextBox 40">
            <a:extLst>
              <a:ext uri="{FF2B5EF4-FFF2-40B4-BE49-F238E27FC236}">
                <a16:creationId xmlns:a16="http://schemas.microsoft.com/office/drawing/2014/main" id="{352E63F2-1921-E9CE-12D0-A999141A3434}"/>
              </a:ext>
            </a:extLst>
          </p:cNvPr>
          <p:cNvSpPr txBox="1"/>
          <p:nvPr/>
        </p:nvSpPr>
        <p:spPr>
          <a:xfrm>
            <a:off x="264066" y="862287"/>
            <a:ext cx="8170355" cy="276999"/>
          </a:xfrm>
          <a:prstGeom prst="rect">
            <a:avLst/>
          </a:prstGeom>
          <a:noFill/>
        </p:spPr>
        <p:txBody>
          <a:bodyPr wrap="square">
            <a:spAutoFit/>
          </a:bodyPr>
          <a:lstStyle/>
          <a:p>
            <a:r>
              <a:rPr lang="en-GB" sz="1200" b="1" dirty="0">
                <a:effectLst/>
                <a:latin typeface="Eurostile" panose="020B0504020202050204" pitchFamily="34" charset="77"/>
              </a:rPr>
              <a:t>B. The types of travel and tourism organisations, their roles and the products and services they offer to customers </a:t>
            </a:r>
            <a:endParaRPr lang="en-GB" sz="1200" b="1" dirty="0">
              <a:latin typeface="Eurostile" panose="020B0504020202050204" pitchFamily="34" charset="77"/>
            </a:endParaRPr>
          </a:p>
        </p:txBody>
      </p:sp>
      <p:sp>
        <p:nvSpPr>
          <p:cNvPr id="2" name="Oval 1">
            <a:extLst>
              <a:ext uri="{FF2B5EF4-FFF2-40B4-BE49-F238E27FC236}">
                <a16:creationId xmlns:a16="http://schemas.microsoft.com/office/drawing/2014/main" id="{F20845B1-675D-12A8-F6A7-13C31ABE3832}"/>
              </a:ext>
            </a:extLst>
          </p:cNvPr>
          <p:cNvSpPr/>
          <p:nvPr/>
        </p:nvSpPr>
        <p:spPr>
          <a:xfrm>
            <a:off x="443294" y="1205458"/>
            <a:ext cx="438912" cy="41718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52A8075C-7A74-84C2-FCFD-BFAC85FF0838}"/>
              </a:ext>
            </a:extLst>
          </p:cNvPr>
          <p:cNvSpPr txBox="1"/>
          <p:nvPr/>
        </p:nvSpPr>
        <p:spPr>
          <a:xfrm>
            <a:off x="467664" y="1218928"/>
            <a:ext cx="9438336" cy="523220"/>
          </a:xfrm>
          <a:prstGeom prst="rect">
            <a:avLst/>
          </a:prstGeom>
          <a:noFill/>
        </p:spPr>
        <p:txBody>
          <a:bodyPr wrap="square">
            <a:spAutoFit/>
          </a:bodyPr>
          <a:lstStyle/>
          <a:p>
            <a:r>
              <a:rPr lang="en-GB" sz="1400" b="1" dirty="0">
                <a:solidFill>
                  <a:schemeClr val="bg1"/>
                </a:solidFill>
                <a:effectLst/>
                <a:latin typeface="Eurostile" panose="020B0504020202050204" pitchFamily="34" charset="77"/>
              </a:rPr>
              <a:t>B2.   </a:t>
            </a:r>
            <a:r>
              <a:rPr lang="en-GB" sz="1400" b="1" dirty="0">
                <a:solidFill>
                  <a:srgbClr val="00AAAD"/>
                </a:solidFill>
                <a:effectLst/>
                <a:latin typeface="Eurostile" panose="020B0504020202050204" pitchFamily="34" charset="77"/>
              </a:rPr>
              <a:t>The key sectors of the travel + tourism industry - components of their role, and the products and services they 	offer to different types of customer </a:t>
            </a:r>
            <a:endParaRPr lang="en-GB" sz="1400" dirty="0">
              <a:solidFill>
                <a:srgbClr val="00AAAD"/>
              </a:solidFill>
              <a:latin typeface="Eurostile" panose="020B0504020202050204" pitchFamily="34" charset="77"/>
            </a:endParaRPr>
          </a:p>
        </p:txBody>
      </p:sp>
      <p:sp>
        <p:nvSpPr>
          <p:cNvPr id="16" name="TextBox 15">
            <a:extLst>
              <a:ext uri="{FF2B5EF4-FFF2-40B4-BE49-F238E27FC236}">
                <a16:creationId xmlns:a16="http://schemas.microsoft.com/office/drawing/2014/main" id="{9F0FF107-E662-816B-6F96-F83BCC80216B}"/>
              </a:ext>
            </a:extLst>
          </p:cNvPr>
          <p:cNvSpPr txBox="1"/>
          <p:nvPr/>
        </p:nvSpPr>
        <p:spPr>
          <a:xfrm>
            <a:off x="5121241" y="6475687"/>
            <a:ext cx="3911245" cy="307777"/>
          </a:xfrm>
          <a:prstGeom prst="rect">
            <a:avLst/>
          </a:prstGeom>
          <a:noFill/>
        </p:spPr>
        <p:txBody>
          <a:bodyPr wrap="square">
            <a:spAutoFit/>
          </a:bodyPr>
          <a:lstStyle/>
          <a:p>
            <a:r>
              <a:rPr lang="en-GB" sz="1400" b="1" dirty="0">
                <a:solidFill>
                  <a:schemeClr val="bg1"/>
                </a:solidFill>
                <a:effectLst/>
                <a:latin typeface="Eurostile" panose="020B0504020202050204" pitchFamily="34" charset="77"/>
              </a:rPr>
              <a:t>B2. Key sectors of the travel + </a:t>
            </a:r>
            <a:r>
              <a:rPr lang="en-GB" sz="1400" b="1" dirty="0">
                <a:solidFill>
                  <a:schemeClr val="bg1"/>
                </a:solidFill>
                <a:latin typeface="Eurostile" panose="020B0504020202050204" pitchFamily="34" charset="77"/>
              </a:rPr>
              <a:t>t</a:t>
            </a:r>
            <a:r>
              <a:rPr lang="en-GB" sz="1400" b="1" dirty="0">
                <a:solidFill>
                  <a:schemeClr val="bg1"/>
                </a:solidFill>
                <a:effectLst/>
                <a:latin typeface="Eurostile" panose="020B0504020202050204" pitchFamily="34" charset="77"/>
              </a:rPr>
              <a:t>ourism industry</a:t>
            </a:r>
            <a:endParaRPr lang="en-GB" sz="1400" b="1" dirty="0">
              <a:solidFill>
                <a:schemeClr val="bg1"/>
              </a:solidFill>
              <a:latin typeface="Eurostile" panose="020B0504020202050204" pitchFamily="34" charset="77"/>
            </a:endParaRPr>
          </a:p>
        </p:txBody>
      </p:sp>
      <p:pic>
        <p:nvPicPr>
          <p:cNvPr id="25" name="Picture 24">
            <a:extLst>
              <a:ext uri="{FF2B5EF4-FFF2-40B4-BE49-F238E27FC236}">
                <a16:creationId xmlns:a16="http://schemas.microsoft.com/office/drawing/2014/main" id="{A44F990E-2688-AC6F-E653-F251380EC37F}"/>
              </a:ext>
            </a:extLst>
          </p:cNvPr>
          <p:cNvPicPr>
            <a:picLocks noChangeAspect="1"/>
          </p:cNvPicPr>
          <p:nvPr/>
        </p:nvPicPr>
        <p:blipFill>
          <a:blip r:embed="rId4"/>
          <a:stretch>
            <a:fillRect/>
          </a:stretch>
        </p:blipFill>
        <p:spPr>
          <a:xfrm>
            <a:off x="467664" y="2061720"/>
            <a:ext cx="437896" cy="437896"/>
          </a:xfrm>
          <a:prstGeom prst="rect">
            <a:avLst/>
          </a:prstGeom>
        </p:spPr>
      </p:pic>
      <p:sp>
        <p:nvSpPr>
          <p:cNvPr id="3" name="TextBox 2">
            <a:extLst>
              <a:ext uri="{FF2B5EF4-FFF2-40B4-BE49-F238E27FC236}">
                <a16:creationId xmlns:a16="http://schemas.microsoft.com/office/drawing/2014/main" id="{D38F7251-3DCC-98E4-18B7-74A0C5B1CAE6}"/>
              </a:ext>
            </a:extLst>
          </p:cNvPr>
          <p:cNvSpPr txBox="1"/>
          <p:nvPr/>
        </p:nvSpPr>
        <p:spPr>
          <a:xfrm>
            <a:off x="1032813" y="2003669"/>
            <a:ext cx="6302858" cy="276999"/>
          </a:xfrm>
          <a:prstGeom prst="rect">
            <a:avLst/>
          </a:prstGeom>
          <a:noFill/>
        </p:spPr>
        <p:txBody>
          <a:bodyPr wrap="square">
            <a:spAutoFit/>
          </a:bodyPr>
          <a:lstStyle/>
          <a:p>
            <a:r>
              <a:rPr lang="en-GB" sz="1200" b="1" dirty="0">
                <a:latin typeface="Avenir Black" panose="02000503020000020003" pitchFamily="2" charset="0"/>
              </a:rPr>
              <a:t>What are the advantages of  hiring the car as a form of transport for families</a:t>
            </a:r>
            <a:endParaRPr lang="en-GB" sz="1200" b="1" dirty="0">
              <a:effectLst/>
              <a:latin typeface="Avenir Black" panose="02000503020000020003" pitchFamily="2" charset="0"/>
            </a:endParaRPr>
          </a:p>
        </p:txBody>
      </p:sp>
    </p:spTree>
    <p:extLst>
      <p:ext uri="{BB962C8B-B14F-4D97-AF65-F5344CB8AC3E}">
        <p14:creationId xmlns:p14="http://schemas.microsoft.com/office/powerpoint/2010/main" val="3919515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87BF66C4-4563-CD5A-E7D5-478977564AF8}"/>
              </a:ext>
            </a:extLst>
          </p:cNvPr>
          <p:cNvSpPr/>
          <p:nvPr/>
        </p:nvSpPr>
        <p:spPr>
          <a:xfrm>
            <a:off x="349497" y="1799903"/>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262099" y="6458842"/>
            <a:ext cx="2228850" cy="365125"/>
          </a:xfrm>
        </p:spPr>
        <p:txBody>
          <a:bodyPr/>
          <a:lstStyle/>
          <a:p>
            <a:fld id="{E7B70798-690E-5944-9C42-5F5DFEB47247}" type="slidenum">
              <a:rPr lang="en-GB" smtClean="0">
                <a:solidFill>
                  <a:schemeClr val="bg1"/>
                </a:solidFill>
              </a:rPr>
              <a:t>28</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D13A0EE-D676-00D5-4E13-9F09C45C3B2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105" y="5708091"/>
            <a:ext cx="1303864" cy="1038211"/>
          </a:xfrm>
          <a:prstGeom prst="rect">
            <a:avLst/>
          </a:prstGeom>
        </p:spPr>
      </p:pic>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3"/>
          <a:stretch>
            <a:fillRect/>
          </a:stretch>
        </p:blipFill>
        <p:spPr>
          <a:xfrm>
            <a:off x="8296641" y="293786"/>
            <a:ext cx="1384836" cy="809036"/>
          </a:xfrm>
          <a:prstGeom prst="rect">
            <a:avLst/>
          </a:prstGeom>
        </p:spPr>
      </p:pic>
      <p:sp>
        <p:nvSpPr>
          <p:cNvPr id="41" name="TextBox 40">
            <a:extLst>
              <a:ext uri="{FF2B5EF4-FFF2-40B4-BE49-F238E27FC236}">
                <a16:creationId xmlns:a16="http://schemas.microsoft.com/office/drawing/2014/main" id="{352E63F2-1921-E9CE-12D0-A999141A3434}"/>
              </a:ext>
            </a:extLst>
          </p:cNvPr>
          <p:cNvSpPr txBox="1"/>
          <p:nvPr/>
        </p:nvSpPr>
        <p:spPr>
          <a:xfrm>
            <a:off x="264066" y="862287"/>
            <a:ext cx="8170355" cy="276999"/>
          </a:xfrm>
          <a:prstGeom prst="rect">
            <a:avLst/>
          </a:prstGeom>
          <a:noFill/>
        </p:spPr>
        <p:txBody>
          <a:bodyPr wrap="square">
            <a:spAutoFit/>
          </a:bodyPr>
          <a:lstStyle/>
          <a:p>
            <a:r>
              <a:rPr lang="en-GB" sz="1200" b="1" dirty="0">
                <a:effectLst/>
                <a:latin typeface="Eurostile" panose="020B0504020202050204" pitchFamily="34" charset="77"/>
              </a:rPr>
              <a:t>B. The types of travel and tourism organisations, their roles and the products and services they offer to customers </a:t>
            </a:r>
            <a:endParaRPr lang="en-GB" sz="1200" b="1" dirty="0">
              <a:latin typeface="Eurostile" panose="020B0504020202050204" pitchFamily="34" charset="77"/>
            </a:endParaRPr>
          </a:p>
        </p:txBody>
      </p:sp>
      <p:sp>
        <p:nvSpPr>
          <p:cNvPr id="2" name="Oval 1">
            <a:extLst>
              <a:ext uri="{FF2B5EF4-FFF2-40B4-BE49-F238E27FC236}">
                <a16:creationId xmlns:a16="http://schemas.microsoft.com/office/drawing/2014/main" id="{F20845B1-675D-12A8-F6A7-13C31ABE3832}"/>
              </a:ext>
            </a:extLst>
          </p:cNvPr>
          <p:cNvSpPr/>
          <p:nvPr/>
        </p:nvSpPr>
        <p:spPr>
          <a:xfrm>
            <a:off x="443294" y="1205458"/>
            <a:ext cx="438912" cy="41718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52A8075C-7A74-84C2-FCFD-BFAC85FF0838}"/>
              </a:ext>
            </a:extLst>
          </p:cNvPr>
          <p:cNvSpPr txBox="1"/>
          <p:nvPr/>
        </p:nvSpPr>
        <p:spPr>
          <a:xfrm>
            <a:off x="475318" y="1208520"/>
            <a:ext cx="9438336" cy="523220"/>
          </a:xfrm>
          <a:prstGeom prst="rect">
            <a:avLst/>
          </a:prstGeom>
          <a:noFill/>
        </p:spPr>
        <p:txBody>
          <a:bodyPr wrap="square">
            <a:spAutoFit/>
          </a:bodyPr>
          <a:lstStyle/>
          <a:p>
            <a:r>
              <a:rPr lang="en-GB" sz="1400" b="1" dirty="0">
                <a:solidFill>
                  <a:schemeClr val="bg1"/>
                </a:solidFill>
                <a:effectLst/>
                <a:latin typeface="Eurostile" panose="020B0504020202050204" pitchFamily="34" charset="77"/>
              </a:rPr>
              <a:t>B2.   </a:t>
            </a:r>
            <a:r>
              <a:rPr lang="en-GB" sz="1400" b="1" dirty="0">
                <a:solidFill>
                  <a:srgbClr val="00AAAD"/>
                </a:solidFill>
                <a:effectLst/>
                <a:latin typeface="Eurostile" panose="020B0504020202050204" pitchFamily="34" charset="77"/>
              </a:rPr>
              <a:t>The key sectors of the travel + tourism industry - components of their role, and the products and services they 	offer to different types of customer </a:t>
            </a:r>
            <a:endParaRPr lang="en-GB" sz="1400" dirty="0">
              <a:solidFill>
                <a:srgbClr val="00AAAD"/>
              </a:solidFill>
              <a:latin typeface="Eurostile" panose="020B0504020202050204" pitchFamily="34" charset="77"/>
            </a:endParaRPr>
          </a:p>
        </p:txBody>
      </p:sp>
      <p:sp>
        <p:nvSpPr>
          <p:cNvPr id="21" name="TextBox 20">
            <a:extLst>
              <a:ext uri="{FF2B5EF4-FFF2-40B4-BE49-F238E27FC236}">
                <a16:creationId xmlns:a16="http://schemas.microsoft.com/office/drawing/2014/main" id="{DC87CECF-774C-B8A5-66D6-C81A7D497EF3}"/>
              </a:ext>
            </a:extLst>
          </p:cNvPr>
          <p:cNvSpPr txBox="1"/>
          <p:nvPr/>
        </p:nvSpPr>
        <p:spPr>
          <a:xfrm>
            <a:off x="443294" y="1822935"/>
            <a:ext cx="1115567" cy="307777"/>
          </a:xfrm>
          <a:prstGeom prst="rect">
            <a:avLst/>
          </a:prstGeom>
          <a:noFill/>
        </p:spPr>
        <p:txBody>
          <a:bodyPr wrap="square">
            <a:spAutoFit/>
          </a:bodyPr>
          <a:lstStyle/>
          <a:p>
            <a:r>
              <a:rPr lang="en-GB" sz="1400" b="1" dirty="0">
                <a:latin typeface="Avenir Black" panose="02000503020000020003" pitchFamily="2" charset="0"/>
              </a:rPr>
              <a:t>Rail</a:t>
            </a:r>
            <a:endParaRPr lang="en-GB" sz="1400" dirty="0"/>
          </a:p>
        </p:txBody>
      </p:sp>
      <p:grpSp>
        <p:nvGrpSpPr>
          <p:cNvPr id="5" name="Group 4">
            <a:extLst>
              <a:ext uri="{FF2B5EF4-FFF2-40B4-BE49-F238E27FC236}">
                <a16:creationId xmlns:a16="http://schemas.microsoft.com/office/drawing/2014/main" id="{41D200E0-770D-2FC8-4E0E-905A3EE57870}"/>
              </a:ext>
            </a:extLst>
          </p:cNvPr>
          <p:cNvGrpSpPr/>
          <p:nvPr/>
        </p:nvGrpSpPr>
        <p:grpSpPr>
          <a:xfrm>
            <a:off x="3621214" y="2608671"/>
            <a:ext cx="2185449" cy="2219445"/>
            <a:chOff x="3602432" y="3126961"/>
            <a:chExt cx="2185449" cy="2219445"/>
          </a:xfrm>
        </p:grpSpPr>
        <p:sp>
          <p:nvSpPr>
            <p:cNvPr id="3" name="Oval 2">
              <a:extLst>
                <a:ext uri="{FF2B5EF4-FFF2-40B4-BE49-F238E27FC236}">
                  <a16:creationId xmlns:a16="http://schemas.microsoft.com/office/drawing/2014/main" id="{6F84A43D-1439-62BE-1A9E-9F1E387DEE60}"/>
                </a:ext>
              </a:extLst>
            </p:cNvPr>
            <p:cNvSpPr/>
            <p:nvPr/>
          </p:nvSpPr>
          <p:spPr>
            <a:xfrm>
              <a:off x="3602432" y="3126961"/>
              <a:ext cx="2185449" cy="221944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71689244-FD19-1178-24D3-48DF8C1C4AFD}"/>
                </a:ext>
              </a:extLst>
            </p:cNvPr>
            <p:cNvSpPr txBox="1"/>
            <p:nvPr/>
          </p:nvSpPr>
          <p:spPr>
            <a:xfrm>
              <a:off x="3803410" y="4236683"/>
              <a:ext cx="1856232" cy="830997"/>
            </a:xfrm>
            <a:prstGeom prst="rect">
              <a:avLst/>
            </a:prstGeom>
            <a:noFill/>
          </p:spPr>
          <p:txBody>
            <a:bodyPr wrap="square" rtlCol="0">
              <a:spAutoFit/>
            </a:bodyPr>
            <a:lstStyle/>
            <a:p>
              <a:pPr algn="ctr"/>
              <a:r>
                <a:rPr lang="en-GB" sz="1600" b="1" dirty="0">
                  <a:solidFill>
                    <a:schemeClr val="bg1"/>
                  </a:solidFill>
                  <a:latin typeface="Eurostile" panose="020B0504020202050204" pitchFamily="34" charset="77"/>
                </a:rPr>
                <a:t>Transport</a:t>
              </a:r>
            </a:p>
            <a:p>
              <a:pPr algn="ctr"/>
              <a:r>
                <a:rPr lang="en-GB" sz="1600" b="1" dirty="0">
                  <a:solidFill>
                    <a:schemeClr val="bg1"/>
                  </a:solidFill>
                  <a:latin typeface="Eurostile" panose="020B0504020202050204" pitchFamily="34" charset="77"/>
                </a:rPr>
                <a:t>principals:</a:t>
              </a:r>
            </a:p>
            <a:p>
              <a:pPr algn="ctr"/>
              <a:r>
                <a:rPr lang="en-GB" sz="1600" b="1" dirty="0">
                  <a:solidFill>
                    <a:schemeClr val="bg1"/>
                  </a:solidFill>
                  <a:latin typeface="Eurostile" panose="020B0504020202050204" pitchFamily="34" charset="77"/>
                </a:rPr>
                <a:t>LAND TRAVEL</a:t>
              </a:r>
            </a:p>
          </p:txBody>
        </p:sp>
      </p:grpSp>
      <p:sp>
        <p:nvSpPr>
          <p:cNvPr id="16" name="TextBox 15">
            <a:extLst>
              <a:ext uri="{FF2B5EF4-FFF2-40B4-BE49-F238E27FC236}">
                <a16:creationId xmlns:a16="http://schemas.microsoft.com/office/drawing/2014/main" id="{9F0FF107-E662-816B-6F96-F83BCC80216B}"/>
              </a:ext>
            </a:extLst>
          </p:cNvPr>
          <p:cNvSpPr txBox="1"/>
          <p:nvPr/>
        </p:nvSpPr>
        <p:spPr>
          <a:xfrm>
            <a:off x="5121241" y="6475687"/>
            <a:ext cx="3911245" cy="307777"/>
          </a:xfrm>
          <a:prstGeom prst="rect">
            <a:avLst/>
          </a:prstGeom>
          <a:noFill/>
        </p:spPr>
        <p:txBody>
          <a:bodyPr wrap="square">
            <a:spAutoFit/>
          </a:bodyPr>
          <a:lstStyle/>
          <a:p>
            <a:r>
              <a:rPr lang="en-GB" sz="1400" b="1" dirty="0">
                <a:solidFill>
                  <a:schemeClr val="bg1"/>
                </a:solidFill>
                <a:effectLst/>
                <a:latin typeface="Eurostile" panose="020B0504020202050204" pitchFamily="34" charset="77"/>
              </a:rPr>
              <a:t>B2. Key sectors of the travel + </a:t>
            </a:r>
            <a:r>
              <a:rPr lang="en-GB" sz="1400" b="1" dirty="0">
                <a:solidFill>
                  <a:schemeClr val="bg1"/>
                </a:solidFill>
                <a:latin typeface="Eurostile" panose="020B0504020202050204" pitchFamily="34" charset="77"/>
              </a:rPr>
              <a:t>t</a:t>
            </a:r>
            <a:r>
              <a:rPr lang="en-GB" sz="1400" b="1" dirty="0">
                <a:solidFill>
                  <a:schemeClr val="bg1"/>
                </a:solidFill>
                <a:effectLst/>
                <a:latin typeface="Eurostile" panose="020B0504020202050204" pitchFamily="34" charset="77"/>
              </a:rPr>
              <a:t>ourism industry</a:t>
            </a:r>
            <a:endParaRPr lang="en-GB" sz="1400" b="1" dirty="0">
              <a:solidFill>
                <a:schemeClr val="bg1"/>
              </a:solidFill>
              <a:latin typeface="Eurostile" panose="020B0504020202050204" pitchFamily="34" charset="77"/>
            </a:endParaRPr>
          </a:p>
        </p:txBody>
      </p:sp>
      <p:pic>
        <p:nvPicPr>
          <p:cNvPr id="19" name="Picture 18">
            <a:extLst>
              <a:ext uri="{FF2B5EF4-FFF2-40B4-BE49-F238E27FC236}">
                <a16:creationId xmlns:a16="http://schemas.microsoft.com/office/drawing/2014/main" id="{9EE1E8DD-058B-6361-43D7-6EE26CCAD3D3}"/>
              </a:ext>
            </a:extLst>
          </p:cNvPr>
          <p:cNvPicPr>
            <a:picLocks noChangeAspect="1"/>
          </p:cNvPicPr>
          <p:nvPr/>
        </p:nvPicPr>
        <p:blipFill>
          <a:blip r:embed="rId4"/>
          <a:stretch>
            <a:fillRect/>
          </a:stretch>
        </p:blipFill>
        <p:spPr>
          <a:xfrm>
            <a:off x="4156860" y="2771433"/>
            <a:ext cx="1111100" cy="961529"/>
          </a:xfrm>
          <a:prstGeom prst="rect">
            <a:avLst/>
          </a:prstGeom>
        </p:spPr>
      </p:pic>
      <p:sp>
        <p:nvSpPr>
          <p:cNvPr id="22" name="TextBox 21">
            <a:extLst>
              <a:ext uri="{FF2B5EF4-FFF2-40B4-BE49-F238E27FC236}">
                <a16:creationId xmlns:a16="http://schemas.microsoft.com/office/drawing/2014/main" id="{245345DF-EEDA-8800-8FAD-FBC415E8F762}"/>
              </a:ext>
            </a:extLst>
          </p:cNvPr>
          <p:cNvSpPr txBox="1"/>
          <p:nvPr/>
        </p:nvSpPr>
        <p:spPr>
          <a:xfrm>
            <a:off x="329586" y="2208492"/>
            <a:ext cx="3325272" cy="2862322"/>
          </a:xfrm>
          <a:prstGeom prst="rect">
            <a:avLst/>
          </a:prstGeom>
          <a:noFill/>
        </p:spPr>
        <p:txBody>
          <a:bodyPr wrap="square">
            <a:spAutoFit/>
          </a:bodyPr>
          <a:lstStyle/>
          <a:p>
            <a:r>
              <a:rPr lang="en-GB" sz="1200" b="1" dirty="0">
                <a:effectLst/>
                <a:latin typeface="Avenir Black" panose="02000503020000020003" pitchFamily="2" charset="0"/>
              </a:rPr>
              <a:t>National and international networks</a:t>
            </a:r>
          </a:p>
          <a:p>
            <a:r>
              <a:rPr lang="en-GB" sz="1200" dirty="0">
                <a:effectLst/>
                <a:latin typeface="Avenir Light" panose="020B0402020203020204" pitchFamily="34" charset="77"/>
              </a:rPr>
              <a:t>. rail networks link airports, sea ports etc with major towns and cities and include international routes (Eurostar runs from London to Paris </a:t>
            </a:r>
          </a:p>
          <a:p>
            <a:r>
              <a:rPr lang="en-GB" sz="1200" dirty="0">
                <a:effectLst/>
                <a:latin typeface="Avenir Light" panose="020B0402020203020204" pitchFamily="34" charset="77"/>
              </a:rPr>
              <a:t>via tunnel)</a:t>
            </a:r>
          </a:p>
          <a:p>
            <a:endParaRPr lang="en-GB" sz="1200" dirty="0">
              <a:latin typeface="Avenir Light" panose="020B0402020203020204" pitchFamily="34" charset="77"/>
            </a:endParaRPr>
          </a:p>
          <a:p>
            <a:r>
              <a:rPr lang="en-GB" sz="1200" b="1" dirty="0">
                <a:effectLst/>
                <a:latin typeface="Avenir Black" panose="02000503020000020003" pitchFamily="2" charset="0"/>
              </a:rPr>
              <a:t>Standards</a:t>
            </a:r>
          </a:p>
          <a:p>
            <a:r>
              <a:rPr lang="en-GB" sz="1200" dirty="0">
                <a:effectLst/>
                <a:latin typeface="Avenir Light" panose="020B0402020203020204" pitchFamily="34" charset="77"/>
              </a:rPr>
              <a:t>. vary from country to country - often need government subsidy </a:t>
            </a:r>
          </a:p>
          <a:p>
            <a:r>
              <a:rPr lang="en-GB" sz="1200" dirty="0">
                <a:effectLst/>
                <a:latin typeface="Avenir Light" panose="020B0402020203020204" pitchFamily="34" charset="77"/>
              </a:rPr>
              <a:t>or are totally owned by governments</a:t>
            </a:r>
          </a:p>
          <a:p>
            <a:r>
              <a:rPr lang="en-GB" sz="1200" dirty="0">
                <a:effectLst/>
                <a:latin typeface="Avenir Light" panose="020B0402020203020204" pitchFamily="34" charset="77"/>
              </a:rPr>
              <a:t>. French TGV are high speed trains designed for tourists</a:t>
            </a:r>
          </a:p>
          <a:p>
            <a:r>
              <a:rPr lang="en-GB" sz="1200" dirty="0">
                <a:effectLst/>
                <a:latin typeface="Avenir Light" panose="020B0402020203020204" pitchFamily="34" charset="77"/>
              </a:rPr>
              <a:t>. Different classes of seat    </a:t>
            </a:r>
          </a:p>
          <a:p>
            <a:r>
              <a:rPr lang="en-GB" sz="1200" dirty="0">
                <a:effectLst/>
                <a:latin typeface="Avenir Light" panose="020B0402020203020204" pitchFamily="34" charset="77"/>
              </a:rPr>
              <a:t>. Fast travel and cheap if booked in advanced </a:t>
            </a:r>
          </a:p>
        </p:txBody>
      </p:sp>
      <p:grpSp>
        <p:nvGrpSpPr>
          <p:cNvPr id="18" name="Group 17">
            <a:extLst>
              <a:ext uri="{FF2B5EF4-FFF2-40B4-BE49-F238E27FC236}">
                <a16:creationId xmlns:a16="http://schemas.microsoft.com/office/drawing/2014/main" id="{8E99FDE9-F56F-5FCB-A34E-5AA78E3B27D8}"/>
              </a:ext>
            </a:extLst>
          </p:cNvPr>
          <p:cNvGrpSpPr/>
          <p:nvPr/>
        </p:nvGrpSpPr>
        <p:grpSpPr>
          <a:xfrm>
            <a:off x="6015155" y="1935145"/>
            <a:ext cx="1961957" cy="344733"/>
            <a:chOff x="5947604" y="2072626"/>
            <a:chExt cx="1961957" cy="344733"/>
          </a:xfrm>
        </p:grpSpPr>
        <p:sp>
          <p:nvSpPr>
            <p:cNvPr id="29" name="Oval 28">
              <a:extLst>
                <a:ext uri="{FF2B5EF4-FFF2-40B4-BE49-F238E27FC236}">
                  <a16:creationId xmlns:a16="http://schemas.microsoft.com/office/drawing/2014/main" id="{DF7E826B-0290-AD72-FBF1-042E8392A6D4}"/>
                </a:ext>
              </a:extLst>
            </p:cNvPr>
            <p:cNvSpPr/>
            <p:nvPr/>
          </p:nvSpPr>
          <p:spPr>
            <a:xfrm>
              <a:off x="5947604" y="2072626"/>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TextBox 29">
              <a:extLst>
                <a:ext uri="{FF2B5EF4-FFF2-40B4-BE49-F238E27FC236}">
                  <a16:creationId xmlns:a16="http://schemas.microsoft.com/office/drawing/2014/main" id="{B7BCA5BE-3581-69C7-AE9E-FAA44E9A5895}"/>
                </a:ext>
              </a:extLst>
            </p:cNvPr>
            <p:cNvSpPr txBox="1"/>
            <p:nvPr/>
          </p:nvSpPr>
          <p:spPr>
            <a:xfrm>
              <a:off x="5994817" y="2102277"/>
              <a:ext cx="1914744" cy="307777"/>
            </a:xfrm>
            <a:prstGeom prst="rect">
              <a:avLst/>
            </a:prstGeom>
            <a:noFill/>
          </p:spPr>
          <p:txBody>
            <a:bodyPr wrap="square">
              <a:spAutoFit/>
            </a:bodyPr>
            <a:lstStyle/>
            <a:p>
              <a:r>
                <a:rPr lang="en-GB" sz="1400" b="1" dirty="0">
                  <a:latin typeface="Avenir Black" panose="02000503020000020003" pitchFamily="2" charset="0"/>
                </a:rPr>
                <a:t>Railway holidays</a:t>
              </a:r>
              <a:endParaRPr lang="en-GB" sz="1400" dirty="0"/>
            </a:p>
          </p:txBody>
        </p:sp>
      </p:grpSp>
      <p:sp>
        <p:nvSpPr>
          <p:cNvPr id="25" name="TextBox 24">
            <a:extLst>
              <a:ext uri="{FF2B5EF4-FFF2-40B4-BE49-F238E27FC236}">
                <a16:creationId xmlns:a16="http://schemas.microsoft.com/office/drawing/2014/main" id="{609CB9A8-DC81-B2DF-0D17-6D10836BC789}"/>
              </a:ext>
            </a:extLst>
          </p:cNvPr>
          <p:cNvSpPr txBox="1"/>
          <p:nvPr/>
        </p:nvSpPr>
        <p:spPr>
          <a:xfrm>
            <a:off x="1446082" y="5343021"/>
            <a:ext cx="6558402" cy="1015663"/>
          </a:xfrm>
          <a:prstGeom prst="rect">
            <a:avLst/>
          </a:prstGeom>
          <a:noFill/>
        </p:spPr>
        <p:txBody>
          <a:bodyPr wrap="square">
            <a:spAutoFit/>
          </a:bodyPr>
          <a:lstStyle/>
          <a:p>
            <a:r>
              <a:rPr lang="en-GB" sz="1200" b="1" dirty="0">
                <a:effectLst/>
                <a:latin typeface="Avenir Black" panose="02000503020000020003" pitchFamily="2" charset="0"/>
              </a:rPr>
              <a:t>Scheduled rail operators</a:t>
            </a:r>
          </a:p>
          <a:p>
            <a:r>
              <a:rPr lang="en-GB" sz="1200" b="1" dirty="0">
                <a:latin typeface="Avenir Black" panose="02000503020000020003" pitchFamily="2" charset="0"/>
              </a:rPr>
              <a:t>Short and long distance – </a:t>
            </a:r>
            <a:r>
              <a:rPr lang="en-GB" sz="1200" dirty="0">
                <a:latin typeface="Avenir Light" panose="020B0402020203020204" pitchFamily="34" charset="77"/>
              </a:rPr>
              <a:t>many or few stops</a:t>
            </a:r>
            <a:endParaRPr lang="en-GB" sz="1200" dirty="0">
              <a:effectLst/>
              <a:latin typeface="Avenir Light" panose="020B0402020203020204" pitchFamily="34" charset="77"/>
            </a:endParaRPr>
          </a:p>
          <a:p>
            <a:r>
              <a:rPr lang="en-GB" sz="1200" b="1" dirty="0">
                <a:effectLst/>
                <a:latin typeface="Avenir Black" panose="02000503020000020003" pitchFamily="2" charset="0"/>
              </a:rPr>
              <a:t>Intercity: </a:t>
            </a:r>
            <a:r>
              <a:rPr lang="en-GB" sz="1200" dirty="0">
                <a:effectLst/>
                <a:latin typeface="Avenir Light" panose="020B0402020203020204" pitchFamily="34" charset="77"/>
              </a:rPr>
              <a:t>East Coast – West Coast – Midlands – Great Eastern – Great Western</a:t>
            </a:r>
          </a:p>
          <a:p>
            <a:r>
              <a:rPr lang="en-GB" sz="1200" b="1" dirty="0">
                <a:latin typeface="Avenir Black" panose="02000503020000020003" pitchFamily="2" charset="0"/>
              </a:rPr>
              <a:t>Regional: </a:t>
            </a:r>
            <a:r>
              <a:rPr lang="en-GB" sz="1200" dirty="0">
                <a:latin typeface="Avenir Light" panose="020B0402020203020204" pitchFamily="34" charset="77"/>
              </a:rPr>
              <a:t>Network South East – North East – North West - Scotland</a:t>
            </a:r>
            <a:endParaRPr lang="en-GB" sz="1200" b="1" dirty="0">
              <a:latin typeface="Avenir Black" panose="02000503020000020003" pitchFamily="2" charset="0"/>
            </a:endParaRPr>
          </a:p>
          <a:p>
            <a:r>
              <a:rPr lang="en-GB" sz="1200" b="1" dirty="0">
                <a:effectLst/>
                <a:latin typeface="Avenir Black" panose="02000503020000020003" pitchFamily="2" charset="0"/>
              </a:rPr>
              <a:t>Local: </a:t>
            </a:r>
            <a:r>
              <a:rPr lang="en-GB" sz="1200" dirty="0">
                <a:latin typeface="Avenir Light" panose="020B0402020203020204" pitchFamily="34" charset="77"/>
              </a:rPr>
              <a:t>Docklands – Mersey rail – Wrexham &amp; Shropshire</a:t>
            </a:r>
            <a:endParaRPr lang="en-GB" sz="1200" dirty="0"/>
          </a:p>
        </p:txBody>
      </p:sp>
      <p:sp>
        <p:nvSpPr>
          <p:cNvPr id="32" name="TextBox 31">
            <a:extLst>
              <a:ext uri="{FF2B5EF4-FFF2-40B4-BE49-F238E27FC236}">
                <a16:creationId xmlns:a16="http://schemas.microsoft.com/office/drawing/2014/main" id="{6F9FA842-E2B8-7B0C-130E-4BE53C6ADF10}"/>
              </a:ext>
            </a:extLst>
          </p:cNvPr>
          <p:cNvSpPr txBox="1"/>
          <p:nvPr/>
        </p:nvSpPr>
        <p:spPr>
          <a:xfrm>
            <a:off x="6141331" y="2389246"/>
            <a:ext cx="3048716" cy="2677656"/>
          </a:xfrm>
          <a:prstGeom prst="rect">
            <a:avLst/>
          </a:prstGeom>
          <a:noFill/>
        </p:spPr>
        <p:txBody>
          <a:bodyPr wrap="square">
            <a:spAutoFit/>
          </a:bodyPr>
          <a:lstStyle/>
          <a:p>
            <a:pPr algn="l" fontAlgn="base"/>
            <a:r>
              <a:rPr lang="en-GB" sz="1200" b="1" u="none" strike="noStrike" dirty="0">
                <a:solidFill>
                  <a:srgbClr val="3A3A3A"/>
                </a:solidFill>
                <a:effectLst/>
                <a:latin typeface="Avenir Black" panose="02000503020000020003" pitchFamily="2" charset="0"/>
              </a:rPr>
              <a:t>Rail tours &amp; holidays</a:t>
            </a:r>
          </a:p>
          <a:p>
            <a:pPr algn="l" fontAlgn="base"/>
            <a:r>
              <a:rPr lang="en-GB" sz="1200" b="1" dirty="0">
                <a:solidFill>
                  <a:srgbClr val="3A3A3A"/>
                </a:solidFill>
                <a:latin typeface="Avenir Black" panose="02000503020000020003" pitchFamily="2" charset="0"/>
              </a:rPr>
              <a:t>Short or long distance</a:t>
            </a:r>
          </a:p>
          <a:p>
            <a:pPr algn="l" fontAlgn="base"/>
            <a:r>
              <a:rPr lang="en-GB" sz="1200" b="1" u="none" strike="noStrike" dirty="0">
                <a:solidFill>
                  <a:srgbClr val="3A3A3A"/>
                </a:solidFill>
                <a:effectLst/>
                <a:latin typeface="Avenir Black" panose="02000503020000020003" pitchFamily="2" charset="0"/>
              </a:rPr>
              <a:t>Luxury  (</a:t>
            </a:r>
            <a:r>
              <a:rPr lang="en-GB" sz="1200" u="none" strike="noStrike" dirty="0">
                <a:solidFill>
                  <a:srgbClr val="3A3A3A"/>
                </a:solidFill>
                <a:effectLst/>
                <a:latin typeface="Avenir Light" panose="020B0402020203020204" pitchFamily="34" charset="77"/>
              </a:rPr>
              <a:t>Orient Express)</a:t>
            </a:r>
          </a:p>
          <a:p>
            <a:pPr algn="l" fontAlgn="base"/>
            <a:r>
              <a:rPr lang="en-GB" sz="1200" b="1" dirty="0">
                <a:solidFill>
                  <a:srgbClr val="3A3A3A"/>
                </a:solidFill>
                <a:latin typeface="Avenir Black" panose="02000503020000020003" pitchFamily="2" charset="0"/>
              </a:rPr>
              <a:t>Heritage (</a:t>
            </a:r>
            <a:r>
              <a:rPr lang="en-GB" sz="1200" dirty="0">
                <a:solidFill>
                  <a:srgbClr val="3A3A3A"/>
                </a:solidFill>
                <a:latin typeface="Avenir Light" panose="020B0402020203020204" pitchFamily="34" charset="77"/>
              </a:rPr>
              <a:t>Tourist attraction)</a:t>
            </a:r>
            <a:endParaRPr lang="en-GB" sz="1200" u="none" strike="noStrike" dirty="0">
              <a:solidFill>
                <a:srgbClr val="3A3A3A"/>
              </a:solidFill>
              <a:effectLst/>
              <a:latin typeface="Avenir Light" panose="020B0402020203020204" pitchFamily="34" charset="77"/>
            </a:endParaRPr>
          </a:p>
          <a:p>
            <a:pPr algn="l" fontAlgn="base"/>
            <a:r>
              <a:rPr lang="en-GB" sz="1200" u="none" strike="noStrike" dirty="0">
                <a:solidFill>
                  <a:srgbClr val="3A3A3A"/>
                </a:solidFill>
                <a:effectLst/>
                <a:latin typeface="Avenir Light" panose="020B0402020203020204" pitchFamily="34" charset="77"/>
              </a:rPr>
              <a:t>Compass Tours</a:t>
            </a:r>
          </a:p>
          <a:p>
            <a:pPr algn="l" fontAlgn="base"/>
            <a:r>
              <a:rPr lang="en-GB" sz="1200" u="none" strike="noStrike" dirty="0">
                <a:solidFill>
                  <a:srgbClr val="3A3A3A"/>
                </a:solidFill>
                <a:effectLst/>
                <a:latin typeface="Avenir Light" panose="020B0402020203020204" pitchFamily="34" charset="77"/>
              </a:rPr>
              <a:t>DPS Rail tours</a:t>
            </a:r>
          </a:p>
          <a:p>
            <a:pPr algn="l" fontAlgn="base"/>
            <a:r>
              <a:rPr lang="en-GB" sz="1200" u="none" strike="noStrike" dirty="0">
                <a:solidFill>
                  <a:srgbClr val="3A3A3A"/>
                </a:solidFill>
                <a:effectLst/>
                <a:latin typeface="Avenir Light" panose="020B0402020203020204" pitchFamily="34" charset="77"/>
              </a:rPr>
              <a:t>Stobart Pullman</a:t>
            </a:r>
          </a:p>
          <a:p>
            <a:pPr algn="l" fontAlgn="base"/>
            <a:r>
              <a:rPr lang="en-GB" sz="1200" u="none" strike="noStrike" dirty="0">
                <a:solidFill>
                  <a:srgbClr val="3A3A3A"/>
                </a:solidFill>
                <a:effectLst/>
                <a:latin typeface="Avenir Light" panose="020B0402020203020204" pitchFamily="34" charset="77"/>
              </a:rPr>
              <a:t>Pathfinder Tours</a:t>
            </a:r>
          </a:p>
          <a:p>
            <a:pPr algn="l" fontAlgn="base"/>
            <a:r>
              <a:rPr lang="en-GB" sz="1200" u="none" strike="noStrike" dirty="0">
                <a:solidFill>
                  <a:srgbClr val="3A3A3A"/>
                </a:solidFill>
                <a:effectLst/>
                <a:latin typeface="Avenir Light" panose="020B0402020203020204" pitchFamily="34" charset="77"/>
              </a:rPr>
              <a:t>Scottish Railway Preservation Society</a:t>
            </a:r>
          </a:p>
          <a:p>
            <a:pPr algn="l" fontAlgn="base"/>
            <a:r>
              <a:rPr lang="en-GB" sz="1200" u="none" strike="noStrike" dirty="0">
                <a:solidFill>
                  <a:srgbClr val="3A3A3A"/>
                </a:solidFill>
                <a:effectLst/>
                <a:latin typeface="Avenir Light" panose="020B0402020203020204" pitchFamily="34" charset="77"/>
              </a:rPr>
              <a:t>Venice-Simplon Orient Express</a:t>
            </a:r>
          </a:p>
          <a:p>
            <a:pPr algn="l" fontAlgn="base"/>
            <a:r>
              <a:rPr lang="en-GB" sz="1200" u="none" strike="noStrike" dirty="0">
                <a:solidFill>
                  <a:srgbClr val="3A3A3A"/>
                </a:solidFill>
                <a:effectLst/>
                <a:latin typeface="Avenir Light" panose="020B0402020203020204" pitchFamily="34" charset="77"/>
              </a:rPr>
              <a:t>Vintage Trains</a:t>
            </a:r>
          </a:p>
          <a:p>
            <a:pPr algn="l" fontAlgn="base"/>
            <a:r>
              <a:rPr lang="en-GB" sz="1200" u="none" strike="noStrike" dirty="0">
                <a:solidFill>
                  <a:srgbClr val="3A3A3A"/>
                </a:solidFill>
                <a:effectLst/>
                <a:latin typeface="Avenir Light" panose="020B0402020203020204" pitchFamily="34" charset="77"/>
              </a:rPr>
              <a:t>Retro Rail tours</a:t>
            </a:r>
          </a:p>
          <a:p>
            <a:pPr algn="l" fontAlgn="base"/>
            <a:r>
              <a:rPr lang="en-GB" sz="1200" u="none" strike="noStrike" dirty="0">
                <a:solidFill>
                  <a:srgbClr val="3A3A3A"/>
                </a:solidFill>
                <a:effectLst/>
                <a:latin typeface="Avenir Light" panose="020B0402020203020204" pitchFamily="34" charset="77"/>
              </a:rPr>
              <a:t>Green Express Rail tours</a:t>
            </a:r>
          </a:p>
          <a:p>
            <a:pPr algn="l" fontAlgn="base"/>
            <a:r>
              <a:rPr lang="en-GB" sz="1200" u="none" strike="noStrike" dirty="0">
                <a:solidFill>
                  <a:srgbClr val="3A3A3A"/>
                </a:solidFill>
                <a:effectLst/>
                <a:latin typeface="Avenir Light" panose="020B0402020203020204" pitchFamily="34" charset="77"/>
              </a:rPr>
              <a:t>Kingfisher Rail tours</a:t>
            </a:r>
            <a:endParaRPr lang="en-GB" sz="1200" dirty="0"/>
          </a:p>
        </p:txBody>
      </p:sp>
    </p:spTree>
    <p:extLst>
      <p:ext uri="{BB962C8B-B14F-4D97-AF65-F5344CB8AC3E}">
        <p14:creationId xmlns:p14="http://schemas.microsoft.com/office/powerpoint/2010/main" val="4281967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182216" y="6458257"/>
            <a:ext cx="2228850" cy="365125"/>
          </a:xfrm>
        </p:spPr>
        <p:txBody>
          <a:bodyPr/>
          <a:lstStyle/>
          <a:p>
            <a:fld id="{E7B70798-690E-5944-9C42-5F5DFEB47247}" type="slidenum">
              <a:rPr lang="en-GB" smtClean="0">
                <a:solidFill>
                  <a:schemeClr val="bg1"/>
                </a:solidFill>
              </a:rPr>
              <a:t>2</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D13A0EE-D676-00D5-4E13-9F09C45C3B2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105" y="5708091"/>
            <a:ext cx="1303864" cy="1038211"/>
          </a:xfrm>
          <a:prstGeom prst="rect">
            <a:avLst/>
          </a:prstGeom>
        </p:spPr>
      </p:pic>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3"/>
          <a:stretch>
            <a:fillRect/>
          </a:stretch>
        </p:blipFill>
        <p:spPr>
          <a:xfrm>
            <a:off x="8296641" y="293786"/>
            <a:ext cx="1384836" cy="809036"/>
          </a:xfrm>
          <a:prstGeom prst="rect">
            <a:avLst/>
          </a:prstGeom>
        </p:spPr>
      </p:pic>
      <p:sp>
        <p:nvSpPr>
          <p:cNvPr id="4" name="TextBox 3">
            <a:extLst>
              <a:ext uri="{FF2B5EF4-FFF2-40B4-BE49-F238E27FC236}">
                <a16:creationId xmlns:a16="http://schemas.microsoft.com/office/drawing/2014/main" id="{EC3B18D2-64E4-2AE6-E168-2E85B70E4050}"/>
              </a:ext>
            </a:extLst>
          </p:cNvPr>
          <p:cNvSpPr txBox="1"/>
          <p:nvPr/>
        </p:nvSpPr>
        <p:spPr>
          <a:xfrm>
            <a:off x="1217105" y="1574455"/>
            <a:ext cx="5779008" cy="3253263"/>
          </a:xfrm>
          <a:prstGeom prst="rect">
            <a:avLst/>
          </a:prstGeom>
          <a:noFill/>
        </p:spPr>
        <p:txBody>
          <a:bodyPr wrap="square">
            <a:spAutoFit/>
          </a:bodyPr>
          <a:lstStyle/>
          <a:p>
            <a:r>
              <a:rPr lang="en-GB" sz="1400" b="1" dirty="0">
                <a:solidFill>
                  <a:srgbClr val="278BBA"/>
                </a:solidFill>
                <a:effectLst/>
                <a:latin typeface="Avenir Black" panose="02000503020000020003" pitchFamily="2" charset="0"/>
              </a:rPr>
              <a:t>Summary of assessment </a:t>
            </a:r>
          </a:p>
          <a:p>
            <a:endParaRPr lang="en-GB" sz="1400" b="1" dirty="0">
              <a:solidFill>
                <a:srgbClr val="278BBA"/>
              </a:solidFill>
              <a:latin typeface="Avenir Black" panose="02000503020000020003" pitchFamily="2" charset="0"/>
            </a:endParaRPr>
          </a:p>
          <a:p>
            <a:pPr>
              <a:lnSpc>
                <a:spcPct val="150000"/>
              </a:lnSpc>
            </a:pPr>
            <a:r>
              <a:rPr lang="en-GB" sz="2000" dirty="0">
                <a:effectLst/>
                <a:latin typeface="Avenir Light" panose="020B0402020203020204" pitchFamily="34" charset="77"/>
              </a:rPr>
              <a:t>This unit is assessed by a written examination set and marked by Pearson. </a:t>
            </a:r>
            <a:endParaRPr lang="en-GB" sz="2000" dirty="0">
              <a:latin typeface="Avenir Light" panose="020B0402020203020204" pitchFamily="34" charset="77"/>
            </a:endParaRPr>
          </a:p>
          <a:p>
            <a:pPr>
              <a:lnSpc>
                <a:spcPct val="150000"/>
              </a:lnSpc>
            </a:pPr>
            <a:r>
              <a:rPr lang="en-GB" sz="2000" dirty="0">
                <a:effectLst/>
                <a:latin typeface="Avenir Light" panose="020B0402020203020204" pitchFamily="34" charset="77"/>
              </a:rPr>
              <a:t>The examination will be 90 mins in length. </a:t>
            </a:r>
            <a:endParaRPr lang="en-GB" sz="2000" dirty="0">
              <a:latin typeface="Avenir Light" panose="020B0402020203020204" pitchFamily="34" charset="77"/>
            </a:endParaRPr>
          </a:p>
          <a:p>
            <a:pPr>
              <a:lnSpc>
                <a:spcPct val="150000"/>
              </a:lnSpc>
            </a:pPr>
            <a:r>
              <a:rPr lang="en-GB" sz="2000" dirty="0">
                <a:effectLst/>
                <a:latin typeface="Avenir Light" panose="020B0402020203020204" pitchFamily="34" charset="77"/>
              </a:rPr>
              <a:t>The number of marks for the examination is 75. </a:t>
            </a:r>
            <a:endParaRPr lang="en-GB" sz="2000" dirty="0">
              <a:latin typeface="Avenir Light" panose="020B0402020203020204" pitchFamily="34" charset="77"/>
            </a:endParaRPr>
          </a:p>
          <a:p>
            <a:pPr>
              <a:lnSpc>
                <a:spcPct val="150000"/>
              </a:lnSpc>
            </a:pPr>
            <a:r>
              <a:rPr lang="en-GB" sz="2000" dirty="0">
                <a:effectLst/>
                <a:latin typeface="Avenir Light" panose="020B0402020203020204" pitchFamily="34" charset="77"/>
              </a:rPr>
              <a:t>The assessment availability is January and May/June each year. </a:t>
            </a:r>
            <a:endParaRPr lang="en-GB" sz="2000" dirty="0">
              <a:latin typeface="Avenir Light" panose="020B0402020203020204" pitchFamily="34" charset="77"/>
            </a:endParaRPr>
          </a:p>
        </p:txBody>
      </p:sp>
    </p:spTree>
    <p:extLst>
      <p:ext uri="{BB962C8B-B14F-4D97-AF65-F5344CB8AC3E}">
        <p14:creationId xmlns:p14="http://schemas.microsoft.com/office/powerpoint/2010/main" val="5488386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87BF66C4-4563-CD5A-E7D5-478977564AF8}"/>
              </a:ext>
            </a:extLst>
          </p:cNvPr>
          <p:cNvSpPr/>
          <p:nvPr/>
        </p:nvSpPr>
        <p:spPr>
          <a:xfrm>
            <a:off x="349497" y="1799903"/>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262099" y="6458842"/>
            <a:ext cx="2228850" cy="365125"/>
          </a:xfrm>
        </p:spPr>
        <p:txBody>
          <a:bodyPr/>
          <a:lstStyle/>
          <a:p>
            <a:fld id="{E7B70798-690E-5944-9C42-5F5DFEB47247}" type="slidenum">
              <a:rPr lang="en-GB" smtClean="0">
                <a:solidFill>
                  <a:schemeClr val="bg1"/>
                </a:solidFill>
              </a:rPr>
              <a:t>29</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D13A0EE-D676-00D5-4E13-9F09C45C3B2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105" y="5708091"/>
            <a:ext cx="1303864" cy="1038211"/>
          </a:xfrm>
          <a:prstGeom prst="rect">
            <a:avLst/>
          </a:prstGeom>
        </p:spPr>
      </p:pic>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3"/>
          <a:stretch>
            <a:fillRect/>
          </a:stretch>
        </p:blipFill>
        <p:spPr>
          <a:xfrm>
            <a:off x="8296641" y="293786"/>
            <a:ext cx="1384836" cy="809036"/>
          </a:xfrm>
          <a:prstGeom prst="rect">
            <a:avLst/>
          </a:prstGeom>
        </p:spPr>
      </p:pic>
      <p:sp>
        <p:nvSpPr>
          <p:cNvPr id="41" name="TextBox 40">
            <a:extLst>
              <a:ext uri="{FF2B5EF4-FFF2-40B4-BE49-F238E27FC236}">
                <a16:creationId xmlns:a16="http://schemas.microsoft.com/office/drawing/2014/main" id="{352E63F2-1921-E9CE-12D0-A999141A3434}"/>
              </a:ext>
            </a:extLst>
          </p:cNvPr>
          <p:cNvSpPr txBox="1"/>
          <p:nvPr/>
        </p:nvSpPr>
        <p:spPr>
          <a:xfrm>
            <a:off x="264066" y="862287"/>
            <a:ext cx="8170355" cy="276999"/>
          </a:xfrm>
          <a:prstGeom prst="rect">
            <a:avLst/>
          </a:prstGeom>
          <a:noFill/>
        </p:spPr>
        <p:txBody>
          <a:bodyPr wrap="square">
            <a:spAutoFit/>
          </a:bodyPr>
          <a:lstStyle/>
          <a:p>
            <a:r>
              <a:rPr lang="en-GB" sz="1200" b="1" dirty="0">
                <a:effectLst/>
                <a:latin typeface="Eurostile" panose="020B0504020202050204" pitchFamily="34" charset="77"/>
              </a:rPr>
              <a:t>B. The types of travel and tourism organisations, their roles and the products and services they offer to customers </a:t>
            </a:r>
            <a:endParaRPr lang="en-GB" sz="1200" b="1" dirty="0">
              <a:latin typeface="Eurostile" panose="020B0504020202050204" pitchFamily="34" charset="77"/>
            </a:endParaRPr>
          </a:p>
        </p:txBody>
      </p:sp>
      <p:sp>
        <p:nvSpPr>
          <p:cNvPr id="2" name="Oval 1">
            <a:extLst>
              <a:ext uri="{FF2B5EF4-FFF2-40B4-BE49-F238E27FC236}">
                <a16:creationId xmlns:a16="http://schemas.microsoft.com/office/drawing/2014/main" id="{F20845B1-675D-12A8-F6A7-13C31ABE3832}"/>
              </a:ext>
            </a:extLst>
          </p:cNvPr>
          <p:cNvSpPr/>
          <p:nvPr/>
        </p:nvSpPr>
        <p:spPr>
          <a:xfrm>
            <a:off x="443294" y="1205458"/>
            <a:ext cx="438912" cy="41718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52A8075C-7A74-84C2-FCFD-BFAC85FF0838}"/>
              </a:ext>
            </a:extLst>
          </p:cNvPr>
          <p:cNvSpPr txBox="1"/>
          <p:nvPr/>
        </p:nvSpPr>
        <p:spPr>
          <a:xfrm>
            <a:off x="475318" y="1208520"/>
            <a:ext cx="9438336" cy="523220"/>
          </a:xfrm>
          <a:prstGeom prst="rect">
            <a:avLst/>
          </a:prstGeom>
          <a:noFill/>
        </p:spPr>
        <p:txBody>
          <a:bodyPr wrap="square">
            <a:spAutoFit/>
          </a:bodyPr>
          <a:lstStyle/>
          <a:p>
            <a:r>
              <a:rPr lang="en-GB" sz="1400" b="1" dirty="0">
                <a:solidFill>
                  <a:schemeClr val="bg1"/>
                </a:solidFill>
                <a:effectLst/>
                <a:latin typeface="Eurostile" panose="020B0504020202050204" pitchFamily="34" charset="77"/>
              </a:rPr>
              <a:t>B2.   </a:t>
            </a:r>
            <a:r>
              <a:rPr lang="en-GB" sz="1400" b="1" dirty="0">
                <a:solidFill>
                  <a:srgbClr val="00AAAD"/>
                </a:solidFill>
                <a:effectLst/>
                <a:latin typeface="Eurostile" panose="020B0504020202050204" pitchFamily="34" charset="77"/>
              </a:rPr>
              <a:t>The key sectors of the travel + tourism industry - components of their role, and the products and services they 	offer to different types of customer </a:t>
            </a:r>
            <a:endParaRPr lang="en-GB" sz="1400" dirty="0">
              <a:solidFill>
                <a:srgbClr val="00AAAD"/>
              </a:solidFill>
              <a:latin typeface="Eurostile" panose="020B0504020202050204" pitchFamily="34" charset="77"/>
            </a:endParaRPr>
          </a:p>
        </p:txBody>
      </p:sp>
      <p:sp>
        <p:nvSpPr>
          <p:cNvPr id="21" name="TextBox 20">
            <a:extLst>
              <a:ext uri="{FF2B5EF4-FFF2-40B4-BE49-F238E27FC236}">
                <a16:creationId xmlns:a16="http://schemas.microsoft.com/office/drawing/2014/main" id="{DC87CECF-774C-B8A5-66D6-C81A7D497EF3}"/>
              </a:ext>
            </a:extLst>
          </p:cNvPr>
          <p:cNvSpPr txBox="1"/>
          <p:nvPr/>
        </p:nvSpPr>
        <p:spPr>
          <a:xfrm>
            <a:off x="443294" y="1822935"/>
            <a:ext cx="1714690" cy="307777"/>
          </a:xfrm>
          <a:prstGeom prst="rect">
            <a:avLst/>
          </a:prstGeom>
          <a:noFill/>
        </p:spPr>
        <p:txBody>
          <a:bodyPr wrap="square">
            <a:spAutoFit/>
          </a:bodyPr>
          <a:lstStyle/>
          <a:p>
            <a:r>
              <a:rPr lang="en-GB" sz="1400" b="1" dirty="0">
                <a:latin typeface="Avenir Black" panose="02000503020000020003" pitchFamily="2" charset="0"/>
              </a:rPr>
              <a:t>Rail terminal</a:t>
            </a:r>
            <a:endParaRPr lang="en-GB" sz="1400" dirty="0"/>
          </a:p>
        </p:txBody>
      </p:sp>
      <p:sp>
        <p:nvSpPr>
          <p:cNvPr id="16" name="TextBox 15">
            <a:extLst>
              <a:ext uri="{FF2B5EF4-FFF2-40B4-BE49-F238E27FC236}">
                <a16:creationId xmlns:a16="http://schemas.microsoft.com/office/drawing/2014/main" id="{9F0FF107-E662-816B-6F96-F83BCC80216B}"/>
              </a:ext>
            </a:extLst>
          </p:cNvPr>
          <p:cNvSpPr txBox="1"/>
          <p:nvPr/>
        </p:nvSpPr>
        <p:spPr>
          <a:xfrm>
            <a:off x="5121241" y="6475687"/>
            <a:ext cx="3911245" cy="307777"/>
          </a:xfrm>
          <a:prstGeom prst="rect">
            <a:avLst/>
          </a:prstGeom>
          <a:noFill/>
        </p:spPr>
        <p:txBody>
          <a:bodyPr wrap="square">
            <a:spAutoFit/>
          </a:bodyPr>
          <a:lstStyle/>
          <a:p>
            <a:r>
              <a:rPr lang="en-GB" sz="1400" b="1" dirty="0">
                <a:solidFill>
                  <a:schemeClr val="bg1"/>
                </a:solidFill>
                <a:effectLst/>
                <a:latin typeface="Eurostile" panose="020B0504020202050204" pitchFamily="34" charset="77"/>
              </a:rPr>
              <a:t>B2. Key sectors of the travel + </a:t>
            </a:r>
            <a:r>
              <a:rPr lang="en-GB" sz="1400" b="1" dirty="0">
                <a:solidFill>
                  <a:schemeClr val="bg1"/>
                </a:solidFill>
                <a:latin typeface="Eurostile" panose="020B0504020202050204" pitchFamily="34" charset="77"/>
              </a:rPr>
              <a:t>t</a:t>
            </a:r>
            <a:r>
              <a:rPr lang="en-GB" sz="1400" b="1" dirty="0">
                <a:solidFill>
                  <a:schemeClr val="bg1"/>
                </a:solidFill>
                <a:effectLst/>
                <a:latin typeface="Eurostile" panose="020B0504020202050204" pitchFamily="34" charset="77"/>
              </a:rPr>
              <a:t>ourism industry</a:t>
            </a:r>
            <a:endParaRPr lang="en-GB" sz="1400" b="1" dirty="0">
              <a:solidFill>
                <a:schemeClr val="bg1"/>
              </a:solidFill>
              <a:latin typeface="Eurostile" panose="020B0504020202050204" pitchFamily="34" charset="77"/>
            </a:endParaRPr>
          </a:p>
        </p:txBody>
      </p:sp>
      <p:grpSp>
        <p:nvGrpSpPr>
          <p:cNvPr id="33" name="Group 32">
            <a:extLst>
              <a:ext uri="{FF2B5EF4-FFF2-40B4-BE49-F238E27FC236}">
                <a16:creationId xmlns:a16="http://schemas.microsoft.com/office/drawing/2014/main" id="{8EEDE725-8C56-BCDA-4B7F-648E8C920828}"/>
              </a:ext>
            </a:extLst>
          </p:cNvPr>
          <p:cNvGrpSpPr/>
          <p:nvPr/>
        </p:nvGrpSpPr>
        <p:grpSpPr>
          <a:xfrm>
            <a:off x="3619685" y="2237474"/>
            <a:ext cx="2185449" cy="2219445"/>
            <a:chOff x="3619685" y="2237474"/>
            <a:chExt cx="2185449" cy="2219445"/>
          </a:xfrm>
        </p:grpSpPr>
        <p:grpSp>
          <p:nvGrpSpPr>
            <p:cNvPr id="5" name="Group 4">
              <a:extLst>
                <a:ext uri="{FF2B5EF4-FFF2-40B4-BE49-F238E27FC236}">
                  <a16:creationId xmlns:a16="http://schemas.microsoft.com/office/drawing/2014/main" id="{41D200E0-770D-2FC8-4E0E-905A3EE57870}"/>
                </a:ext>
              </a:extLst>
            </p:cNvPr>
            <p:cNvGrpSpPr/>
            <p:nvPr/>
          </p:nvGrpSpPr>
          <p:grpSpPr>
            <a:xfrm>
              <a:off x="3619685" y="2237474"/>
              <a:ext cx="2185449" cy="2219445"/>
              <a:chOff x="3602432" y="3126961"/>
              <a:chExt cx="2185449" cy="2219445"/>
            </a:xfrm>
          </p:grpSpPr>
          <p:sp>
            <p:nvSpPr>
              <p:cNvPr id="3" name="Oval 2">
                <a:extLst>
                  <a:ext uri="{FF2B5EF4-FFF2-40B4-BE49-F238E27FC236}">
                    <a16:creationId xmlns:a16="http://schemas.microsoft.com/office/drawing/2014/main" id="{6F84A43D-1439-62BE-1A9E-9F1E387DEE60}"/>
                  </a:ext>
                </a:extLst>
              </p:cNvPr>
              <p:cNvSpPr/>
              <p:nvPr/>
            </p:nvSpPr>
            <p:spPr>
              <a:xfrm>
                <a:off x="3602432" y="3126961"/>
                <a:ext cx="2185449" cy="221944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71689244-FD19-1178-24D3-48DF8C1C4AFD}"/>
                  </a:ext>
                </a:extLst>
              </p:cNvPr>
              <p:cNvSpPr txBox="1"/>
              <p:nvPr/>
            </p:nvSpPr>
            <p:spPr>
              <a:xfrm>
                <a:off x="3803410" y="4236683"/>
                <a:ext cx="1772291" cy="830997"/>
              </a:xfrm>
              <a:prstGeom prst="rect">
                <a:avLst/>
              </a:prstGeom>
              <a:noFill/>
            </p:spPr>
            <p:txBody>
              <a:bodyPr wrap="square" rtlCol="0">
                <a:spAutoFit/>
              </a:bodyPr>
              <a:lstStyle/>
              <a:p>
                <a:pPr algn="ctr"/>
                <a:r>
                  <a:rPr lang="en-GB" sz="1600" b="1" dirty="0">
                    <a:solidFill>
                      <a:schemeClr val="bg1"/>
                    </a:solidFill>
                    <a:latin typeface="Eurostile" panose="020B0504020202050204" pitchFamily="34" charset="77"/>
                  </a:rPr>
                  <a:t>Transport</a:t>
                </a:r>
              </a:p>
              <a:p>
                <a:pPr algn="ctr"/>
                <a:r>
                  <a:rPr lang="en-GB" sz="1600" b="1" dirty="0">
                    <a:solidFill>
                      <a:schemeClr val="bg1"/>
                    </a:solidFill>
                    <a:latin typeface="Eurostile" panose="020B0504020202050204" pitchFamily="34" charset="77"/>
                  </a:rPr>
                  <a:t>hubs + gateway:</a:t>
                </a:r>
              </a:p>
              <a:p>
                <a:pPr algn="ctr"/>
                <a:r>
                  <a:rPr lang="en-GB" sz="1600" b="1" dirty="0">
                    <a:solidFill>
                      <a:schemeClr val="bg1"/>
                    </a:solidFill>
                    <a:latin typeface="Eurostile" panose="020B0504020202050204" pitchFamily="34" charset="77"/>
                  </a:rPr>
                  <a:t>RAIL TERMINAL</a:t>
                </a:r>
              </a:p>
            </p:txBody>
          </p:sp>
        </p:grpSp>
        <p:pic>
          <p:nvPicPr>
            <p:cNvPr id="19" name="Picture 18">
              <a:extLst>
                <a:ext uri="{FF2B5EF4-FFF2-40B4-BE49-F238E27FC236}">
                  <a16:creationId xmlns:a16="http://schemas.microsoft.com/office/drawing/2014/main" id="{9EE1E8DD-058B-6361-43D7-6EE26CCAD3D3}"/>
                </a:ext>
              </a:extLst>
            </p:cNvPr>
            <p:cNvPicPr>
              <a:picLocks noChangeAspect="1"/>
            </p:cNvPicPr>
            <p:nvPr/>
          </p:nvPicPr>
          <p:blipFill>
            <a:blip r:embed="rId4"/>
            <a:stretch>
              <a:fillRect/>
            </a:stretch>
          </p:blipFill>
          <p:spPr>
            <a:xfrm>
              <a:off x="4103639" y="2411815"/>
              <a:ext cx="1111100" cy="961529"/>
            </a:xfrm>
            <a:prstGeom prst="rect">
              <a:avLst/>
            </a:prstGeom>
          </p:spPr>
        </p:pic>
      </p:grpSp>
      <p:sp>
        <p:nvSpPr>
          <p:cNvPr id="15" name="TextBox 14">
            <a:extLst>
              <a:ext uri="{FF2B5EF4-FFF2-40B4-BE49-F238E27FC236}">
                <a16:creationId xmlns:a16="http://schemas.microsoft.com/office/drawing/2014/main" id="{D38A952C-DBB3-11EC-714C-D334BDA86C91}"/>
              </a:ext>
            </a:extLst>
          </p:cNvPr>
          <p:cNvSpPr txBox="1"/>
          <p:nvPr/>
        </p:nvSpPr>
        <p:spPr>
          <a:xfrm>
            <a:off x="349497" y="2311515"/>
            <a:ext cx="2870761" cy="2123658"/>
          </a:xfrm>
          <a:prstGeom prst="rect">
            <a:avLst/>
          </a:prstGeom>
          <a:noFill/>
        </p:spPr>
        <p:txBody>
          <a:bodyPr wrap="square">
            <a:spAutoFit/>
          </a:bodyPr>
          <a:lstStyle/>
          <a:p>
            <a:r>
              <a:rPr lang="en-GB" sz="1200" b="1" dirty="0">
                <a:effectLst/>
                <a:latin typeface="Avenir Black" panose="02000503020000020003" pitchFamily="2" charset="0"/>
              </a:rPr>
              <a:t>St. Pancras Station, London</a:t>
            </a:r>
          </a:p>
          <a:p>
            <a:r>
              <a:rPr lang="en-GB" sz="1200" dirty="0">
                <a:effectLst/>
                <a:latin typeface="Avenir Light" panose="020B0402020203020204" pitchFamily="34" charset="77"/>
              </a:rPr>
              <a:t>Opened in 1868 – expansion and renovation in 2000s to include an International Terminus at a </a:t>
            </a:r>
          </a:p>
          <a:p>
            <a:r>
              <a:rPr lang="en-GB" sz="1200" dirty="0">
                <a:effectLst/>
                <a:latin typeface="Avenir Light" panose="020B0402020203020204" pitchFamily="34" charset="77"/>
              </a:rPr>
              <a:t>cost of £800 million for the Eurostar – connecting the UK to France by rail via the Channel Tunnel.</a:t>
            </a:r>
          </a:p>
          <a:p>
            <a:r>
              <a:rPr lang="en-GB" sz="1200" dirty="0">
                <a:latin typeface="Avenir Light" panose="020B0402020203020204" pitchFamily="34" charset="77"/>
              </a:rPr>
              <a:t>Eurostar provides services to Germany, Italy, Netherlands and Spain.</a:t>
            </a:r>
          </a:p>
          <a:p>
            <a:r>
              <a:rPr lang="en-GB" sz="1200" dirty="0">
                <a:effectLst/>
                <a:latin typeface="Avenir Light" panose="020B0402020203020204" pitchFamily="34" charset="77"/>
              </a:rPr>
              <a:t>Rail services via four railway companies to the Midlands and the South East.</a:t>
            </a:r>
          </a:p>
        </p:txBody>
      </p:sp>
      <p:sp>
        <p:nvSpPr>
          <p:cNvPr id="23" name="TextBox 22">
            <a:extLst>
              <a:ext uri="{FF2B5EF4-FFF2-40B4-BE49-F238E27FC236}">
                <a16:creationId xmlns:a16="http://schemas.microsoft.com/office/drawing/2014/main" id="{65A95ADF-CE34-41CF-E93B-A634D2837FB8}"/>
              </a:ext>
            </a:extLst>
          </p:cNvPr>
          <p:cNvSpPr txBox="1"/>
          <p:nvPr/>
        </p:nvSpPr>
        <p:spPr>
          <a:xfrm>
            <a:off x="312921" y="4446590"/>
            <a:ext cx="4453187" cy="1384995"/>
          </a:xfrm>
          <a:prstGeom prst="rect">
            <a:avLst/>
          </a:prstGeom>
          <a:noFill/>
        </p:spPr>
        <p:txBody>
          <a:bodyPr wrap="square">
            <a:spAutoFit/>
          </a:bodyPr>
          <a:lstStyle/>
          <a:p>
            <a:r>
              <a:rPr lang="en-GB" sz="1200" b="1" dirty="0">
                <a:effectLst/>
                <a:latin typeface="Avenir Black" panose="02000503020000020003" pitchFamily="2" charset="0"/>
              </a:rPr>
              <a:t>Connections</a:t>
            </a:r>
          </a:p>
          <a:p>
            <a:r>
              <a:rPr lang="en-GB" sz="1200" dirty="0">
                <a:effectLst/>
                <a:latin typeface="Avenir Light" panose="020B0402020203020204" pitchFamily="34" charset="77"/>
              </a:rPr>
              <a:t>Connected to King Cross station and connects to </a:t>
            </a:r>
          </a:p>
          <a:p>
            <a:r>
              <a:rPr lang="en-GB" sz="1200" dirty="0">
                <a:effectLst/>
                <a:latin typeface="Avenir Light" panose="020B0402020203020204" pitchFamily="34" charset="77"/>
              </a:rPr>
              <a:t>all other London railway stations via the underground system.</a:t>
            </a:r>
          </a:p>
          <a:p>
            <a:r>
              <a:rPr lang="en-GB" sz="1200" dirty="0">
                <a:latin typeface="Avenir Light" panose="020B0402020203020204" pitchFamily="34" charset="77"/>
              </a:rPr>
              <a:t>Direct connections to London airports including Heathrow, London Gatwick, Luton and London City Airport.</a:t>
            </a:r>
          </a:p>
          <a:p>
            <a:endParaRPr lang="en-GB" sz="1200" dirty="0">
              <a:effectLst/>
              <a:latin typeface="Avenir Light" panose="020B0402020203020204" pitchFamily="34" charset="77"/>
            </a:endParaRPr>
          </a:p>
          <a:p>
            <a:r>
              <a:rPr lang="en-GB" sz="1200" dirty="0">
                <a:latin typeface="Avenir Light" panose="020B0402020203020204" pitchFamily="34" charset="77"/>
              </a:rPr>
              <a:t>Taxis and bus services available at the station.</a:t>
            </a:r>
            <a:endParaRPr lang="en-GB" sz="1200" dirty="0">
              <a:effectLst/>
              <a:latin typeface="Avenir Light" panose="020B0402020203020204" pitchFamily="34" charset="77"/>
            </a:endParaRPr>
          </a:p>
        </p:txBody>
      </p:sp>
      <p:sp>
        <p:nvSpPr>
          <p:cNvPr id="27" name="TextBox 26">
            <a:extLst>
              <a:ext uri="{FF2B5EF4-FFF2-40B4-BE49-F238E27FC236}">
                <a16:creationId xmlns:a16="http://schemas.microsoft.com/office/drawing/2014/main" id="{C7288B2E-59CC-184A-1181-5129FC974EBE}"/>
              </a:ext>
            </a:extLst>
          </p:cNvPr>
          <p:cNvSpPr txBox="1"/>
          <p:nvPr/>
        </p:nvSpPr>
        <p:spPr>
          <a:xfrm>
            <a:off x="6051019" y="2164540"/>
            <a:ext cx="3321058" cy="1384995"/>
          </a:xfrm>
          <a:prstGeom prst="rect">
            <a:avLst/>
          </a:prstGeom>
          <a:noFill/>
        </p:spPr>
        <p:txBody>
          <a:bodyPr wrap="square">
            <a:spAutoFit/>
          </a:bodyPr>
          <a:lstStyle/>
          <a:p>
            <a:r>
              <a:rPr lang="en-GB" sz="1200" b="1" dirty="0">
                <a:effectLst/>
                <a:latin typeface="Avenir Black" panose="02000503020000020003" pitchFamily="2" charset="0"/>
              </a:rPr>
              <a:t>Facilities</a:t>
            </a:r>
          </a:p>
          <a:p>
            <a:r>
              <a:rPr lang="en-GB" sz="1200" dirty="0">
                <a:latin typeface="Avenir Light" panose="020B0402020203020204" pitchFamily="34" charset="77"/>
              </a:rPr>
              <a:t>Hotels, Car parking, Restaurants, Bars, ATMs, Bicycle racks, Farmers’ market, Shops, Toilets + Showers, Left luggage, Internet, Bureau de Change</a:t>
            </a:r>
          </a:p>
          <a:p>
            <a:r>
              <a:rPr lang="en-GB" sz="1200" dirty="0">
                <a:effectLst/>
                <a:latin typeface="Avenir Light" panose="020B0402020203020204" pitchFamily="34" charset="77"/>
              </a:rPr>
              <a:t>Departure lounge – including a dedicated Eurostar lounge</a:t>
            </a:r>
          </a:p>
        </p:txBody>
      </p:sp>
      <p:pic>
        <p:nvPicPr>
          <p:cNvPr id="9218" name="Picture 2" descr="Getting Here - St Pancras International Station | London">
            <a:extLst>
              <a:ext uri="{FF2B5EF4-FFF2-40B4-BE49-F238E27FC236}">
                <a16:creationId xmlns:a16="http://schemas.microsoft.com/office/drawing/2014/main" id="{1E2AD614-1170-4243-90C7-E539FCD880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2116" y="3670275"/>
            <a:ext cx="2064569" cy="1083899"/>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0FD8CE39-23AF-AF4E-6C5E-B391F78491AD}"/>
              </a:ext>
            </a:extLst>
          </p:cNvPr>
          <p:cNvSpPr txBox="1"/>
          <p:nvPr/>
        </p:nvSpPr>
        <p:spPr>
          <a:xfrm>
            <a:off x="5267960" y="5055505"/>
            <a:ext cx="4653348" cy="1200329"/>
          </a:xfrm>
          <a:prstGeom prst="rect">
            <a:avLst/>
          </a:prstGeom>
          <a:noFill/>
        </p:spPr>
        <p:txBody>
          <a:bodyPr wrap="square">
            <a:spAutoFit/>
          </a:bodyPr>
          <a:lstStyle/>
          <a:p>
            <a:r>
              <a:rPr lang="en-GB" sz="1200" b="1" dirty="0">
                <a:latin typeface="Avenir Black" panose="02000503020000020003" pitchFamily="2" charset="0"/>
              </a:rPr>
              <a:t>Other r</a:t>
            </a:r>
            <a:r>
              <a:rPr lang="en-GB" sz="1200" b="1" dirty="0">
                <a:effectLst/>
                <a:latin typeface="Avenir Black" panose="02000503020000020003" pitchFamily="2" charset="0"/>
              </a:rPr>
              <a:t>ail terminals</a:t>
            </a:r>
          </a:p>
          <a:p>
            <a:r>
              <a:rPr lang="en-GB" sz="1200" dirty="0">
                <a:latin typeface="Avenir Light" panose="020B0402020203020204" pitchFamily="34" charset="77"/>
              </a:rPr>
              <a:t>London Waterloo is the busiest, Birmingham New Street busiest outside of London. </a:t>
            </a:r>
          </a:p>
          <a:p>
            <a:r>
              <a:rPr lang="en-GB" sz="1200" dirty="0">
                <a:effectLst/>
                <a:latin typeface="Avenir Light" panose="020B0402020203020204" pitchFamily="34" charset="77"/>
              </a:rPr>
              <a:t>In London, Kings Cro</a:t>
            </a:r>
            <a:r>
              <a:rPr lang="en-GB" sz="1200" dirty="0">
                <a:latin typeface="Avenir Light" panose="020B0402020203020204" pitchFamily="34" charset="77"/>
              </a:rPr>
              <a:t>ss = Euston serve the north</a:t>
            </a:r>
          </a:p>
          <a:p>
            <a:r>
              <a:rPr lang="en-GB" sz="1200" dirty="0">
                <a:effectLst/>
                <a:latin typeface="Avenir Light" panose="020B0402020203020204" pitchFamily="34" charset="77"/>
              </a:rPr>
              <a:t>Waterloo the south and Paddington the south west. </a:t>
            </a:r>
          </a:p>
          <a:p>
            <a:r>
              <a:rPr lang="en-GB" sz="1200" dirty="0">
                <a:latin typeface="Avenir Light" panose="020B0402020203020204" pitchFamily="34" charset="77"/>
              </a:rPr>
              <a:t>Network Rail manages the rail lines + 18 stations</a:t>
            </a:r>
            <a:endParaRPr lang="en-GB" sz="1200" dirty="0">
              <a:effectLst/>
              <a:latin typeface="Avenir Light" panose="020B0402020203020204" pitchFamily="34" charset="77"/>
            </a:endParaRPr>
          </a:p>
        </p:txBody>
      </p:sp>
    </p:spTree>
    <p:extLst>
      <p:ext uri="{BB962C8B-B14F-4D97-AF65-F5344CB8AC3E}">
        <p14:creationId xmlns:p14="http://schemas.microsoft.com/office/powerpoint/2010/main" val="37516828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262099" y="6458842"/>
            <a:ext cx="2228850" cy="365125"/>
          </a:xfrm>
        </p:spPr>
        <p:txBody>
          <a:bodyPr/>
          <a:lstStyle/>
          <a:p>
            <a:fld id="{E7B70798-690E-5944-9C42-5F5DFEB47247}" type="slidenum">
              <a:rPr lang="en-GB" smtClean="0">
                <a:solidFill>
                  <a:schemeClr val="bg1"/>
                </a:solidFill>
              </a:rPr>
              <a:t>30</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D13A0EE-D676-00D5-4E13-9F09C45C3B2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105" y="5708091"/>
            <a:ext cx="1303864" cy="1038211"/>
          </a:xfrm>
          <a:prstGeom prst="rect">
            <a:avLst/>
          </a:prstGeom>
        </p:spPr>
      </p:pic>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3"/>
          <a:stretch>
            <a:fillRect/>
          </a:stretch>
        </p:blipFill>
        <p:spPr>
          <a:xfrm>
            <a:off x="8296641" y="293786"/>
            <a:ext cx="1384836" cy="809036"/>
          </a:xfrm>
          <a:prstGeom prst="rect">
            <a:avLst/>
          </a:prstGeom>
        </p:spPr>
      </p:pic>
      <p:sp>
        <p:nvSpPr>
          <p:cNvPr id="41" name="TextBox 40">
            <a:extLst>
              <a:ext uri="{FF2B5EF4-FFF2-40B4-BE49-F238E27FC236}">
                <a16:creationId xmlns:a16="http://schemas.microsoft.com/office/drawing/2014/main" id="{352E63F2-1921-E9CE-12D0-A999141A3434}"/>
              </a:ext>
            </a:extLst>
          </p:cNvPr>
          <p:cNvSpPr txBox="1"/>
          <p:nvPr/>
        </p:nvSpPr>
        <p:spPr>
          <a:xfrm>
            <a:off x="264066" y="862287"/>
            <a:ext cx="8170355" cy="276999"/>
          </a:xfrm>
          <a:prstGeom prst="rect">
            <a:avLst/>
          </a:prstGeom>
          <a:noFill/>
        </p:spPr>
        <p:txBody>
          <a:bodyPr wrap="square">
            <a:spAutoFit/>
          </a:bodyPr>
          <a:lstStyle/>
          <a:p>
            <a:r>
              <a:rPr lang="en-GB" sz="1200" b="1" dirty="0">
                <a:effectLst/>
                <a:latin typeface="Eurostile" panose="020B0504020202050204" pitchFamily="34" charset="77"/>
              </a:rPr>
              <a:t>B. The types of travel and tourism organisations, their roles and the products and services they offer to customers </a:t>
            </a:r>
            <a:endParaRPr lang="en-GB" sz="1200" b="1" dirty="0">
              <a:latin typeface="Eurostile" panose="020B0504020202050204" pitchFamily="34" charset="77"/>
            </a:endParaRPr>
          </a:p>
        </p:txBody>
      </p:sp>
      <p:sp>
        <p:nvSpPr>
          <p:cNvPr id="2" name="Oval 1">
            <a:extLst>
              <a:ext uri="{FF2B5EF4-FFF2-40B4-BE49-F238E27FC236}">
                <a16:creationId xmlns:a16="http://schemas.microsoft.com/office/drawing/2014/main" id="{F20845B1-675D-12A8-F6A7-13C31ABE3832}"/>
              </a:ext>
            </a:extLst>
          </p:cNvPr>
          <p:cNvSpPr/>
          <p:nvPr/>
        </p:nvSpPr>
        <p:spPr>
          <a:xfrm>
            <a:off x="443294" y="1205458"/>
            <a:ext cx="438912" cy="41718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52A8075C-7A74-84C2-FCFD-BFAC85FF0838}"/>
              </a:ext>
            </a:extLst>
          </p:cNvPr>
          <p:cNvSpPr txBox="1"/>
          <p:nvPr/>
        </p:nvSpPr>
        <p:spPr>
          <a:xfrm>
            <a:off x="467664" y="1218928"/>
            <a:ext cx="9438336" cy="523220"/>
          </a:xfrm>
          <a:prstGeom prst="rect">
            <a:avLst/>
          </a:prstGeom>
          <a:noFill/>
        </p:spPr>
        <p:txBody>
          <a:bodyPr wrap="square">
            <a:spAutoFit/>
          </a:bodyPr>
          <a:lstStyle/>
          <a:p>
            <a:r>
              <a:rPr lang="en-GB" sz="1400" b="1" dirty="0">
                <a:solidFill>
                  <a:schemeClr val="bg1"/>
                </a:solidFill>
                <a:effectLst/>
                <a:latin typeface="Eurostile" panose="020B0504020202050204" pitchFamily="34" charset="77"/>
              </a:rPr>
              <a:t>B2.   </a:t>
            </a:r>
            <a:r>
              <a:rPr lang="en-GB" sz="1400" b="1" dirty="0">
                <a:solidFill>
                  <a:srgbClr val="00AAAD"/>
                </a:solidFill>
                <a:effectLst/>
                <a:latin typeface="Eurostile" panose="020B0504020202050204" pitchFamily="34" charset="77"/>
              </a:rPr>
              <a:t>The key sectors of the travel + tourism industry - components of their role, and the products and services they 	offer to different types of customer </a:t>
            </a:r>
            <a:endParaRPr lang="en-GB" sz="1400" dirty="0">
              <a:solidFill>
                <a:srgbClr val="00AAAD"/>
              </a:solidFill>
              <a:latin typeface="Eurostile" panose="020B0504020202050204" pitchFamily="34" charset="77"/>
            </a:endParaRPr>
          </a:p>
        </p:txBody>
      </p:sp>
      <p:grpSp>
        <p:nvGrpSpPr>
          <p:cNvPr id="5" name="Group 4">
            <a:extLst>
              <a:ext uri="{FF2B5EF4-FFF2-40B4-BE49-F238E27FC236}">
                <a16:creationId xmlns:a16="http://schemas.microsoft.com/office/drawing/2014/main" id="{41D200E0-770D-2FC8-4E0E-905A3EE57870}"/>
              </a:ext>
            </a:extLst>
          </p:cNvPr>
          <p:cNvGrpSpPr/>
          <p:nvPr/>
        </p:nvGrpSpPr>
        <p:grpSpPr>
          <a:xfrm>
            <a:off x="245412" y="1848595"/>
            <a:ext cx="1629106" cy="1650349"/>
            <a:chOff x="3602431" y="2140933"/>
            <a:chExt cx="2175307" cy="2219444"/>
          </a:xfrm>
        </p:grpSpPr>
        <p:sp>
          <p:nvSpPr>
            <p:cNvPr id="3" name="Oval 2">
              <a:extLst>
                <a:ext uri="{FF2B5EF4-FFF2-40B4-BE49-F238E27FC236}">
                  <a16:creationId xmlns:a16="http://schemas.microsoft.com/office/drawing/2014/main" id="{6F84A43D-1439-62BE-1A9E-9F1E387DEE60}"/>
                </a:ext>
              </a:extLst>
            </p:cNvPr>
            <p:cNvSpPr/>
            <p:nvPr/>
          </p:nvSpPr>
          <p:spPr>
            <a:xfrm>
              <a:off x="3602431" y="2140933"/>
              <a:ext cx="2175306" cy="2219444"/>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71689244-FD19-1178-24D3-48DF8C1C4AFD}"/>
                </a:ext>
              </a:extLst>
            </p:cNvPr>
            <p:cNvSpPr txBox="1"/>
            <p:nvPr/>
          </p:nvSpPr>
          <p:spPr>
            <a:xfrm>
              <a:off x="3627341" y="3268997"/>
              <a:ext cx="2150397" cy="786424"/>
            </a:xfrm>
            <a:prstGeom prst="rect">
              <a:avLst/>
            </a:prstGeom>
            <a:noFill/>
          </p:spPr>
          <p:txBody>
            <a:bodyPr wrap="square" rtlCol="0">
              <a:spAutoFit/>
            </a:bodyPr>
            <a:lstStyle/>
            <a:p>
              <a:pPr algn="ctr"/>
              <a:r>
                <a:rPr lang="en-GB" sz="1600" b="1" dirty="0">
                  <a:solidFill>
                    <a:schemeClr val="bg1"/>
                  </a:solidFill>
                  <a:latin typeface="Eurostile" panose="020B0504020202050204" pitchFamily="34" charset="77"/>
                </a:rPr>
                <a:t>Tour </a:t>
              </a:r>
            </a:p>
            <a:p>
              <a:pPr algn="ctr"/>
              <a:r>
                <a:rPr lang="en-GB" sz="1600" b="1" dirty="0">
                  <a:solidFill>
                    <a:schemeClr val="bg1"/>
                  </a:solidFill>
                  <a:latin typeface="Eurostile" panose="020B0504020202050204" pitchFamily="34" charset="77"/>
                </a:rPr>
                <a:t>operators</a:t>
              </a:r>
            </a:p>
          </p:txBody>
        </p:sp>
      </p:grpSp>
      <p:sp>
        <p:nvSpPr>
          <p:cNvPr id="16" name="TextBox 15">
            <a:extLst>
              <a:ext uri="{FF2B5EF4-FFF2-40B4-BE49-F238E27FC236}">
                <a16:creationId xmlns:a16="http://schemas.microsoft.com/office/drawing/2014/main" id="{9F0FF107-E662-816B-6F96-F83BCC80216B}"/>
              </a:ext>
            </a:extLst>
          </p:cNvPr>
          <p:cNvSpPr txBox="1"/>
          <p:nvPr/>
        </p:nvSpPr>
        <p:spPr>
          <a:xfrm>
            <a:off x="5121241" y="6475687"/>
            <a:ext cx="3911245" cy="307777"/>
          </a:xfrm>
          <a:prstGeom prst="rect">
            <a:avLst/>
          </a:prstGeom>
          <a:noFill/>
        </p:spPr>
        <p:txBody>
          <a:bodyPr wrap="square">
            <a:spAutoFit/>
          </a:bodyPr>
          <a:lstStyle/>
          <a:p>
            <a:r>
              <a:rPr lang="en-GB" sz="1400" dirty="0">
                <a:solidFill>
                  <a:schemeClr val="bg1"/>
                </a:solidFill>
                <a:effectLst/>
                <a:latin typeface="Eurostile" panose="020B0504020202050204" pitchFamily="34" charset="77"/>
              </a:rPr>
              <a:t>B2. Key sectors of the travel + </a:t>
            </a:r>
            <a:r>
              <a:rPr lang="en-GB" sz="1400" dirty="0">
                <a:solidFill>
                  <a:schemeClr val="bg1"/>
                </a:solidFill>
                <a:latin typeface="Eurostile" panose="020B0504020202050204" pitchFamily="34" charset="77"/>
              </a:rPr>
              <a:t>t</a:t>
            </a:r>
            <a:r>
              <a:rPr lang="en-GB" sz="1400" dirty="0">
                <a:solidFill>
                  <a:schemeClr val="bg1"/>
                </a:solidFill>
                <a:effectLst/>
                <a:latin typeface="Eurostile" panose="020B0504020202050204" pitchFamily="34" charset="77"/>
              </a:rPr>
              <a:t>ourism industry</a:t>
            </a:r>
            <a:endParaRPr lang="en-GB" sz="1400" dirty="0">
              <a:solidFill>
                <a:schemeClr val="bg1"/>
              </a:solidFill>
              <a:latin typeface="Eurostile" panose="020B0504020202050204" pitchFamily="34" charset="77"/>
            </a:endParaRPr>
          </a:p>
        </p:txBody>
      </p:sp>
      <p:sp>
        <p:nvSpPr>
          <p:cNvPr id="48" name="TextBox 47">
            <a:extLst>
              <a:ext uri="{FF2B5EF4-FFF2-40B4-BE49-F238E27FC236}">
                <a16:creationId xmlns:a16="http://schemas.microsoft.com/office/drawing/2014/main" id="{0C10ED8B-D025-F930-AF4A-D1D90199E1D9}"/>
              </a:ext>
            </a:extLst>
          </p:cNvPr>
          <p:cNvSpPr txBox="1"/>
          <p:nvPr/>
        </p:nvSpPr>
        <p:spPr>
          <a:xfrm>
            <a:off x="245412" y="3644321"/>
            <a:ext cx="2905970" cy="2308324"/>
          </a:xfrm>
          <a:prstGeom prst="rect">
            <a:avLst/>
          </a:prstGeom>
          <a:noFill/>
        </p:spPr>
        <p:txBody>
          <a:bodyPr wrap="square">
            <a:spAutoFit/>
          </a:bodyPr>
          <a:lstStyle/>
          <a:p>
            <a:r>
              <a:rPr lang="en-GB" sz="1200" u="none" strike="noStrike" dirty="0">
                <a:solidFill>
                  <a:srgbClr val="454545"/>
                </a:solidFill>
                <a:effectLst/>
                <a:latin typeface="Avenir Light" panose="020B0402020203020204" pitchFamily="34" charset="77"/>
              </a:rPr>
              <a:t>Tour operators create holidays by putting different components together:</a:t>
            </a:r>
          </a:p>
          <a:p>
            <a:r>
              <a:rPr lang="en-GB" sz="1200" dirty="0">
                <a:solidFill>
                  <a:srgbClr val="454545"/>
                </a:solidFill>
                <a:latin typeface="Avenir Light" panose="020B0402020203020204" pitchFamily="34" charset="77"/>
              </a:rPr>
              <a:t>. Accommodation</a:t>
            </a:r>
          </a:p>
          <a:p>
            <a:r>
              <a:rPr lang="en-GB" sz="1200" dirty="0">
                <a:solidFill>
                  <a:srgbClr val="454545"/>
                </a:solidFill>
                <a:latin typeface="Avenir Light" panose="020B0402020203020204" pitchFamily="34" charset="77"/>
              </a:rPr>
              <a:t>. Transport</a:t>
            </a:r>
          </a:p>
          <a:p>
            <a:r>
              <a:rPr lang="en-GB" sz="1200" dirty="0">
                <a:solidFill>
                  <a:srgbClr val="454545"/>
                </a:solidFill>
                <a:latin typeface="Avenir Light" panose="020B0402020203020204" pitchFamily="34" charset="77"/>
              </a:rPr>
              <a:t>. Activities</a:t>
            </a:r>
          </a:p>
          <a:p>
            <a:r>
              <a:rPr lang="en-GB" sz="1200" dirty="0">
                <a:solidFill>
                  <a:srgbClr val="454545"/>
                </a:solidFill>
                <a:latin typeface="Avenir Light" panose="020B0402020203020204" pitchFamily="34" charset="77"/>
              </a:rPr>
              <a:t>Different packages are combined to meet the customer needs. All the package holiday details are contained in their brochure – in travel agents of online.</a:t>
            </a:r>
          </a:p>
          <a:p>
            <a:r>
              <a:rPr lang="en-GB" sz="1200" dirty="0">
                <a:solidFill>
                  <a:srgbClr val="454545"/>
                </a:solidFill>
                <a:latin typeface="Avenir Light" panose="020B0402020203020204" pitchFamily="34" charset="77"/>
              </a:rPr>
              <a:t>There are over 2,000 UK tour operators</a:t>
            </a:r>
          </a:p>
          <a:p>
            <a:endParaRPr lang="en-GB" sz="1200" u="none" strike="noStrike" dirty="0">
              <a:solidFill>
                <a:srgbClr val="454545"/>
              </a:solidFill>
              <a:effectLst/>
              <a:latin typeface="Avenir Light" panose="020B0402020203020204" pitchFamily="34" charset="77"/>
            </a:endParaRPr>
          </a:p>
        </p:txBody>
      </p:sp>
      <p:pic>
        <p:nvPicPr>
          <p:cNvPr id="19" name="Picture 18">
            <a:extLst>
              <a:ext uri="{FF2B5EF4-FFF2-40B4-BE49-F238E27FC236}">
                <a16:creationId xmlns:a16="http://schemas.microsoft.com/office/drawing/2014/main" id="{0CDD573A-F0D3-319F-6ACC-146F28CD6E90}"/>
              </a:ext>
            </a:extLst>
          </p:cNvPr>
          <p:cNvPicPr>
            <a:picLocks noChangeAspect="1"/>
          </p:cNvPicPr>
          <p:nvPr/>
        </p:nvPicPr>
        <p:blipFill>
          <a:blip r:embed="rId4"/>
          <a:stretch>
            <a:fillRect/>
          </a:stretch>
        </p:blipFill>
        <p:spPr>
          <a:xfrm>
            <a:off x="681037" y="2060437"/>
            <a:ext cx="774777" cy="638624"/>
          </a:xfrm>
          <a:prstGeom prst="rect">
            <a:avLst/>
          </a:prstGeom>
        </p:spPr>
      </p:pic>
      <p:sp>
        <p:nvSpPr>
          <p:cNvPr id="24" name="TextBox 23">
            <a:extLst>
              <a:ext uri="{FF2B5EF4-FFF2-40B4-BE49-F238E27FC236}">
                <a16:creationId xmlns:a16="http://schemas.microsoft.com/office/drawing/2014/main" id="{C68A14E0-1127-B453-4076-F54AE62215EB}"/>
              </a:ext>
            </a:extLst>
          </p:cNvPr>
          <p:cNvSpPr txBox="1"/>
          <p:nvPr/>
        </p:nvSpPr>
        <p:spPr>
          <a:xfrm>
            <a:off x="3293720" y="1865441"/>
            <a:ext cx="7099138" cy="646331"/>
          </a:xfrm>
          <a:prstGeom prst="rect">
            <a:avLst/>
          </a:prstGeom>
          <a:noFill/>
        </p:spPr>
        <p:txBody>
          <a:bodyPr wrap="square">
            <a:spAutoFit/>
          </a:bodyPr>
          <a:lstStyle/>
          <a:p>
            <a:r>
              <a:rPr lang="en-GB" sz="1200" b="1" dirty="0">
                <a:solidFill>
                  <a:srgbClr val="454545"/>
                </a:solidFill>
                <a:latin typeface="Avenir Black" panose="02000503020000020003" pitchFamily="2" charset="0"/>
              </a:rPr>
              <a:t>Package Holiday Directive </a:t>
            </a:r>
            <a:r>
              <a:rPr lang="en-GB" sz="1200" dirty="0">
                <a:solidFill>
                  <a:srgbClr val="454545"/>
                </a:solidFill>
                <a:latin typeface="Avenir Light" panose="020B0402020203020204" pitchFamily="34" charset="77"/>
              </a:rPr>
              <a:t>(2018)</a:t>
            </a:r>
          </a:p>
          <a:p>
            <a:r>
              <a:rPr lang="en-GB" sz="1200" u="none" strike="noStrike" dirty="0">
                <a:solidFill>
                  <a:srgbClr val="454545"/>
                </a:solidFill>
                <a:effectLst/>
                <a:latin typeface="Avenir Light" panose="020B0402020203020204" pitchFamily="34" charset="77"/>
              </a:rPr>
              <a:t>Defined what a package holiday is.</a:t>
            </a:r>
          </a:p>
          <a:p>
            <a:r>
              <a:rPr lang="en-GB" sz="1200" dirty="0">
                <a:solidFill>
                  <a:srgbClr val="454545"/>
                </a:solidFill>
                <a:latin typeface="Avenir Light" panose="020B0402020203020204" pitchFamily="34" charset="77"/>
              </a:rPr>
              <a:t>Previously packages were sold that had multiple contracts with different suppliers.</a:t>
            </a:r>
            <a:endParaRPr lang="en-GB" sz="1200" u="none" strike="noStrike" dirty="0">
              <a:solidFill>
                <a:srgbClr val="454545"/>
              </a:solidFill>
              <a:effectLst/>
              <a:latin typeface="Avenir Light" panose="020B0402020203020204" pitchFamily="34" charset="77"/>
            </a:endParaRPr>
          </a:p>
        </p:txBody>
      </p:sp>
      <p:sp>
        <p:nvSpPr>
          <p:cNvPr id="36" name="TextBox 35">
            <a:extLst>
              <a:ext uri="{FF2B5EF4-FFF2-40B4-BE49-F238E27FC236}">
                <a16:creationId xmlns:a16="http://schemas.microsoft.com/office/drawing/2014/main" id="{E8B28CA2-7369-8E47-9226-7B937BB62206}"/>
              </a:ext>
            </a:extLst>
          </p:cNvPr>
          <p:cNvSpPr txBox="1"/>
          <p:nvPr/>
        </p:nvSpPr>
        <p:spPr>
          <a:xfrm>
            <a:off x="3293720" y="2690738"/>
            <a:ext cx="2905970" cy="553998"/>
          </a:xfrm>
          <a:prstGeom prst="rect">
            <a:avLst/>
          </a:prstGeom>
          <a:noFill/>
        </p:spPr>
        <p:txBody>
          <a:bodyPr wrap="square">
            <a:spAutoFit/>
          </a:bodyPr>
          <a:lstStyle/>
          <a:p>
            <a:r>
              <a:rPr lang="en-GB" sz="1000" b="1" u="none" strike="noStrike" dirty="0">
                <a:solidFill>
                  <a:srgbClr val="454545"/>
                </a:solidFill>
                <a:effectLst/>
                <a:latin typeface="Avenir Black" panose="02000503020000020003" pitchFamily="2" charset="0"/>
              </a:rPr>
              <a:t>Single contract</a:t>
            </a:r>
          </a:p>
          <a:p>
            <a:endParaRPr lang="en-GB" sz="1000" b="1" u="none" strike="noStrike" dirty="0">
              <a:solidFill>
                <a:srgbClr val="454545"/>
              </a:solidFill>
              <a:effectLst/>
              <a:latin typeface="Avenir Black" panose="02000503020000020003" pitchFamily="2" charset="0"/>
            </a:endParaRPr>
          </a:p>
          <a:p>
            <a:r>
              <a:rPr lang="en-GB" sz="1000" u="none" strike="noStrike" dirty="0">
                <a:solidFill>
                  <a:srgbClr val="454545"/>
                </a:solidFill>
                <a:effectLst/>
                <a:latin typeface="Avenir Light" panose="020B0402020203020204" pitchFamily="34" charset="77"/>
              </a:rPr>
              <a:t>. All components combined under one contract</a:t>
            </a:r>
            <a:endParaRPr lang="en-GB" sz="1000" dirty="0">
              <a:solidFill>
                <a:srgbClr val="454545"/>
              </a:solidFill>
              <a:latin typeface="Avenir Light" panose="020B0402020203020204" pitchFamily="34" charset="77"/>
            </a:endParaRPr>
          </a:p>
        </p:txBody>
      </p:sp>
      <p:sp>
        <p:nvSpPr>
          <p:cNvPr id="44" name="TextBox 43">
            <a:extLst>
              <a:ext uri="{FF2B5EF4-FFF2-40B4-BE49-F238E27FC236}">
                <a16:creationId xmlns:a16="http://schemas.microsoft.com/office/drawing/2014/main" id="{23CA9EC1-9D20-E9DB-B61A-20CD952B1FCF}"/>
              </a:ext>
            </a:extLst>
          </p:cNvPr>
          <p:cNvSpPr txBox="1"/>
          <p:nvPr/>
        </p:nvSpPr>
        <p:spPr>
          <a:xfrm>
            <a:off x="3293720" y="3343371"/>
            <a:ext cx="2905970" cy="707886"/>
          </a:xfrm>
          <a:prstGeom prst="rect">
            <a:avLst/>
          </a:prstGeom>
          <a:noFill/>
        </p:spPr>
        <p:txBody>
          <a:bodyPr wrap="square">
            <a:spAutoFit/>
          </a:bodyPr>
          <a:lstStyle/>
          <a:p>
            <a:r>
              <a:rPr lang="en-GB" sz="1000" b="1" u="none" strike="noStrike" dirty="0">
                <a:solidFill>
                  <a:srgbClr val="454545"/>
                </a:solidFill>
                <a:effectLst/>
                <a:latin typeface="Avenir Black" panose="02000503020000020003" pitchFamily="2" charset="0"/>
              </a:rPr>
              <a:t>Multiple contracts</a:t>
            </a:r>
          </a:p>
          <a:p>
            <a:endParaRPr lang="en-GB" sz="1000" b="1" u="none" strike="noStrike" dirty="0">
              <a:solidFill>
                <a:srgbClr val="454545"/>
              </a:solidFill>
              <a:effectLst/>
              <a:latin typeface="Avenir Black" panose="02000503020000020003" pitchFamily="2" charset="0"/>
            </a:endParaRPr>
          </a:p>
          <a:p>
            <a:r>
              <a:rPr lang="en-GB" sz="1000" u="none" strike="noStrike" dirty="0">
                <a:solidFill>
                  <a:srgbClr val="454545"/>
                </a:solidFill>
                <a:effectLst/>
                <a:latin typeface="Avenir Light" panose="020B0402020203020204" pitchFamily="34" charset="77"/>
              </a:rPr>
              <a:t>. Selection of services from the same place and pays for them</a:t>
            </a:r>
            <a:endParaRPr lang="en-GB" sz="1000" dirty="0">
              <a:solidFill>
                <a:srgbClr val="454545"/>
              </a:solidFill>
              <a:latin typeface="Avenir Light" panose="020B0402020203020204" pitchFamily="34" charset="77"/>
            </a:endParaRPr>
          </a:p>
        </p:txBody>
      </p:sp>
      <p:sp>
        <p:nvSpPr>
          <p:cNvPr id="45" name="TextBox 44">
            <a:extLst>
              <a:ext uri="{FF2B5EF4-FFF2-40B4-BE49-F238E27FC236}">
                <a16:creationId xmlns:a16="http://schemas.microsoft.com/office/drawing/2014/main" id="{59B592EE-72C5-C8BF-1799-E992F0F85E59}"/>
              </a:ext>
            </a:extLst>
          </p:cNvPr>
          <p:cNvSpPr txBox="1"/>
          <p:nvPr/>
        </p:nvSpPr>
        <p:spPr>
          <a:xfrm>
            <a:off x="6650075" y="2679480"/>
            <a:ext cx="2905970" cy="553998"/>
          </a:xfrm>
          <a:prstGeom prst="rect">
            <a:avLst/>
          </a:prstGeom>
          <a:noFill/>
        </p:spPr>
        <p:txBody>
          <a:bodyPr wrap="square">
            <a:spAutoFit/>
          </a:bodyPr>
          <a:lstStyle/>
          <a:p>
            <a:r>
              <a:rPr lang="en-GB" sz="1000" b="1" u="none" strike="noStrike" dirty="0">
                <a:solidFill>
                  <a:srgbClr val="454545"/>
                </a:solidFill>
                <a:effectLst/>
                <a:latin typeface="Avenir Black" panose="02000503020000020003" pitchFamily="2" charset="0"/>
              </a:rPr>
              <a:t>Example</a:t>
            </a:r>
          </a:p>
          <a:p>
            <a:endParaRPr lang="en-GB" sz="1000" b="1" u="none" strike="noStrike" dirty="0">
              <a:solidFill>
                <a:srgbClr val="454545"/>
              </a:solidFill>
              <a:effectLst/>
              <a:latin typeface="Avenir Black" panose="02000503020000020003" pitchFamily="2" charset="0"/>
            </a:endParaRPr>
          </a:p>
          <a:p>
            <a:r>
              <a:rPr lang="en-GB" sz="1000" u="none" strike="noStrike" dirty="0">
                <a:solidFill>
                  <a:srgbClr val="454545"/>
                </a:solidFill>
                <a:effectLst/>
                <a:latin typeface="Avenir Light" panose="020B0402020203020204" pitchFamily="34" charset="77"/>
              </a:rPr>
              <a:t>. A traditional package sold by a travel agent </a:t>
            </a:r>
            <a:endParaRPr lang="en-GB" sz="1000" dirty="0">
              <a:solidFill>
                <a:srgbClr val="454545"/>
              </a:solidFill>
              <a:latin typeface="Avenir Light" panose="020B0402020203020204" pitchFamily="34" charset="77"/>
            </a:endParaRPr>
          </a:p>
        </p:txBody>
      </p:sp>
      <p:sp>
        <p:nvSpPr>
          <p:cNvPr id="46" name="TextBox 45">
            <a:extLst>
              <a:ext uri="{FF2B5EF4-FFF2-40B4-BE49-F238E27FC236}">
                <a16:creationId xmlns:a16="http://schemas.microsoft.com/office/drawing/2014/main" id="{F92E7F39-E7CA-91C7-35E2-FF16881BCFE2}"/>
              </a:ext>
            </a:extLst>
          </p:cNvPr>
          <p:cNvSpPr txBox="1"/>
          <p:nvPr/>
        </p:nvSpPr>
        <p:spPr>
          <a:xfrm>
            <a:off x="6731864" y="3343371"/>
            <a:ext cx="3071254" cy="707886"/>
          </a:xfrm>
          <a:prstGeom prst="rect">
            <a:avLst/>
          </a:prstGeom>
          <a:noFill/>
        </p:spPr>
        <p:txBody>
          <a:bodyPr wrap="square">
            <a:spAutoFit/>
          </a:bodyPr>
          <a:lstStyle/>
          <a:p>
            <a:r>
              <a:rPr lang="en-GB" sz="1000" b="1" u="none" strike="noStrike" dirty="0">
                <a:solidFill>
                  <a:srgbClr val="454545"/>
                </a:solidFill>
                <a:effectLst/>
                <a:latin typeface="Avenir Black" panose="02000503020000020003" pitchFamily="2" charset="0"/>
              </a:rPr>
              <a:t>Example</a:t>
            </a:r>
          </a:p>
          <a:p>
            <a:endParaRPr lang="en-GB" sz="1000" b="1" u="none" strike="noStrike" dirty="0">
              <a:solidFill>
                <a:srgbClr val="454545"/>
              </a:solidFill>
              <a:effectLst/>
              <a:latin typeface="Avenir Black" panose="02000503020000020003" pitchFamily="2" charset="0"/>
            </a:endParaRPr>
          </a:p>
          <a:p>
            <a:r>
              <a:rPr lang="en-GB" sz="1000" u="none" strike="noStrike" dirty="0">
                <a:solidFill>
                  <a:srgbClr val="454545"/>
                </a:solidFill>
                <a:effectLst/>
                <a:latin typeface="Avenir Light" panose="020B0402020203020204" pitchFamily="34" charset="77"/>
              </a:rPr>
              <a:t>. Website that offers a range of products/services </a:t>
            </a:r>
          </a:p>
          <a:p>
            <a:r>
              <a:rPr lang="en-GB" sz="1000" u="none" strike="noStrike" dirty="0">
                <a:solidFill>
                  <a:srgbClr val="454545"/>
                </a:solidFill>
                <a:effectLst/>
                <a:latin typeface="Avenir Light" panose="020B0402020203020204" pitchFamily="34" charset="77"/>
              </a:rPr>
              <a:t>to create a package</a:t>
            </a:r>
            <a:endParaRPr lang="en-GB" sz="1000" dirty="0">
              <a:solidFill>
                <a:srgbClr val="454545"/>
              </a:solidFill>
              <a:latin typeface="Avenir Light" panose="020B0402020203020204" pitchFamily="34" charset="77"/>
            </a:endParaRPr>
          </a:p>
        </p:txBody>
      </p:sp>
      <p:sp>
        <p:nvSpPr>
          <p:cNvPr id="47" name="TextBox 46">
            <a:extLst>
              <a:ext uri="{FF2B5EF4-FFF2-40B4-BE49-F238E27FC236}">
                <a16:creationId xmlns:a16="http://schemas.microsoft.com/office/drawing/2014/main" id="{F6EFE9D2-308A-3FB6-9C8F-63FD6ECEC676}"/>
              </a:ext>
            </a:extLst>
          </p:cNvPr>
          <p:cNvSpPr txBox="1"/>
          <p:nvPr/>
        </p:nvSpPr>
        <p:spPr>
          <a:xfrm>
            <a:off x="3293720" y="4194235"/>
            <a:ext cx="2905970" cy="400110"/>
          </a:xfrm>
          <a:prstGeom prst="rect">
            <a:avLst/>
          </a:prstGeom>
          <a:noFill/>
        </p:spPr>
        <p:txBody>
          <a:bodyPr wrap="square">
            <a:spAutoFit/>
          </a:bodyPr>
          <a:lstStyle/>
          <a:p>
            <a:r>
              <a:rPr lang="en-GB" sz="1000" u="none" strike="noStrike" dirty="0">
                <a:solidFill>
                  <a:srgbClr val="454545"/>
                </a:solidFill>
                <a:effectLst/>
                <a:latin typeface="Avenir Light" panose="020B0402020203020204" pitchFamily="34" charset="77"/>
              </a:rPr>
              <a:t>. Selection of services for the same trip sold for a total price</a:t>
            </a:r>
            <a:endParaRPr lang="en-GB" sz="1000" dirty="0">
              <a:solidFill>
                <a:srgbClr val="454545"/>
              </a:solidFill>
              <a:latin typeface="Avenir Light" panose="020B0402020203020204" pitchFamily="34" charset="77"/>
            </a:endParaRPr>
          </a:p>
        </p:txBody>
      </p:sp>
      <p:sp>
        <p:nvSpPr>
          <p:cNvPr id="49" name="TextBox 48">
            <a:extLst>
              <a:ext uri="{FF2B5EF4-FFF2-40B4-BE49-F238E27FC236}">
                <a16:creationId xmlns:a16="http://schemas.microsoft.com/office/drawing/2014/main" id="{CFD59F85-3F0B-8ED8-46B8-541CEDF23C63}"/>
              </a:ext>
            </a:extLst>
          </p:cNvPr>
          <p:cNvSpPr txBox="1"/>
          <p:nvPr/>
        </p:nvSpPr>
        <p:spPr>
          <a:xfrm>
            <a:off x="6731864" y="4194235"/>
            <a:ext cx="2905970" cy="246221"/>
          </a:xfrm>
          <a:prstGeom prst="rect">
            <a:avLst/>
          </a:prstGeom>
          <a:noFill/>
        </p:spPr>
        <p:txBody>
          <a:bodyPr wrap="square">
            <a:spAutoFit/>
          </a:bodyPr>
          <a:lstStyle/>
          <a:p>
            <a:r>
              <a:rPr lang="en-GB" sz="1000" u="none" strike="noStrike" dirty="0">
                <a:solidFill>
                  <a:srgbClr val="454545"/>
                </a:solidFill>
                <a:effectLst/>
                <a:latin typeface="Avenir Light" panose="020B0402020203020204" pitchFamily="34" charset="77"/>
              </a:rPr>
              <a:t>. Different contracts for services combined</a:t>
            </a:r>
            <a:endParaRPr lang="en-GB" sz="1000" dirty="0">
              <a:solidFill>
                <a:srgbClr val="454545"/>
              </a:solidFill>
              <a:latin typeface="Avenir Light" panose="020B0402020203020204" pitchFamily="34" charset="77"/>
            </a:endParaRPr>
          </a:p>
        </p:txBody>
      </p:sp>
      <p:sp>
        <p:nvSpPr>
          <p:cNvPr id="51" name="TextBox 50">
            <a:extLst>
              <a:ext uri="{FF2B5EF4-FFF2-40B4-BE49-F238E27FC236}">
                <a16:creationId xmlns:a16="http://schemas.microsoft.com/office/drawing/2014/main" id="{254E4108-9A27-21BD-7FEE-6573C6BCE734}"/>
              </a:ext>
            </a:extLst>
          </p:cNvPr>
          <p:cNvSpPr txBox="1"/>
          <p:nvPr/>
        </p:nvSpPr>
        <p:spPr>
          <a:xfrm>
            <a:off x="3293720" y="4741701"/>
            <a:ext cx="2905970" cy="400110"/>
          </a:xfrm>
          <a:prstGeom prst="rect">
            <a:avLst/>
          </a:prstGeom>
          <a:noFill/>
        </p:spPr>
        <p:txBody>
          <a:bodyPr wrap="square">
            <a:spAutoFit/>
          </a:bodyPr>
          <a:lstStyle/>
          <a:p>
            <a:r>
              <a:rPr lang="en-GB" sz="1000" u="none" strike="noStrike" dirty="0">
                <a:solidFill>
                  <a:srgbClr val="454545"/>
                </a:solidFill>
                <a:effectLst/>
                <a:latin typeface="Avenir Light" panose="020B0402020203020204" pitchFamily="34" charset="77"/>
              </a:rPr>
              <a:t>. Products and services that are added by a customer after the contact has been accepted.</a:t>
            </a:r>
            <a:endParaRPr lang="en-GB" sz="1000" dirty="0">
              <a:solidFill>
                <a:srgbClr val="454545"/>
              </a:solidFill>
              <a:latin typeface="Avenir Light" panose="020B0402020203020204" pitchFamily="34" charset="77"/>
            </a:endParaRPr>
          </a:p>
        </p:txBody>
      </p:sp>
      <p:sp>
        <p:nvSpPr>
          <p:cNvPr id="53" name="TextBox 52">
            <a:extLst>
              <a:ext uri="{FF2B5EF4-FFF2-40B4-BE49-F238E27FC236}">
                <a16:creationId xmlns:a16="http://schemas.microsoft.com/office/drawing/2014/main" id="{277F52A3-510E-EB52-81B8-A88F3798EC2C}"/>
              </a:ext>
            </a:extLst>
          </p:cNvPr>
          <p:cNvSpPr txBox="1"/>
          <p:nvPr/>
        </p:nvSpPr>
        <p:spPr>
          <a:xfrm>
            <a:off x="6731864" y="4741701"/>
            <a:ext cx="2905970" cy="400110"/>
          </a:xfrm>
          <a:prstGeom prst="rect">
            <a:avLst/>
          </a:prstGeom>
          <a:noFill/>
        </p:spPr>
        <p:txBody>
          <a:bodyPr wrap="square">
            <a:spAutoFit/>
          </a:bodyPr>
          <a:lstStyle/>
          <a:p>
            <a:r>
              <a:rPr lang="en-GB" sz="1000" u="none" strike="noStrike" dirty="0">
                <a:solidFill>
                  <a:srgbClr val="454545"/>
                </a:solidFill>
                <a:effectLst/>
                <a:latin typeface="Avenir Light" panose="020B0402020203020204" pitchFamily="34" charset="77"/>
              </a:rPr>
              <a:t>. Package may allow specific add-ons – trips + meals </a:t>
            </a:r>
            <a:endParaRPr lang="en-GB" sz="1000" dirty="0">
              <a:solidFill>
                <a:srgbClr val="454545"/>
              </a:solidFill>
              <a:latin typeface="Avenir Light" panose="020B0402020203020204" pitchFamily="34" charset="77"/>
            </a:endParaRPr>
          </a:p>
        </p:txBody>
      </p:sp>
      <p:sp>
        <p:nvSpPr>
          <p:cNvPr id="55" name="TextBox 54">
            <a:extLst>
              <a:ext uri="{FF2B5EF4-FFF2-40B4-BE49-F238E27FC236}">
                <a16:creationId xmlns:a16="http://schemas.microsoft.com/office/drawing/2014/main" id="{588D2751-50C7-0AA6-CE20-F329B5508392}"/>
              </a:ext>
            </a:extLst>
          </p:cNvPr>
          <p:cNvSpPr txBox="1"/>
          <p:nvPr/>
        </p:nvSpPr>
        <p:spPr>
          <a:xfrm>
            <a:off x="3293720" y="5289167"/>
            <a:ext cx="2905970" cy="707886"/>
          </a:xfrm>
          <a:prstGeom prst="rect">
            <a:avLst/>
          </a:prstGeom>
          <a:noFill/>
        </p:spPr>
        <p:txBody>
          <a:bodyPr wrap="square">
            <a:spAutoFit/>
          </a:bodyPr>
          <a:lstStyle/>
          <a:p>
            <a:r>
              <a:rPr lang="en-GB" sz="1000" u="none" strike="noStrike" dirty="0">
                <a:solidFill>
                  <a:srgbClr val="454545"/>
                </a:solidFill>
                <a:effectLst/>
                <a:latin typeface="Avenir Light" panose="020B0402020203020204" pitchFamily="34" charset="77"/>
              </a:rPr>
              <a:t>. Customer compiles a trip through linked website to a second trader to add components and customer details are passed on to conclude the booking.</a:t>
            </a:r>
            <a:endParaRPr lang="en-GB" sz="1000" dirty="0">
              <a:solidFill>
                <a:srgbClr val="454545"/>
              </a:solidFill>
              <a:latin typeface="Avenir Light" panose="020B0402020203020204" pitchFamily="34" charset="77"/>
            </a:endParaRPr>
          </a:p>
        </p:txBody>
      </p:sp>
      <p:sp>
        <p:nvSpPr>
          <p:cNvPr id="56" name="TextBox 55">
            <a:extLst>
              <a:ext uri="{FF2B5EF4-FFF2-40B4-BE49-F238E27FC236}">
                <a16:creationId xmlns:a16="http://schemas.microsoft.com/office/drawing/2014/main" id="{216B855E-22C8-3216-9B90-36BB9E076AC7}"/>
              </a:ext>
            </a:extLst>
          </p:cNvPr>
          <p:cNvSpPr txBox="1"/>
          <p:nvPr/>
        </p:nvSpPr>
        <p:spPr>
          <a:xfrm>
            <a:off x="6731864" y="5256981"/>
            <a:ext cx="2905970" cy="707886"/>
          </a:xfrm>
          <a:prstGeom prst="rect">
            <a:avLst/>
          </a:prstGeom>
          <a:noFill/>
        </p:spPr>
        <p:txBody>
          <a:bodyPr wrap="square">
            <a:spAutoFit/>
          </a:bodyPr>
          <a:lstStyle/>
          <a:p>
            <a:r>
              <a:rPr lang="en-GB" sz="1000" u="none" strike="noStrike" dirty="0">
                <a:solidFill>
                  <a:srgbClr val="454545"/>
                </a:solidFill>
                <a:effectLst/>
                <a:latin typeface="Avenir Light" panose="020B0402020203020204" pitchFamily="34" charset="77"/>
              </a:rPr>
              <a:t>. Flight booked online then on that website clicks through to recommended car hire company or hotel – a package is created, through two traders</a:t>
            </a:r>
            <a:endParaRPr lang="en-GB" sz="1000" dirty="0">
              <a:solidFill>
                <a:srgbClr val="454545"/>
              </a:solidFill>
              <a:latin typeface="Avenir Light" panose="020B0402020203020204" pitchFamily="34" charset="77"/>
            </a:endParaRPr>
          </a:p>
        </p:txBody>
      </p:sp>
    </p:spTree>
    <p:extLst>
      <p:ext uri="{BB962C8B-B14F-4D97-AF65-F5344CB8AC3E}">
        <p14:creationId xmlns:p14="http://schemas.microsoft.com/office/powerpoint/2010/main" val="3804596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262099" y="6458842"/>
            <a:ext cx="2228850" cy="365125"/>
          </a:xfrm>
        </p:spPr>
        <p:txBody>
          <a:bodyPr/>
          <a:lstStyle/>
          <a:p>
            <a:fld id="{E7B70798-690E-5944-9C42-5F5DFEB47247}" type="slidenum">
              <a:rPr lang="en-GB" smtClean="0">
                <a:solidFill>
                  <a:schemeClr val="bg1"/>
                </a:solidFill>
              </a:rPr>
              <a:t>31</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D13A0EE-D676-00D5-4E13-9F09C45C3B2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105" y="5708091"/>
            <a:ext cx="1303864" cy="1038211"/>
          </a:xfrm>
          <a:prstGeom prst="rect">
            <a:avLst/>
          </a:prstGeom>
        </p:spPr>
      </p:pic>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3"/>
          <a:stretch>
            <a:fillRect/>
          </a:stretch>
        </p:blipFill>
        <p:spPr>
          <a:xfrm>
            <a:off x="8296641" y="293786"/>
            <a:ext cx="1384836" cy="809036"/>
          </a:xfrm>
          <a:prstGeom prst="rect">
            <a:avLst/>
          </a:prstGeom>
        </p:spPr>
      </p:pic>
      <p:sp>
        <p:nvSpPr>
          <p:cNvPr id="41" name="TextBox 40">
            <a:extLst>
              <a:ext uri="{FF2B5EF4-FFF2-40B4-BE49-F238E27FC236}">
                <a16:creationId xmlns:a16="http://schemas.microsoft.com/office/drawing/2014/main" id="{352E63F2-1921-E9CE-12D0-A999141A3434}"/>
              </a:ext>
            </a:extLst>
          </p:cNvPr>
          <p:cNvSpPr txBox="1"/>
          <p:nvPr/>
        </p:nvSpPr>
        <p:spPr>
          <a:xfrm>
            <a:off x="264066" y="862287"/>
            <a:ext cx="8170355" cy="276999"/>
          </a:xfrm>
          <a:prstGeom prst="rect">
            <a:avLst/>
          </a:prstGeom>
          <a:noFill/>
        </p:spPr>
        <p:txBody>
          <a:bodyPr wrap="square">
            <a:spAutoFit/>
          </a:bodyPr>
          <a:lstStyle/>
          <a:p>
            <a:r>
              <a:rPr lang="en-GB" sz="1200" b="1" dirty="0">
                <a:effectLst/>
                <a:latin typeface="Eurostile" panose="020B0504020202050204" pitchFamily="34" charset="77"/>
              </a:rPr>
              <a:t>B. The types of travel and tourism organisations, their roles and the products and services they offer to customers </a:t>
            </a:r>
            <a:endParaRPr lang="en-GB" sz="1200" b="1" dirty="0">
              <a:latin typeface="Eurostile" panose="020B0504020202050204" pitchFamily="34" charset="77"/>
            </a:endParaRPr>
          </a:p>
        </p:txBody>
      </p:sp>
      <p:sp>
        <p:nvSpPr>
          <p:cNvPr id="2" name="Oval 1">
            <a:extLst>
              <a:ext uri="{FF2B5EF4-FFF2-40B4-BE49-F238E27FC236}">
                <a16:creationId xmlns:a16="http://schemas.microsoft.com/office/drawing/2014/main" id="{F20845B1-675D-12A8-F6A7-13C31ABE3832}"/>
              </a:ext>
            </a:extLst>
          </p:cNvPr>
          <p:cNvSpPr/>
          <p:nvPr/>
        </p:nvSpPr>
        <p:spPr>
          <a:xfrm>
            <a:off x="443294" y="1205458"/>
            <a:ext cx="438912" cy="41718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52A8075C-7A74-84C2-FCFD-BFAC85FF0838}"/>
              </a:ext>
            </a:extLst>
          </p:cNvPr>
          <p:cNvSpPr txBox="1"/>
          <p:nvPr/>
        </p:nvSpPr>
        <p:spPr>
          <a:xfrm>
            <a:off x="467664" y="1218928"/>
            <a:ext cx="9438336" cy="523220"/>
          </a:xfrm>
          <a:prstGeom prst="rect">
            <a:avLst/>
          </a:prstGeom>
          <a:noFill/>
        </p:spPr>
        <p:txBody>
          <a:bodyPr wrap="square">
            <a:spAutoFit/>
          </a:bodyPr>
          <a:lstStyle/>
          <a:p>
            <a:r>
              <a:rPr lang="en-GB" sz="1400" b="1" dirty="0">
                <a:solidFill>
                  <a:schemeClr val="bg1"/>
                </a:solidFill>
                <a:effectLst/>
                <a:latin typeface="Eurostile" panose="020B0504020202050204" pitchFamily="34" charset="77"/>
              </a:rPr>
              <a:t>B2.   </a:t>
            </a:r>
            <a:r>
              <a:rPr lang="en-GB" sz="1400" b="1" dirty="0">
                <a:solidFill>
                  <a:srgbClr val="00AAAD"/>
                </a:solidFill>
                <a:effectLst/>
                <a:latin typeface="Eurostile" panose="020B0504020202050204" pitchFamily="34" charset="77"/>
              </a:rPr>
              <a:t>The key sectors of the travel + tourism industry - components of their role, and the products and services they 	offer to different types of customer </a:t>
            </a:r>
            <a:endParaRPr lang="en-GB" sz="1400" dirty="0">
              <a:solidFill>
                <a:srgbClr val="00AAAD"/>
              </a:solidFill>
              <a:latin typeface="Eurostile" panose="020B0504020202050204" pitchFamily="34" charset="77"/>
            </a:endParaRPr>
          </a:p>
        </p:txBody>
      </p:sp>
      <p:sp>
        <p:nvSpPr>
          <p:cNvPr id="16" name="TextBox 15">
            <a:extLst>
              <a:ext uri="{FF2B5EF4-FFF2-40B4-BE49-F238E27FC236}">
                <a16:creationId xmlns:a16="http://schemas.microsoft.com/office/drawing/2014/main" id="{9F0FF107-E662-816B-6F96-F83BCC80216B}"/>
              </a:ext>
            </a:extLst>
          </p:cNvPr>
          <p:cNvSpPr txBox="1"/>
          <p:nvPr/>
        </p:nvSpPr>
        <p:spPr>
          <a:xfrm>
            <a:off x="5121241" y="6475687"/>
            <a:ext cx="3911245" cy="307777"/>
          </a:xfrm>
          <a:prstGeom prst="rect">
            <a:avLst/>
          </a:prstGeom>
          <a:noFill/>
        </p:spPr>
        <p:txBody>
          <a:bodyPr wrap="square">
            <a:spAutoFit/>
          </a:bodyPr>
          <a:lstStyle/>
          <a:p>
            <a:r>
              <a:rPr lang="en-GB" sz="1400" dirty="0">
                <a:solidFill>
                  <a:schemeClr val="bg1"/>
                </a:solidFill>
                <a:effectLst/>
                <a:latin typeface="Eurostile" panose="020B0504020202050204" pitchFamily="34" charset="77"/>
              </a:rPr>
              <a:t>B2. Key sectors of the travel + </a:t>
            </a:r>
            <a:r>
              <a:rPr lang="en-GB" sz="1400" dirty="0">
                <a:solidFill>
                  <a:schemeClr val="bg1"/>
                </a:solidFill>
                <a:latin typeface="Eurostile" panose="020B0504020202050204" pitchFamily="34" charset="77"/>
              </a:rPr>
              <a:t>t</a:t>
            </a:r>
            <a:r>
              <a:rPr lang="en-GB" sz="1400" dirty="0">
                <a:solidFill>
                  <a:schemeClr val="bg1"/>
                </a:solidFill>
                <a:effectLst/>
                <a:latin typeface="Eurostile" panose="020B0504020202050204" pitchFamily="34" charset="77"/>
              </a:rPr>
              <a:t>ourism industry</a:t>
            </a:r>
            <a:endParaRPr lang="en-GB" sz="1400" dirty="0">
              <a:solidFill>
                <a:schemeClr val="bg1"/>
              </a:solidFill>
              <a:latin typeface="Eurostile" panose="020B0504020202050204" pitchFamily="34" charset="77"/>
            </a:endParaRPr>
          </a:p>
        </p:txBody>
      </p:sp>
      <p:grpSp>
        <p:nvGrpSpPr>
          <p:cNvPr id="27" name="Group 26">
            <a:extLst>
              <a:ext uri="{FF2B5EF4-FFF2-40B4-BE49-F238E27FC236}">
                <a16:creationId xmlns:a16="http://schemas.microsoft.com/office/drawing/2014/main" id="{DC29C59A-E19C-64BA-988F-5C4E8127D6E2}"/>
              </a:ext>
            </a:extLst>
          </p:cNvPr>
          <p:cNvGrpSpPr/>
          <p:nvPr/>
        </p:nvGrpSpPr>
        <p:grpSpPr>
          <a:xfrm>
            <a:off x="3776472" y="2164359"/>
            <a:ext cx="2116050" cy="2095058"/>
            <a:chOff x="4031028" y="2780423"/>
            <a:chExt cx="2116050" cy="2095058"/>
          </a:xfrm>
        </p:grpSpPr>
        <p:grpSp>
          <p:nvGrpSpPr>
            <p:cNvPr id="5" name="Group 4">
              <a:extLst>
                <a:ext uri="{FF2B5EF4-FFF2-40B4-BE49-F238E27FC236}">
                  <a16:creationId xmlns:a16="http://schemas.microsoft.com/office/drawing/2014/main" id="{41D200E0-770D-2FC8-4E0E-905A3EE57870}"/>
                </a:ext>
              </a:extLst>
            </p:cNvPr>
            <p:cNvGrpSpPr/>
            <p:nvPr/>
          </p:nvGrpSpPr>
          <p:grpSpPr>
            <a:xfrm>
              <a:off x="4031028" y="2780423"/>
              <a:ext cx="2116050" cy="2095058"/>
              <a:chOff x="3602431" y="2140933"/>
              <a:chExt cx="2245688" cy="2270875"/>
            </a:xfrm>
          </p:grpSpPr>
          <p:sp>
            <p:nvSpPr>
              <p:cNvPr id="3" name="Oval 2">
                <a:extLst>
                  <a:ext uri="{FF2B5EF4-FFF2-40B4-BE49-F238E27FC236}">
                    <a16:creationId xmlns:a16="http://schemas.microsoft.com/office/drawing/2014/main" id="{6F84A43D-1439-62BE-1A9E-9F1E387DEE60}"/>
                  </a:ext>
                </a:extLst>
              </p:cNvPr>
              <p:cNvSpPr/>
              <p:nvPr/>
            </p:nvSpPr>
            <p:spPr>
              <a:xfrm>
                <a:off x="3602431" y="2140933"/>
                <a:ext cx="2245688" cy="227087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71689244-FD19-1178-24D3-48DF8C1C4AFD}"/>
                  </a:ext>
                </a:extLst>
              </p:cNvPr>
              <p:cNvSpPr txBox="1"/>
              <p:nvPr/>
            </p:nvSpPr>
            <p:spPr>
              <a:xfrm>
                <a:off x="3627340" y="3402439"/>
                <a:ext cx="2150397" cy="700571"/>
              </a:xfrm>
              <a:prstGeom prst="rect">
                <a:avLst/>
              </a:prstGeom>
              <a:noFill/>
            </p:spPr>
            <p:txBody>
              <a:bodyPr wrap="square" rtlCol="0">
                <a:spAutoFit/>
              </a:bodyPr>
              <a:lstStyle/>
              <a:p>
                <a:pPr algn="ctr"/>
                <a:r>
                  <a:rPr lang="en-GB" b="1" dirty="0">
                    <a:solidFill>
                      <a:schemeClr val="bg1"/>
                    </a:solidFill>
                    <a:latin typeface="Eurostile" panose="020B0504020202050204" pitchFamily="34" charset="77"/>
                  </a:rPr>
                  <a:t>Tour </a:t>
                </a:r>
              </a:p>
              <a:p>
                <a:pPr algn="ctr"/>
                <a:r>
                  <a:rPr lang="en-GB" b="1" dirty="0">
                    <a:solidFill>
                      <a:schemeClr val="bg1"/>
                    </a:solidFill>
                    <a:latin typeface="Eurostile" panose="020B0504020202050204" pitchFamily="34" charset="77"/>
                  </a:rPr>
                  <a:t>operators</a:t>
                </a:r>
              </a:p>
            </p:txBody>
          </p:sp>
        </p:grpSp>
        <p:pic>
          <p:nvPicPr>
            <p:cNvPr id="19" name="Picture 18">
              <a:extLst>
                <a:ext uri="{FF2B5EF4-FFF2-40B4-BE49-F238E27FC236}">
                  <a16:creationId xmlns:a16="http://schemas.microsoft.com/office/drawing/2014/main" id="{0CDD573A-F0D3-319F-6ACC-146F28CD6E90}"/>
                </a:ext>
              </a:extLst>
            </p:cNvPr>
            <p:cNvPicPr>
              <a:picLocks noChangeAspect="1"/>
            </p:cNvPicPr>
            <p:nvPr/>
          </p:nvPicPr>
          <p:blipFill>
            <a:blip r:embed="rId4"/>
            <a:stretch>
              <a:fillRect/>
            </a:stretch>
          </p:blipFill>
          <p:spPr>
            <a:xfrm>
              <a:off x="4478414" y="3043249"/>
              <a:ext cx="1154959" cy="951996"/>
            </a:xfrm>
            <a:prstGeom prst="rect">
              <a:avLst/>
            </a:prstGeom>
          </p:spPr>
        </p:pic>
      </p:grpSp>
      <p:grpSp>
        <p:nvGrpSpPr>
          <p:cNvPr id="11" name="Group 10">
            <a:extLst>
              <a:ext uri="{FF2B5EF4-FFF2-40B4-BE49-F238E27FC236}">
                <a16:creationId xmlns:a16="http://schemas.microsoft.com/office/drawing/2014/main" id="{1060A1BE-0A49-AA66-6CC7-3292CDDC281A}"/>
              </a:ext>
            </a:extLst>
          </p:cNvPr>
          <p:cNvGrpSpPr/>
          <p:nvPr/>
        </p:nvGrpSpPr>
        <p:grpSpPr>
          <a:xfrm>
            <a:off x="476868" y="1827309"/>
            <a:ext cx="1639669" cy="344733"/>
            <a:chOff x="317684" y="1919755"/>
            <a:chExt cx="1639669" cy="344733"/>
          </a:xfrm>
        </p:grpSpPr>
        <p:sp>
          <p:nvSpPr>
            <p:cNvPr id="15" name="Oval 14">
              <a:extLst>
                <a:ext uri="{FF2B5EF4-FFF2-40B4-BE49-F238E27FC236}">
                  <a16:creationId xmlns:a16="http://schemas.microsoft.com/office/drawing/2014/main" id="{22E7F6E2-74CE-B17B-6787-29BCEE4925B8}"/>
                </a:ext>
              </a:extLst>
            </p:cNvPr>
            <p:cNvSpPr/>
            <p:nvPr/>
          </p:nvSpPr>
          <p:spPr>
            <a:xfrm>
              <a:off x="317684" y="1919755"/>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11DF6BCA-EE48-1A80-A990-A37A21316612}"/>
                </a:ext>
              </a:extLst>
            </p:cNvPr>
            <p:cNvSpPr txBox="1"/>
            <p:nvPr/>
          </p:nvSpPr>
          <p:spPr>
            <a:xfrm>
              <a:off x="411481" y="1942787"/>
              <a:ext cx="1545872" cy="307777"/>
            </a:xfrm>
            <a:prstGeom prst="rect">
              <a:avLst/>
            </a:prstGeom>
            <a:noFill/>
          </p:spPr>
          <p:txBody>
            <a:bodyPr wrap="square">
              <a:spAutoFit/>
            </a:bodyPr>
            <a:lstStyle/>
            <a:p>
              <a:r>
                <a:rPr lang="en-GB" sz="1400" b="1" dirty="0">
                  <a:latin typeface="Avenir Black" panose="02000503020000020003" pitchFamily="2" charset="0"/>
                </a:rPr>
                <a:t>Mass market</a:t>
              </a:r>
              <a:endParaRPr lang="en-GB" sz="1400" dirty="0"/>
            </a:p>
          </p:txBody>
        </p:sp>
      </p:grpSp>
      <p:grpSp>
        <p:nvGrpSpPr>
          <p:cNvPr id="20" name="Group 19">
            <a:extLst>
              <a:ext uri="{FF2B5EF4-FFF2-40B4-BE49-F238E27FC236}">
                <a16:creationId xmlns:a16="http://schemas.microsoft.com/office/drawing/2014/main" id="{B174103A-3518-3AE5-7A51-C1528973DEDE}"/>
              </a:ext>
            </a:extLst>
          </p:cNvPr>
          <p:cNvGrpSpPr/>
          <p:nvPr/>
        </p:nvGrpSpPr>
        <p:grpSpPr>
          <a:xfrm>
            <a:off x="1455958" y="4622934"/>
            <a:ext cx="3349059" cy="344733"/>
            <a:chOff x="317684" y="1919755"/>
            <a:chExt cx="3349059" cy="344733"/>
          </a:xfrm>
        </p:grpSpPr>
        <p:sp>
          <p:nvSpPr>
            <p:cNvPr id="21" name="Oval 20">
              <a:extLst>
                <a:ext uri="{FF2B5EF4-FFF2-40B4-BE49-F238E27FC236}">
                  <a16:creationId xmlns:a16="http://schemas.microsoft.com/office/drawing/2014/main" id="{6E748307-9518-B5D5-1267-7F7E1C81F188}"/>
                </a:ext>
              </a:extLst>
            </p:cNvPr>
            <p:cNvSpPr/>
            <p:nvPr/>
          </p:nvSpPr>
          <p:spPr>
            <a:xfrm>
              <a:off x="317684" y="1919755"/>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3E320D42-2CE6-8E51-136B-B18EA315CD47}"/>
                </a:ext>
              </a:extLst>
            </p:cNvPr>
            <p:cNvSpPr txBox="1"/>
            <p:nvPr/>
          </p:nvSpPr>
          <p:spPr>
            <a:xfrm>
              <a:off x="411480" y="1942787"/>
              <a:ext cx="3255263" cy="307777"/>
            </a:xfrm>
            <a:prstGeom prst="rect">
              <a:avLst/>
            </a:prstGeom>
            <a:noFill/>
          </p:spPr>
          <p:txBody>
            <a:bodyPr wrap="square">
              <a:spAutoFit/>
            </a:bodyPr>
            <a:lstStyle/>
            <a:p>
              <a:r>
                <a:rPr lang="en-GB" sz="1400" b="1" dirty="0">
                  <a:latin typeface="Avenir Black" panose="02000503020000020003" pitchFamily="2" charset="0"/>
                </a:rPr>
                <a:t>Tailor-made + dynamic packages</a:t>
              </a:r>
              <a:endParaRPr lang="en-GB" sz="1400" dirty="0"/>
            </a:p>
          </p:txBody>
        </p:sp>
      </p:grpSp>
      <p:grpSp>
        <p:nvGrpSpPr>
          <p:cNvPr id="23" name="Group 22">
            <a:extLst>
              <a:ext uri="{FF2B5EF4-FFF2-40B4-BE49-F238E27FC236}">
                <a16:creationId xmlns:a16="http://schemas.microsoft.com/office/drawing/2014/main" id="{5A9CF160-D695-483D-981D-10A34624AFC4}"/>
              </a:ext>
            </a:extLst>
          </p:cNvPr>
          <p:cNvGrpSpPr/>
          <p:nvPr/>
        </p:nvGrpSpPr>
        <p:grpSpPr>
          <a:xfrm>
            <a:off x="6144223" y="1679137"/>
            <a:ext cx="3294113" cy="344733"/>
            <a:chOff x="317684" y="1919755"/>
            <a:chExt cx="3294113" cy="344733"/>
          </a:xfrm>
        </p:grpSpPr>
        <p:sp>
          <p:nvSpPr>
            <p:cNvPr id="25" name="Oval 24">
              <a:extLst>
                <a:ext uri="{FF2B5EF4-FFF2-40B4-BE49-F238E27FC236}">
                  <a16:creationId xmlns:a16="http://schemas.microsoft.com/office/drawing/2014/main" id="{FE8729A5-42FC-4826-43FE-83E316AC0374}"/>
                </a:ext>
              </a:extLst>
            </p:cNvPr>
            <p:cNvSpPr/>
            <p:nvPr/>
          </p:nvSpPr>
          <p:spPr>
            <a:xfrm>
              <a:off x="317684" y="1919755"/>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a:extLst>
                <a:ext uri="{FF2B5EF4-FFF2-40B4-BE49-F238E27FC236}">
                  <a16:creationId xmlns:a16="http://schemas.microsoft.com/office/drawing/2014/main" id="{57C61D50-F5C7-4C0D-F94B-1F76346ADDF8}"/>
                </a:ext>
              </a:extLst>
            </p:cNvPr>
            <p:cNvSpPr txBox="1"/>
            <p:nvPr/>
          </p:nvSpPr>
          <p:spPr>
            <a:xfrm>
              <a:off x="411481" y="1942787"/>
              <a:ext cx="3200316" cy="307777"/>
            </a:xfrm>
            <a:prstGeom prst="rect">
              <a:avLst/>
            </a:prstGeom>
            <a:noFill/>
          </p:spPr>
          <p:txBody>
            <a:bodyPr wrap="square">
              <a:spAutoFit/>
            </a:bodyPr>
            <a:lstStyle/>
            <a:p>
              <a:r>
                <a:rPr lang="en-GB" sz="1400" b="1" dirty="0">
                  <a:latin typeface="Avenir Black" panose="02000503020000020003" pitchFamily="2" charset="0"/>
                </a:rPr>
                <a:t>Niche market - Special interest</a:t>
              </a:r>
              <a:endParaRPr lang="en-GB" sz="1400" dirty="0"/>
            </a:p>
          </p:txBody>
        </p:sp>
      </p:grpSp>
      <p:sp>
        <p:nvSpPr>
          <p:cNvPr id="28" name="TextBox 27">
            <a:extLst>
              <a:ext uri="{FF2B5EF4-FFF2-40B4-BE49-F238E27FC236}">
                <a16:creationId xmlns:a16="http://schemas.microsoft.com/office/drawing/2014/main" id="{F6C8DDE9-C9B9-C3B9-A989-57B9B1D5D5B1}"/>
              </a:ext>
            </a:extLst>
          </p:cNvPr>
          <p:cNvSpPr txBox="1"/>
          <p:nvPr/>
        </p:nvSpPr>
        <p:spPr>
          <a:xfrm>
            <a:off x="428201" y="2282346"/>
            <a:ext cx="3332031" cy="1569660"/>
          </a:xfrm>
          <a:prstGeom prst="rect">
            <a:avLst/>
          </a:prstGeom>
          <a:noFill/>
        </p:spPr>
        <p:txBody>
          <a:bodyPr wrap="square">
            <a:spAutoFit/>
          </a:bodyPr>
          <a:lstStyle/>
          <a:p>
            <a:r>
              <a:rPr lang="en-GB" sz="1200" u="none" strike="noStrike" dirty="0">
                <a:solidFill>
                  <a:srgbClr val="454545"/>
                </a:solidFill>
                <a:effectLst/>
                <a:latin typeface="Avenir Light" panose="020B0402020203020204" pitchFamily="34" charset="77"/>
              </a:rPr>
              <a:t>. Mass market tourism has dominated for many years. Tour operators sell similar packages in different destinations that appeal to a broad section of holiday makers.</a:t>
            </a:r>
          </a:p>
          <a:p>
            <a:r>
              <a:rPr lang="en-GB" sz="1200" dirty="0">
                <a:solidFill>
                  <a:srgbClr val="454545"/>
                </a:solidFill>
                <a:latin typeface="Avenir Light" panose="020B0402020203020204" pitchFamily="34" charset="77"/>
              </a:rPr>
              <a:t>. Mass market tour operators make their profit through sell large numbers of similar value for money holidays. Each holiday has a low profit margin.</a:t>
            </a:r>
          </a:p>
        </p:txBody>
      </p:sp>
      <p:pic>
        <p:nvPicPr>
          <p:cNvPr id="30" name="Picture 29">
            <a:hlinkClick r:id="rId5"/>
            <a:extLst>
              <a:ext uri="{FF2B5EF4-FFF2-40B4-BE49-F238E27FC236}">
                <a16:creationId xmlns:a16="http://schemas.microsoft.com/office/drawing/2014/main" id="{A0E53224-A543-030A-1D13-44150A85C492}"/>
              </a:ext>
            </a:extLst>
          </p:cNvPr>
          <p:cNvPicPr>
            <a:picLocks noChangeAspect="1"/>
          </p:cNvPicPr>
          <p:nvPr/>
        </p:nvPicPr>
        <p:blipFill>
          <a:blip r:embed="rId6"/>
          <a:stretch>
            <a:fillRect/>
          </a:stretch>
        </p:blipFill>
        <p:spPr>
          <a:xfrm>
            <a:off x="402496" y="3889751"/>
            <a:ext cx="1704837" cy="475768"/>
          </a:xfrm>
          <a:prstGeom prst="rect">
            <a:avLst/>
          </a:prstGeom>
        </p:spPr>
      </p:pic>
      <p:pic>
        <p:nvPicPr>
          <p:cNvPr id="32" name="Picture 31">
            <a:hlinkClick r:id="rId7"/>
            <a:extLst>
              <a:ext uri="{FF2B5EF4-FFF2-40B4-BE49-F238E27FC236}">
                <a16:creationId xmlns:a16="http://schemas.microsoft.com/office/drawing/2014/main" id="{38D82C04-5446-FA3F-1C54-8DFAF0445452}"/>
              </a:ext>
            </a:extLst>
          </p:cNvPr>
          <p:cNvPicPr>
            <a:picLocks noChangeAspect="1"/>
          </p:cNvPicPr>
          <p:nvPr/>
        </p:nvPicPr>
        <p:blipFill>
          <a:blip r:embed="rId8"/>
          <a:stretch>
            <a:fillRect/>
          </a:stretch>
        </p:blipFill>
        <p:spPr>
          <a:xfrm>
            <a:off x="2202646" y="3829552"/>
            <a:ext cx="1064865" cy="541020"/>
          </a:xfrm>
          <a:prstGeom prst="rect">
            <a:avLst/>
          </a:prstGeom>
        </p:spPr>
      </p:pic>
      <p:sp>
        <p:nvSpPr>
          <p:cNvPr id="33" name="TextBox 32">
            <a:extLst>
              <a:ext uri="{FF2B5EF4-FFF2-40B4-BE49-F238E27FC236}">
                <a16:creationId xmlns:a16="http://schemas.microsoft.com/office/drawing/2014/main" id="{166552B2-94AC-258A-6802-8C2CACBFB2EE}"/>
              </a:ext>
            </a:extLst>
          </p:cNvPr>
          <p:cNvSpPr txBox="1"/>
          <p:nvPr/>
        </p:nvSpPr>
        <p:spPr>
          <a:xfrm>
            <a:off x="1614749" y="5061758"/>
            <a:ext cx="4733547" cy="1200329"/>
          </a:xfrm>
          <a:prstGeom prst="rect">
            <a:avLst/>
          </a:prstGeom>
          <a:noFill/>
        </p:spPr>
        <p:txBody>
          <a:bodyPr wrap="square">
            <a:spAutoFit/>
          </a:bodyPr>
          <a:lstStyle/>
          <a:p>
            <a:r>
              <a:rPr lang="en-GB" sz="1200" u="none" strike="noStrike" dirty="0">
                <a:solidFill>
                  <a:srgbClr val="454545"/>
                </a:solidFill>
                <a:effectLst/>
                <a:latin typeface="Avenir Light" panose="020B0402020203020204" pitchFamily="34" charset="77"/>
              </a:rPr>
              <a:t>. These types of holidays are growing in popularity as customers are becoming more experienced travellers and seek to customise their own holidays.</a:t>
            </a:r>
          </a:p>
          <a:p>
            <a:r>
              <a:rPr lang="en-GB" sz="1200" dirty="0">
                <a:solidFill>
                  <a:srgbClr val="454545"/>
                </a:solidFill>
                <a:latin typeface="Avenir Light" panose="020B0402020203020204" pitchFamily="34" charset="77"/>
              </a:rPr>
              <a:t>. Customisation can incorporate all aspects of the holiday; transport; accommodation; F+B; activities etc</a:t>
            </a:r>
          </a:p>
          <a:p>
            <a:r>
              <a:rPr lang="en-GB" sz="1200" dirty="0">
                <a:solidFill>
                  <a:srgbClr val="454545"/>
                </a:solidFill>
                <a:latin typeface="Avenir Light" panose="020B0402020203020204" pitchFamily="34" charset="77"/>
              </a:rPr>
              <a:t>. Travel agents specialise in offering this service</a:t>
            </a:r>
          </a:p>
        </p:txBody>
      </p:sp>
      <p:pic>
        <p:nvPicPr>
          <p:cNvPr id="35" name="Picture 34">
            <a:hlinkClick r:id="rId9"/>
            <a:extLst>
              <a:ext uri="{FF2B5EF4-FFF2-40B4-BE49-F238E27FC236}">
                <a16:creationId xmlns:a16="http://schemas.microsoft.com/office/drawing/2014/main" id="{BB3DB9AC-2EFC-1A09-D593-E559336E6AA5}"/>
              </a:ext>
            </a:extLst>
          </p:cNvPr>
          <p:cNvPicPr>
            <a:picLocks noChangeAspect="1"/>
          </p:cNvPicPr>
          <p:nvPr/>
        </p:nvPicPr>
        <p:blipFill>
          <a:blip r:embed="rId10"/>
          <a:stretch>
            <a:fillRect/>
          </a:stretch>
        </p:blipFill>
        <p:spPr>
          <a:xfrm>
            <a:off x="5192771" y="5862820"/>
            <a:ext cx="1213707" cy="399267"/>
          </a:xfrm>
          <a:prstGeom prst="rect">
            <a:avLst/>
          </a:prstGeom>
        </p:spPr>
      </p:pic>
      <p:sp>
        <p:nvSpPr>
          <p:cNvPr id="37" name="TextBox 36">
            <a:extLst>
              <a:ext uri="{FF2B5EF4-FFF2-40B4-BE49-F238E27FC236}">
                <a16:creationId xmlns:a16="http://schemas.microsoft.com/office/drawing/2014/main" id="{B4311959-5C77-0148-4B5F-7C74FD630605}"/>
              </a:ext>
            </a:extLst>
          </p:cNvPr>
          <p:cNvSpPr txBox="1"/>
          <p:nvPr/>
        </p:nvSpPr>
        <p:spPr>
          <a:xfrm>
            <a:off x="5971944" y="2145102"/>
            <a:ext cx="3807690" cy="2308324"/>
          </a:xfrm>
          <a:prstGeom prst="rect">
            <a:avLst/>
          </a:prstGeom>
          <a:noFill/>
        </p:spPr>
        <p:txBody>
          <a:bodyPr wrap="square">
            <a:spAutoFit/>
          </a:bodyPr>
          <a:lstStyle/>
          <a:p>
            <a:r>
              <a:rPr lang="en-GB" sz="1200" u="none" strike="noStrike" dirty="0">
                <a:solidFill>
                  <a:srgbClr val="454545"/>
                </a:solidFill>
                <a:effectLst/>
                <a:latin typeface="Avenir Light" panose="020B0402020203020204" pitchFamily="34" charset="77"/>
              </a:rPr>
              <a:t>. Hundreds of tour operators offer specialised package holidays – often tailor-made to meet the customer needs.</a:t>
            </a:r>
          </a:p>
          <a:p>
            <a:r>
              <a:rPr lang="en-GB" sz="1200" dirty="0">
                <a:solidFill>
                  <a:srgbClr val="454545"/>
                </a:solidFill>
                <a:latin typeface="Avenir Light" panose="020B0402020203020204" pitchFamily="34" charset="77"/>
              </a:rPr>
              <a:t>. These holidays are considered to be in the niche market</a:t>
            </a:r>
          </a:p>
          <a:p>
            <a:r>
              <a:rPr lang="en-GB" sz="1200" dirty="0">
                <a:solidFill>
                  <a:srgbClr val="454545"/>
                </a:solidFill>
                <a:latin typeface="Avenir Light" panose="020B0402020203020204" pitchFamily="34" charset="77"/>
              </a:rPr>
              <a:t>. Niche can include:</a:t>
            </a:r>
          </a:p>
          <a:p>
            <a:r>
              <a:rPr lang="en-GB" sz="1200" dirty="0">
                <a:solidFill>
                  <a:srgbClr val="454545"/>
                </a:solidFill>
                <a:latin typeface="Avenir Light" panose="020B0402020203020204" pitchFamily="34" charset="77"/>
              </a:rPr>
              <a:t>. Specific destinations; adventure; safari; ski; eco etc</a:t>
            </a:r>
          </a:p>
          <a:p>
            <a:r>
              <a:rPr lang="en-GB" sz="1200" dirty="0">
                <a:solidFill>
                  <a:srgbClr val="454545"/>
                </a:solidFill>
                <a:latin typeface="Avenir Light" panose="020B0402020203020204" pitchFamily="34" charset="77"/>
              </a:rPr>
              <a:t>. Large tour operators may have niche brands selling specialist holidays e.g. TUI own Crystal Ski</a:t>
            </a:r>
          </a:p>
          <a:p>
            <a:r>
              <a:rPr lang="en-GB" sz="1200" dirty="0">
                <a:solidFill>
                  <a:srgbClr val="454545"/>
                </a:solidFill>
                <a:latin typeface="Avenir Light" panose="020B0402020203020204" pitchFamily="34" charset="77"/>
              </a:rPr>
              <a:t>. Other niche include Cox + Kings offer luxurious holidays that are created to meet individual needs </a:t>
            </a:r>
          </a:p>
          <a:p>
            <a:r>
              <a:rPr lang="en-GB" sz="1200" dirty="0">
                <a:solidFill>
                  <a:srgbClr val="454545"/>
                </a:solidFill>
                <a:latin typeface="Avenir Light" panose="020B0402020203020204" pitchFamily="34" charset="77"/>
              </a:rPr>
              <a:t>. Saga holidays cater for the over 50s market</a:t>
            </a:r>
          </a:p>
        </p:txBody>
      </p:sp>
      <p:sp>
        <p:nvSpPr>
          <p:cNvPr id="24" name="TextBox 23">
            <a:extLst>
              <a:ext uri="{FF2B5EF4-FFF2-40B4-BE49-F238E27FC236}">
                <a16:creationId xmlns:a16="http://schemas.microsoft.com/office/drawing/2014/main" id="{B85372E7-6CC4-A6A3-EFCA-7175C8A344E8}"/>
              </a:ext>
            </a:extLst>
          </p:cNvPr>
          <p:cNvSpPr txBox="1"/>
          <p:nvPr/>
        </p:nvSpPr>
        <p:spPr>
          <a:xfrm>
            <a:off x="7379967" y="4953743"/>
            <a:ext cx="2301510" cy="646331"/>
          </a:xfrm>
          <a:prstGeom prst="rect">
            <a:avLst/>
          </a:prstGeom>
          <a:noFill/>
        </p:spPr>
        <p:txBody>
          <a:bodyPr wrap="square">
            <a:spAutoFit/>
          </a:bodyPr>
          <a:lstStyle/>
          <a:p>
            <a:r>
              <a:rPr lang="en-GB" sz="1200" b="1" i="1" dirty="0">
                <a:latin typeface="Avenir Black" panose="02000503020000020003" pitchFamily="2" charset="0"/>
              </a:rPr>
              <a:t>Research 5 specialist tour operators and identify the niche market</a:t>
            </a:r>
            <a:endParaRPr lang="en-GB" sz="1200" b="1" i="1" dirty="0">
              <a:effectLst/>
              <a:latin typeface="Avenir Black" panose="02000503020000020003" pitchFamily="2" charset="0"/>
            </a:endParaRPr>
          </a:p>
        </p:txBody>
      </p:sp>
      <p:pic>
        <p:nvPicPr>
          <p:cNvPr id="29" name="Picture 28">
            <a:extLst>
              <a:ext uri="{FF2B5EF4-FFF2-40B4-BE49-F238E27FC236}">
                <a16:creationId xmlns:a16="http://schemas.microsoft.com/office/drawing/2014/main" id="{BA571B4C-A5B5-10F6-AD86-40C6477E2950}"/>
              </a:ext>
            </a:extLst>
          </p:cNvPr>
          <p:cNvPicPr>
            <a:picLocks noChangeAspect="1"/>
          </p:cNvPicPr>
          <p:nvPr/>
        </p:nvPicPr>
        <p:blipFill>
          <a:blip r:embed="rId11"/>
          <a:stretch>
            <a:fillRect/>
          </a:stretch>
        </p:blipFill>
        <p:spPr>
          <a:xfrm>
            <a:off x="6847049" y="4945676"/>
            <a:ext cx="437896" cy="437896"/>
          </a:xfrm>
          <a:prstGeom prst="rect">
            <a:avLst/>
          </a:prstGeom>
        </p:spPr>
      </p:pic>
    </p:spTree>
    <p:extLst>
      <p:ext uri="{BB962C8B-B14F-4D97-AF65-F5344CB8AC3E}">
        <p14:creationId xmlns:p14="http://schemas.microsoft.com/office/powerpoint/2010/main" val="1193731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262099" y="6458842"/>
            <a:ext cx="2228850" cy="365125"/>
          </a:xfrm>
        </p:spPr>
        <p:txBody>
          <a:bodyPr/>
          <a:lstStyle/>
          <a:p>
            <a:fld id="{E7B70798-690E-5944-9C42-5F5DFEB47247}" type="slidenum">
              <a:rPr lang="en-GB" smtClean="0">
                <a:solidFill>
                  <a:schemeClr val="bg1"/>
                </a:solidFill>
              </a:rPr>
              <a:t>32</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D13A0EE-D676-00D5-4E13-9F09C45C3B2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105" y="5708091"/>
            <a:ext cx="1303864" cy="1038211"/>
          </a:xfrm>
          <a:prstGeom prst="rect">
            <a:avLst/>
          </a:prstGeom>
        </p:spPr>
      </p:pic>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3"/>
          <a:stretch>
            <a:fillRect/>
          </a:stretch>
        </p:blipFill>
        <p:spPr>
          <a:xfrm>
            <a:off x="8296641" y="293786"/>
            <a:ext cx="1384836" cy="809036"/>
          </a:xfrm>
          <a:prstGeom prst="rect">
            <a:avLst/>
          </a:prstGeom>
        </p:spPr>
      </p:pic>
      <p:sp>
        <p:nvSpPr>
          <p:cNvPr id="41" name="TextBox 40">
            <a:extLst>
              <a:ext uri="{FF2B5EF4-FFF2-40B4-BE49-F238E27FC236}">
                <a16:creationId xmlns:a16="http://schemas.microsoft.com/office/drawing/2014/main" id="{352E63F2-1921-E9CE-12D0-A999141A3434}"/>
              </a:ext>
            </a:extLst>
          </p:cNvPr>
          <p:cNvSpPr txBox="1"/>
          <p:nvPr/>
        </p:nvSpPr>
        <p:spPr>
          <a:xfrm>
            <a:off x="264066" y="862287"/>
            <a:ext cx="8170355" cy="276999"/>
          </a:xfrm>
          <a:prstGeom prst="rect">
            <a:avLst/>
          </a:prstGeom>
          <a:noFill/>
        </p:spPr>
        <p:txBody>
          <a:bodyPr wrap="square">
            <a:spAutoFit/>
          </a:bodyPr>
          <a:lstStyle/>
          <a:p>
            <a:r>
              <a:rPr lang="en-GB" sz="1200" b="1" dirty="0">
                <a:effectLst/>
                <a:latin typeface="Eurostile" panose="020B0504020202050204" pitchFamily="34" charset="77"/>
              </a:rPr>
              <a:t>B. The types of travel and tourism organisations, their roles and the products and services they offer to customers </a:t>
            </a:r>
            <a:endParaRPr lang="en-GB" sz="1200" b="1" dirty="0">
              <a:latin typeface="Eurostile" panose="020B0504020202050204" pitchFamily="34" charset="77"/>
            </a:endParaRPr>
          </a:p>
        </p:txBody>
      </p:sp>
      <p:sp>
        <p:nvSpPr>
          <p:cNvPr id="2" name="Oval 1">
            <a:extLst>
              <a:ext uri="{FF2B5EF4-FFF2-40B4-BE49-F238E27FC236}">
                <a16:creationId xmlns:a16="http://schemas.microsoft.com/office/drawing/2014/main" id="{F20845B1-675D-12A8-F6A7-13C31ABE3832}"/>
              </a:ext>
            </a:extLst>
          </p:cNvPr>
          <p:cNvSpPr/>
          <p:nvPr/>
        </p:nvSpPr>
        <p:spPr>
          <a:xfrm>
            <a:off x="443294" y="1205458"/>
            <a:ext cx="438912" cy="41718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52A8075C-7A74-84C2-FCFD-BFAC85FF0838}"/>
              </a:ext>
            </a:extLst>
          </p:cNvPr>
          <p:cNvSpPr txBox="1"/>
          <p:nvPr/>
        </p:nvSpPr>
        <p:spPr>
          <a:xfrm>
            <a:off x="467664" y="1218928"/>
            <a:ext cx="9438336" cy="523220"/>
          </a:xfrm>
          <a:prstGeom prst="rect">
            <a:avLst/>
          </a:prstGeom>
          <a:noFill/>
        </p:spPr>
        <p:txBody>
          <a:bodyPr wrap="square">
            <a:spAutoFit/>
          </a:bodyPr>
          <a:lstStyle/>
          <a:p>
            <a:r>
              <a:rPr lang="en-GB" sz="1400" b="1" dirty="0">
                <a:solidFill>
                  <a:schemeClr val="bg1"/>
                </a:solidFill>
                <a:effectLst/>
                <a:latin typeface="Eurostile" panose="020B0504020202050204" pitchFamily="34" charset="77"/>
              </a:rPr>
              <a:t>B2.   </a:t>
            </a:r>
            <a:r>
              <a:rPr lang="en-GB" sz="1400" b="1" dirty="0">
                <a:solidFill>
                  <a:srgbClr val="00AAAD"/>
                </a:solidFill>
                <a:effectLst/>
                <a:latin typeface="Eurostile" panose="020B0504020202050204" pitchFamily="34" charset="77"/>
              </a:rPr>
              <a:t>The key sectors of the travel + tourism industry - components of their role, and the products and services they 	offer to different types of customer </a:t>
            </a:r>
            <a:endParaRPr lang="en-GB" sz="1400" dirty="0">
              <a:solidFill>
                <a:srgbClr val="00AAAD"/>
              </a:solidFill>
              <a:latin typeface="Eurostile" panose="020B0504020202050204" pitchFamily="34" charset="77"/>
            </a:endParaRPr>
          </a:p>
        </p:txBody>
      </p:sp>
      <p:sp>
        <p:nvSpPr>
          <p:cNvPr id="16" name="TextBox 15">
            <a:extLst>
              <a:ext uri="{FF2B5EF4-FFF2-40B4-BE49-F238E27FC236}">
                <a16:creationId xmlns:a16="http://schemas.microsoft.com/office/drawing/2014/main" id="{9F0FF107-E662-816B-6F96-F83BCC80216B}"/>
              </a:ext>
            </a:extLst>
          </p:cNvPr>
          <p:cNvSpPr txBox="1"/>
          <p:nvPr/>
        </p:nvSpPr>
        <p:spPr>
          <a:xfrm>
            <a:off x="5121241" y="6475687"/>
            <a:ext cx="3911245" cy="307777"/>
          </a:xfrm>
          <a:prstGeom prst="rect">
            <a:avLst/>
          </a:prstGeom>
          <a:noFill/>
        </p:spPr>
        <p:txBody>
          <a:bodyPr wrap="square">
            <a:spAutoFit/>
          </a:bodyPr>
          <a:lstStyle/>
          <a:p>
            <a:r>
              <a:rPr lang="en-GB" sz="1400" dirty="0">
                <a:solidFill>
                  <a:schemeClr val="bg1"/>
                </a:solidFill>
                <a:effectLst/>
                <a:latin typeface="Eurostile" panose="020B0504020202050204" pitchFamily="34" charset="77"/>
              </a:rPr>
              <a:t>B2. Key sectors of the travel + </a:t>
            </a:r>
            <a:r>
              <a:rPr lang="en-GB" sz="1400" dirty="0">
                <a:solidFill>
                  <a:schemeClr val="bg1"/>
                </a:solidFill>
                <a:latin typeface="Eurostile" panose="020B0504020202050204" pitchFamily="34" charset="77"/>
              </a:rPr>
              <a:t>t</a:t>
            </a:r>
            <a:r>
              <a:rPr lang="en-GB" sz="1400" dirty="0">
                <a:solidFill>
                  <a:schemeClr val="bg1"/>
                </a:solidFill>
                <a:effectLst/>
                <a:latin typeface="Eurostile" panose="020B0504020202050204" pitchFamily="34" charset="77"/>
              </a:rPr>
              <a:t>ourism industry</a:t>
            </a:r>
            <a:endParaRPr lang="en-GB" sz="1400" dirty="0">
              <a:solidFill>
                <a:schemeClr val="bg1"/>
              </a:solidFill>
              <a:latin typeface="Eurostile" panose="020B0504020202050204" pitchFamily="34" charset="77"/>
            </a:endParaRPr>
          </a:p>
        </p:txBody>
      </p:sp>
      <p:sp>
        <p:nvSpPr>
          <p:cNvPr id="24" name="TextBox 23">
            <a:extLst>
              <a:ext uri="{FF2B5EF4-FFF2-40B4-BE49-F238E27FC236}">
                <a16:creationId xmlns:a16="http://schemas.microsoft.com/office/drawing/2014/main" id="{B85372E7-6CC4-A6A3-EFCA-7175C8A344E8}"/>
              </a:ext>
            </a:extLst>
          </p:cNvPr>
          <p:cNvSpPr txBox="1"/>
          <p:nvPr/>
        </p:nvSpPr>
        <p:spPr>
          <a:xfrm>
            <a:off x="1046030" y="1928717"/>
            <a:ext cx="7029023" cy="276999"/>
          </a:xfrm>
          <a:prstGeom prst="rect">
            <a:avLst/>
          </a:prstGeom>
          <a:noFill/>
        </p:spPr>
        <p:txBody>
          <a:bodyPr wrap="square">
            <a:spAutoFit/>
          </a:bodyPr>
          <a:lstStyle/>
          <a:p>
            <a:r>
              <a:rPr lang="en-GB" sz="1200" b="1" i="1" dirty="0">
                <a:latin typeface="Avenir Black" panose="02000503020000020003" pitchFamily="2" charset="0"/>
              </a:rPr>
              <a:t>Research 5 specialist tour operators and identify the niche market</a:t>
            </a:r>
            <a:endParaRPr lang="en-GB" sz="1200" b="1" i="1" dirty="0">
              <a:effectLst/>
              <a:latin typeface="Avenir Black" panose="02000503020000020003" pitchFamily="2" charset="0"/>
            </a:endParaRPr>
          </a:p>
        </p:txBody>
      </p:sp>
      <p:pic>
        <p:nvPicPr>
          <p:cNvPr id="29" name="Picture 28">
            <a:extLst>
              <a:ext uri="{FF2B5EF4-FFF2-40B4-BE49-F238E27FC236}">
                <a16:creationId xmlns:a16="http://schemas.microsoft.com/office/drawing/2014/main" id="{BA571B4C-A5B5-10F6-AD86-40C6477E2950}"/>
              </a:ext>
            </a:extLst>
          </p:cNvPr>
          <p:cNvPicPr>
            <a:picLocks noChangeAspect="1"/>
          </p:cNvPicPr>
          <p:nvPr/>
        </p:nvPicPr>
        <p:blipFill>
          <a:blip r:embed="rId4"/>
          <a:stretch>
            <a:fillRect/>
          </a:stretch>
        </p:blipFill>
        <p:spPr>
          <a:xfrm>
            <a:off x="467664" y="1962277"/>
            <a:ext cx="437896" cy="437896"/>
          </a:xfrm>
          <a:prstGeom prst="rect">
            <a:avLst/>
          </a:prstGeom>
        </p:spPr>
      </p:pic>
    </p:spTree>
    <p:extLst>
      <p:ext uri="{BB962C8B-B14F-4D97-AF65-F5344CB8AC3E}">
        <p14:creationId xmlns:p14="http://schemas.microsoft.com/office/powerpoint/2010/main" val="4206876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262099" y="6458842"/>
            <a:ext cx="2228850" cy="365125"/>
          </a:xfrm>
        </p:spPr>
        <p:txBody>
          <a:bodyPr/>
          <a:lstStyle/>
          <a:p>
            <a:fld id="{E7B70798-690E-5944-9C42-5F5DFEB47247}" type="slidenum">
              <a:rPr lang="en-GB" smtClean="0">
                <a:solidFill>
                  <a:schemeClr val="bg1"/>
                </a:solidFill>
              </a:rPr>
              <a:t>33</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D13A0EE-D676-00D5-4E13-9F09C45C3B2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105" y="5708091"/>
            <a:ext cx="1303864" cy="1038211"/>
          </a:xfrm>
          <a:prstGeom prst="rect">
            <a:avLst/>
          </a:prstGeom>
        </p:spPr>
      </p:pic>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3"/>
          <a:stretch>
            <a:fillRect/>
          </a:stretch>
        </p:blipFill>
        <p:spPr>
          <a:xfrm>
            <a:off x="8296641" y="293786"/>
            <a:ext cx="1384836" cy="809036"/>
          </a:xfrm>
          <a:prstGeom prst="rect">
            <a:avLst/>
          </a:prstGeom>
        </p:spPr>
      </p:pic>
      <p:sp>
        <p:nvSpPr>
          <p:cNvPr id="41" name="TextBox 40">
            <a:extLst>
              <a:ext uri="{FF2B5EF4-FFF2-40B4-BE49-F238E27FC236}">
                <a16:creationId xmlns:a16="http://schemas.microsoft.com/office/drawing/2014/main" id="{352E63F2-1921-E9CE-12D0-A999141A3434}"/>
              </a:ext>
            </a:extLst>
          </p:cNvPr>
          <p:cNvSpPr txBox="1"/>
          <p:nvPr/>
        </p:nvSpPr>
        <p:spPr>
          <a:xfrm>
            <a:off x="264066" y="862287"/>
            <a:ext cx="8170355" cy="276999"/>
          </a:xfrm>
          <a:prstGeom prst="rect">
            <a:avLst/>
          </a:prstGeom>
          <a:noFill/>
        </p:spPr>
        <p:txBody>
          <a:bodyPr wrap="square">
            <a:spAutoFit/>
          </a:bodyPr>
          <a:lstStyle/>
          <a:p>
            <a:r>
              <a:rPr lang="en-GB" sz="1200" b="1" dirty="0">
                <a:effectLst/>
                <a:latin typeface="Eurostile" panose="020B0504020202050204" pitchFamily="34" charset="77"/>
              </a:rPr>
              <a:t>B. The types of travel and tourism organisations, their roles and the products and services they offer to customers </a:t>
            </a:r>
            <a:endParaRPr lang="en-GB" sz="1200" b="1" dirty="0">
              <a:latin typeface="Eurostile" panose="020B0504020202050204" pitchFamily="34" charset="77"/>
            </a:endParaRPr>
          </a:p>
        </p:txBody>
      </p:sp>
      <p:sp>
        <p:nvSpPr>
          <p:cNvPr id="2" name="Oval 1">
            <a:extLst>
              <a:ext uri="{FF2B5EF4-FFF2-40B4-BE49-F238E27FC236}">
                <a16:creationId xmlns:a16="http://schemas.microsoft.com/office/drawing/2014/main" id="{F20845B1-675D-12A8-F6A7-13C31ABE3832}"/>
              </a:ext>
            </a:extLst>
          </p:cNvPr>
          <p:cNvSpPr/>
          <p:nvPr/>
        </p:nvSpPr>
        <p:spPr>
          <a:xfrm>
            <a:off x="443294" y="1205458"/>
            <a:ext cx="438912" cy="41718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52A8075C-7A74-84C2-FCFD-BFAC85FF0838}"/>
              </a:ext>
            </a:extLst>
          </p:cNvPr>
          <p:cNvSpPr txBox="1"/>
          <p:nvPr/>
        </p:nvSpPr>
        <p:spPr>
          <a:xfrm>
            <a:off x="467664" y="1218928"/>
            <a:ext cx="9438336" cy="523220"/>
          </a:xfrm>
          <a:prstGeom prst="rect">
            <a:avLst/>
          </a:prstGeom>
          <a:noFill/>
        </p:spPr>
        <p:txBody>
          <a:bodyPr wrap="square">
            <a:spAutoFit/>
          </a:bodyPr>
          <a:lstStyle/>
          <a:p>
            <a:r>
              <a:rPr lang="en-GB" sz="1400" b="1" dirty="0">
                <a:solidFill>
                  <a:schemeClr val="bg1"/>
                </a:solidFill>
                <a:effectLst/>
                <a:latin typeface="Eurostile" panose="020B0504020202050204" pitchFamily="34" charset="77"/>
              </a:rPr>
              <a:t>B2.   </a:t>
            </a:r>
            <a:r>
              <a:rPr lang="en-GB" sz="1400" b="1" dirty="0">
                <a:solidFill>
                  <a:srgbClr val="00AAAD"/>
                </a:solidFill>
                <a:effectLst/>
                <a:latin typeface="Eurostile" panose="020B0504020202050204" pitchFamily="34" charset="77"/>
              </a:rPr>
              <a:t>The key sectors of the travel + tourism industry - components of their role, and the products and services they 	offer to different types of customer </a:t>
            </a:r>
            <a:endParaRPr lang="en-GB" sz="1400" dirty="0">
              <a:solidFill>
                <a:srgbClr val="00AAAD"/>
              </a:solidFill>
              <a:latin typeface="Eurostile" panose="020B0504020202050204" pitchFamily="34" charset="77"/>
            </a:endParaRPr>
          </a:p>
        </p:txBody>
      </p:sp>
      <p:sp>
        <p:nvSpPr>
          <p:cNvPr id="16" name="TextBox 15">
            <a:extLst>
              <a:ext uri="{FF2B5EF4-FFF2-40B4-BE49-F238E27FC236}">
                <a16:creationId xmlns:a16="http://schemas.microsoft.com/office/drawing/2014/main" id="{9F0FF107-E662-816B-6F96-F83BCC80216B}"/>
              </a:ext>
            </a:extLst>
          </p:cNvPr>
          <p:cNvSpPr txBox="1"/>
          <p:nvPr/>
        </p:nvSpPr>
        <p:spPr>
          <a:xfrm>
            <a:off x="5121241" y="6475687"/>
            <a:ext cx="3911245" cy="307777"/>
          </a:xfrm>
          <a:prstGeom prst="rect">
            <a:avLst/>
          </a:prstGeom>
          <a:noFill/>
        </p:spPr>
        <p:txBody>
          <a:bodyPr wrap="square">
            <a:spAutoFit/>
          </a:bodyPr>
          <a:lstStyle/>
          <a:p>
            <a:r>
              <a:rPr lang="en-GB" sz="1400" dirty="0">
                <a:solidFill>
                  <a:schemeClr val="bg1"/>
                </a:solidFill>
                <a:effectLst/>
                <a:latin typeface="Eurostile" panose="020B0504020202050204" pitchFamily="34" charset="77"/>
              </a:rPr>
              <a:t>B2. Key sectors of the travel + </a:t>
            </a:r>
            <a:r>
              <a:rPr lang="en-GB" sz="1400" dirty="0">
                <a:solidFill>
                  <a:schemeClr val="bg1"/>
                </a:solidFill>
                <a:latin typeface="Eurostile" panose="020B0504020202050204" pitchFamily="34" charset="77"/>
              </a:rPr>
              <a:t>t</a:t>
            </a:r>
            <a:r>
              <a:rPr lang="en-GB" sz="1400" dirty="0">
                <a:solidFill>
                  <a:schemeClr val="bg1"/>
                </a:solidFill>
                <a:effectLst/>
                <a:latin typeface="Eurostile" panose="020B0504020202050204" pitchFamily="34" charset="77"/>
              </a:rPr>
              <a:t>ourism industry</a:t>
            </a:r>
            <a:endParaRPr lang="en-GB" sz="1400" dirty="0">
              <a:solidFill>
                <a:schemeClr val="bg1"/>
              </a:solidFill>
              <a:latin typeface="Eurostile" panose="020B0504020202050204" pitchFamily="34" charset="77"/>
            </a:endParaRPr>
          </a:p>
        </p:txBody>
      </p:sp>
      <p:grpSp>
        <p:nvGrpSpPr>
          <p:cNvPr id="11" name="Group 10">
            <a:extLst>
              <a:ext uri="{FF2B5EF4-FFF2-40B4-BE49-F238E27FC236}">
                <a16:creationId xmlns:a16="http://schemas.microsoft.com/office/drawing/2014/main" id="{E9774AC5-0AB4-2E3F-D1DB-EB372F2FB9E4}"/>
              </a:ext>
            </a:extLst>
          </p:cNvPr>
          <p:cNvGrpSpPr/>
          <p:nvPr/>
        </p:nvGrpSpPr>
        <p:grpSpPr>
          <a:xfrm>
            <a:off x="577264" y="2123570"/>
            <a:ext cx="2604493" cy="344733"/>
            <a:chOff x="882206" y="2495389"/>
            <a:chExt cx="2604493" cy="344733"/>
          </a:xfrm>
        </p:grpSpPr>
        <p:sp>
          <p:nvSpPr>
            <p:cNvPr id="32" name="Oval 31">
              <a:extLst>
                <a:ext uri="{FF2B5EF4-FFF2-40B4-BE49-F238E27FC236}">
                  <a16:creationId xmlns:a16="http://schemas.microsoft.com/office/drawing/2014/main" id="{95061153-EE58-BA52-F7B3-BE71BF23DEF7}"/>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356C5F0D-397A-A5BD-26AD-577D326A42BC}"/>
                </a:ext>
              </a:extLst>
            </p:cNvPr>
            <p:cNvSpPr txBox="1"/>
            <p:nvPr/>
          </p:nvSpPr>
          <p:spPr>
            <a:xfrm>
              <a:off x="939362" y="2528869"/>
              <a:ext cx="2547337" cy="307777"/>
            </a:xfrm>
            <a:prstGeom prst="rect">
              <a:avLst/>
            </a:prstGeom>
            <a:noFill/>
          </p:spPr>
          <p:txBody>
            <a:bodyPr wrap="square">
              <a:spAutoFit/>
            </a:bodyPr>
            <a:lstStyle/>
            <a:p>
              <a:r>
                <a:rPr lang="en-GB" sz="1400" b="1" dirty="0">
                  <a:latin typeface="Avenir Black" panose="02000503020000020003" pitchFamily="2" charset="0"/>
                </a:rPr>
                <a:t>Travel agents</a:t>
              </a:r>
              <a:endParaRPr lang="en-GB" sz="1400" dirty="0"/>
            </a:p>
          </p:txBody>
        </p:sp>
      </p:grpSp>
      <p:grpSp>
        <p:nvGrpSpPr>
          <p:cNvPr id="18" name="Group 17">
            <a:extLst>
              <a:ext uri="{FF2B5EF4-FFF2-40B4-BE49-F238E27FC236}">
                <a16:creationId xmlns:a16="http://schemas.microsoft.com/office/drawing/2014/main" id="{6BFAFF80-CA37-85E2-B37F-5BDCF292215F}"/>
              </a:ext>
            </a:extLst>
          </p:cNvPr>
          <p:cNvGrpSpPr/>
          <p:nvPr/>
        </p:nvGrpSpPr>
        <p:grpSpPr>
          <a:xfrm>
            <a:off x="3842789" y="2099208"/>
            <a:ext cx="2032952" cy="2046098"/>
            <a:chOff x="3910648" y="2717926"/>
            <a:chExt cx="2032952" cy="2046098"/>
          </a:xfrm>
        </p:grpSpPr>
        <p:grpSp>
          <p:nvGrpSpPr>
            <p:cNvPr id="5" name="Group 4">
              <a:extLst>
                <a:ext uri="{FF2B5EF4-FFF2-40B4-BE49-F238E27FC236}">
                  <a16:creationId xmlns:a16="http://schemas.microsoft.com/office/drawing/2014/main" id="{41D200E0-770D-2FC8-4E0E-905A3EE57870}"/>
                </a:ext>
              </a:extLst>
            </p:cNvPr>
            <p:cNvGrpSpPr/>
            <p:nvPr/>
          </p:nvGrpSpPr>
          <p:grpSpPr>
            <a:xfrm>
              <a:off x="3910648" y="2717926"/>
              <a:ext cx="2032952" cy="2046098"/>
              <a:chOff x="3602429" y="2140932"/>
              <a:chExt cx="2773928" cy="2880558"/>
            </a:xfrm>
          </p:grpSpPr>
          <p:sp>
            <p:nvSpPr>
              <p:cNvPr id="3" name="Oval 2">
                <a:extLst>
                  <a:ext uri="{FF2B5EF4-FFF2-40B4-BE49-F238E27FC236}">
                    <a16:creationId xmlns:a16="http://schemas.microsoft.com/office/drawing/2014/main" id="{6F84A43D-1439-62BE-1A9E-9F1E387DEE60}"/>
                  </a:ext>
                </a:extLst>
              </p:cNvPr>
              <p:cNvSpPr/>
              <p:nvPr/>
            </p:nvSpPr>
            <p:spPr>
              <a:xfrm>
                <a:off x="3602429" y="2140932"/>
                <a:ext cx="2773928" cy="2880558"/>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71689244-FD19-1178-24D3-48DF8C1C4AFD}"/>
                  </a:ext>
                </a:extLst>
              </p:cNvPr>
              <p:cNvSpPr txBox="1"/>
              <p:nvPr/>
            </p:nvSpPr>
            <p:spPr>
              <a:xfrm>
                <a:off x="3989055" y="3917791"/>
                <a:ext cx="2000676" cy="909924"/>
              </a:xfrm>
              <a:prstGeom prst="rect">
                <a:avLst/>
              </a:prstGeom>
              <a:noFill/>
            </p:spPr>
            <p:txBody>
              <a:bodyPr wrap="square" rtlCol="0">
                <a:spAutoFit/>
              </a:bodyPr>
              <a:lstStyle/>
              <a:p>
                <a:pPr algn="ctr"/>
                <a:r>
                  <a:rPr lang="en-GB" b="1" dirty="0">
                    <a:solidFill>
                      <a:schemeClr val="bg1"/>
                    </a:solidFill>
                    <a:latin typeface="Eurostile" panose="020B0504020202050204" pitchFamily="34" charset="77"/>
                  </a:rPr>
                  <a:t>Travel agents</a:t>
                </a:r>
              </a:p>
            </p:txBody>
          </p:sp>
        </p:grpSp>
        <p:pic>
          <p:nvPicPr>
            <p:cNvPr id="15" name="Picture 14">
              <a:extLst>
                <a:ext uri="{FF2B5EF4-FFF2-40B4-BE49-F238E27FC236}">
                  <a16:creationId xmlns:a16="http://schemas.microsoft.com/office/drawing/2014/main" id="{7E2C1572-E947-FFEC-E864-A2F956652678}"/>
                </a:ext>
              </a:extLst>
            </p:cNvPr>
            <p:cNvPicPr>
              <a:picLocks noChangeAspect="1"/>
            </p:cNvPicPr>
            <p:nvPr/>
          </p:nvPicPr>
          <p:blipFill>
            <a:blip r:embed="rId4"/>
            <a:stretch>
              <a:fillRect/>
            </a:stretch>
          </p:blipFill>
          <p:spPr>
            <a:xfrm>
              <a:off x="4338607" y="2984573"/>
              <a:ext cx="1107000" cy="901546"/>
            </a:xfrm>
            <a:prstGeom prst="rect">
              <a:avLst/>
            </a:prstGeom>
          </p:spPr>
        </p:pic>
      </p:grpSp>
      <p:grpSp>
        <p:nvGrpSpPr>
          <p:cNvPr id="34" name="Group 33">
            <a:extLst>
              <a:ext uri="{FF2B5EF4-FFF2-40B4-BE49-F238E27FC236}">
                <a16:creationId xmlns:a16="http://schemas.microsoft.com/office/drawing/2014/main" id="{8F8058D5-5D3C-6541-7279-19E05BB7BC50}"/>
              </a:ext>
            </a:extLst>
          </p:cNvPr>
          <p:cNvGrpSpPr/>
          <p:nvPr/>
        </p:nvGrpSpPr>
        <p:grpSpPr>
          <a:xfrm>
            <a:off x="6173420" y="2141293"/>
            <a:ext cx="2604493" cy="344733"/>
            <a:chOff x="882206" y="2495389"/>
            <a:chExt cx="2604493" cy="344733"/>
          </a:xfrm>
        </p:grpSpPr>
        <p:sp>
          <p:nvSpPr>
            <p:cNvPr id="35" name="Oval 34">
              <a:extLst>
                <a:ext uri="{FF2B5EF4-FFF2-40B4-BE49-F238E27FC236}">
                  <a16:creationId xmlns:a16="http://schemas.microsoft.com/office/drawing/2014/main" id="{38332DB9-6E6F-8391-E958-BA3BBC0CFC9E}"/>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TextBox 35">
              <a:extLst>
                <a:ext uri="{FF2B5EF4-FFF2-40B4-BE49-F238E27FC236}">
                  <a16:creationId xmlns:a16="http://schemas.microsoft.com/office/drawing/2014/main" id="{3673CFAF-D51C-DFF2-A0D7-B792ABFEB2C9}"/>
                </a:ext>
              </a:extLst>
            </p:cNvPr>
            <p:cNvSpPr txBox="1"/>
            <p:nvPr/>
          </p:nvSpPr>
          <p:spPr>
            <a:xfrm>
              <a:off x="939362" y="2528869"/>
              <a:ext cx="2547337" cy="307777"/>
            </a:xfrm>
            <a:prstGeom prst="rect">
              <a:avLst/>
            </a:prstGeom>
            <a:noFill/>
          </p:spPr>
          <p:txBody>
            <a:bodyPr wrap="square">
              <a:spAutoFit/>
            </a:bodyPr>
            <a:lstStyle/>
            <a:p>
              <a:r>
                <a:rPr lang="en-GB" sz="1400" b="1" dirty="0">
                  <a:latin typeface="Avenir Black" panose="02000503020000020003" pitchFamily="2" charset="0"/>
                </a:rPr>
                <a:t>Role</a:t>
              </a:r>
              <a:endParaRPr lang="en-GB" sz="1400" dirty="0"/>
            </a:p>
          </p:txBody>
        </p:sp>
      </p:grpSp>
      <p:grpSp>
        <p:nvGrpSpPr>
          <p:cNvPr id="40" name="Group 39">
            <a:extLst>
              <a:ext uri="{FF2B5EF4-FFF2-40B4-BE49-F238E27FC236}">
                <a16:creationId xmlns:a16="http://schemas.microsoft.com/office/drawing/2014/main" id="{46FC801E-4113-02FB-C8AD-301DA408F27D}"/>
              </a:ext>
            </a:extLst>
          </p:cNvPr>
          <p:cNvGrpSpPr/>
          <p:nvPr/>
        </p:nvGrpSpPr>
        <p:grpSpPr>
          <a:xfrm>
            <a:off x="1278655" y="4330805"/>
            <a:ext cx="2604493" cy="344733"/>
            <a:chOff x="882206" y="2495389"/>
            <a:chExt cx="2604493" cy="344733"/>
          </a:xfrm>
        </p:grpSpPr>
        <p:sp>
          <p:nvSpPr>
            <p:cNvPr id="42" name="Oval 41">
              <a:extLst>
                <a:ext uri="{FF2B5EF4-FFF2-40B4-BE49-F238E27FC236}">
                  <a16:creationId xmlns:a16="http://schemas.microsoft.com/office/drawing/2014/main" id="{6A981BA1-CE91-45EA-7BFC-FB9F2E185577}"/>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TextBox 42">
              <a:extLst>
                <a:ext uri="{FF2B5EF4-FFF2-40B4-BE49-F238E27FC236}">
                  <a16:creationId xmlns:a16="http://schemas.microsoft.com/office/drawing/2014/main" id="{1F93EAB2-973F-A3D4-2D8C-A0DBCACDE6C5}"/>
                </a:ext>
              </a:extLst>
            </p:cNvPr>
            <p:cNvSpPr txBox="1"/>
            <p:nvPr/>
          </p:nvSpPr>
          <p:spPr>
            <a:xfrm>
              <a:off x="939362" y="2528869"/>
              <a:ext cx="2547337" cy="307777"/>
            </a:xfrm>
            <a:prstGeom prst="rect">
              <a:avLst/>
            </a:prstGeom>
            <a:noFill/>
          </p:spPr>
          <p:txBody>
            <a:bodyPr wrap="square">
              <a:spAutoFit/>
            </a:bodyPr>
            <a:lstStyle/>
            <a:p>
              <a:r>
                <a:rPr lang="en-GB" sz="1400" b="1" dirty="0">
                  <a:latin typeface="Avenir Black" panose="02000503020000020003" pitchFamily="2" charset="0"/>
                </a:rPr>
                <a:t>Products + Services</a:t>
              </a:r>
              <a:endParaRPr lang="en-GB" sz="1400" dirty="0"/>
            </a:p>
          </p:txBody>
        </p:sp>
      </p:grpSp>
      <p:sp>
        <p:nvSpPr>
          <p:cNvPr id="44" name="TextBox 43">
            <a:extLst>
              <a:ext uri="{FF2B5EF4-FFF2-40B4-BE49-F238E27FC236}">
                <a16:creationId xmlns:a16="http://schemas.microsoft.com/office/drawing/2014/main" id="{DFA8F2C4-C515-1D75-FBD3-5C68A917155D}"/>
              </a:ext>
            </a:extLst>
          </p:cNvPr>
          <p:cNvSpPr txBox="1"/>
          <p:nvPr/>
        </p:nvSpPr>
        <p:spPr>
          <a:xfrm>
            <a:off x="490060" y="2606206"/>
            <a:ext cx="3282695" cy="1384995"/>
          </a:xfrm>
          <a:prstGeom prst="rect">
            <a:avLst/>
          </a:prstGeom>
          <a:noFill/>
        </p:spPr>
        <p:txBody>
          <a:bodyPr wrap="square">
            <a:spAutoFit/>
          </a:bodyPr>
          <a:lstStyle/>
          <a:p>
            <a:r>
              <a:rPr lang="en-GB" sz="1200" u="none" strike="noStrike" dirty="0">
                <a:solidFill>
                  <a:srgbClr val="454545"/>
                </a:solidFill>
                <a:effectLst/>
                <a:latin typeface="Avenir Light" panose="020B0402020203020204" pitchFamily="34" charset="77"/>
              </a:rPr>
              <a:t>. Travel agents create and arrange holidays for their customers</a:t>
            </a:r>
          </a:p>
          <a:p>
            <a:r>
              <a:rPr lang="en-GB" sz="1200" dirty="0">
                <a:solidFill>
                  <a:srgbClr val="454545"/>
                </a:solidFill>
                <a:latin typeface="Avenir Light" panose="020B0402020203020204" pitchFamily="34" charset="77"/>
              </a:rPr>
              <a:t>. Most cater for the leisure market – package holidays, whilst some specialise or cater to the business market</a:t>
            </a:r>
          </a:p>
          <a:p>
            <a:r>
              <a:rPr lang="en-GB" sz="1200" dirty="0">
                <a:solidFill>
                  <a:srgbClr val="454545"/>
                </a:solidFill>
                <a:latin typeface="Avenir Light" panose="020B0402020203020204" pitchFamily="34" charset="77"/>
              </a:rPr>
              <a:t>. Travel agents can be on high streets and/or online</a:t>
            </a:r>
          </a:p>
        </p:txBody>
      </p:sp>
      <p:sp>
        <p:nvSpPr>
          <p:cNvPr id="45" name="TextBox 44">
            <a:extLst>
              <a:ext uri="{FF2B5EF4-FFF2-40B4-BE49-F238E27FC236}">
                <a16:creationId xmlns:a16="http://schemas.microsoft.com/office/drawing/2014/main" id="{47374BE1-B876-DBC4-92AF-5637AFE5A57A}"/>
              </a:ext>
            </a:extLst>
          </p:cNvPr>
          <p:cNvSpPr txBox="1"/>
          <p:nvPr/>
        </p:nvSpPr>
        <p:spPr>
          <a:xfrm>
            <a:off x="1278655" y="4778678"/>
            <a:ext cx="5512904" cy="1384995"/>
          </a:xfrm>
          <a:prstGeom prst="rect">
            <a:avLst/>
          </a:prstGeom>
          <a:noFill/>
        </p:spPr>
        <p:txBody>
          <a:bodyPr wrap="square">
            <a:spAutoFit/>
          </a:bodyPr>
          <a:lstStyle/>
          <a:p>
            <a:r>
              <a:rPr lang="en-GB" sz="1200" u="none" strike="noStrike" dirty="0">
                <a:solidFill>
                  <a:srgbClr val="454545"/>
                </a:solidFill>
                <a:effectLst/>
                <a:latin typeface="Avenir Light" panose="020B0402020203020204" pitchFamily="34" charset="77"/>
              </a:rPr>
              <a:t>. Provide information on travel + holidays</a:t>
            </a:r>
          </a:p>
          <a:p>
            <a:r>
              <a:rPr lang="en-GB" sz="1200" dirty="0">
                <a:solidFill>
                  <a:srgbClr val="454545"/>
                </a:solidFill>
                <a:latin typeface="Avenir Light" panose="020B0402020203020204" pitchFamily="34" charset="77"/>
              </a:rPr>
              <a:t>. Book travel + holidays - package and specialist</a:t>
            </a:r>
          </a:p>
          <a:p>
            <a:pPr marL="171450" indent="-171450">
              <a:buFontTx/>
              <a:buChar char="-"/>
            </a:pPr>
            <a:r>
              <a:rPr lang="en-GB" sz="1200" dirty="0">
                <a:solidFill>
                  <a:srgbClr val="454545"/>
                </a:solidFill>
                <a:latin typeface="Avenir Light" panose="020B0402020203020204" pitchFamily="34" charset="77"/>
              </a:rPr>
              <a:t>travel: flights; ferries; car hire + trains</a:t>
            </a:r>
          </a:p>
          <a:p>
            <a:pPr marL="171450" indent="-171450">
              <a:buFontTx/>
              <a:buChar char="-"/>
            </a:pPr>
            <a:r>
              <a:rPr lang="en-GB" sz="1200" dirty="0">
                <a:solidFill>
                  <a:srgbClr val="454545"/>
                </a:solidFill>
                <a:latin typeface="Avenir Light" panose="020B0402020203020204" pitchFamily="34" charset="77"/>
              </a:rPr>
              <a:t>accommodation: hotels; self-catering; camping etc</a:t>
            </a:r>
          </a:p>
          <a:p>
            <a:pPr marL="171450" indent="-171450">
              <a:buFontTx/>
              <a:buChar char="-"/>
            </a:pPr>
            <a:r>
              <a:rPr lang="en-GB" sz="1200" dirty="0">
                <a:solidFill>
                  <a:srgbClr val="454545"/>
                </a:solidFill>
                <a:latin typeface="Avenir Light" panose="020B0402020203020204" pitchFamily="34" charset="77"/>
              </a:rPr>
              <a:t>other services: airport parking; travel insurance; excursions; transfers etc</a:t>
            </a:r>
          </a:p>
          <a:p>
            <a:r>
              <a:rPr lang="en-GB" sz="1200" u="none" strike="noStrike" dirty="0">
                <a:solidFill>
                  <a:srgbClr val="454545"/>
                </a:solidFill>
                <a:effectLst/>
                <a:latin typeface="Avenir Light" panose="020B0402020203020204" pitchFamily="34" charset="77"/>
              </a:rPr>
              <a:t>. Create tailor-made or dynamic package holidays </a:t>
            </a:r>
          </a:p>
          <a:p>
            <a:r>
              <a:rPr lang="en-GB" sz="1200" dirty="0">
                <a:solidFill>
                  <a:srgbClr val="454545"/>
                </a:solidFill>
                <a:latin typeface="Avenir Light" panose="020B0402020203020204" pitchFamily="34" charset="77"/>
              </a:rPr>
              <a:t>. Offer advise on passports, visa, health issues inc. vaccinations </a:t>
            </a:r>
          </a:p>
        </p:txBody>
      </p:sp>
      <p:sp>
        <p:nvSpPr>
          <p:cNvPr id="46" name="TextBox 45">
            <a:extLst>
              <a:ext uri="{FF2B5EF4-FFF2-40B4-BE49-F238E27FC236}">
                <a16:creationId xmlns:a16="http://schemas.microsoft.com/office/drawing/2014/main" id="{5EA893B3-5CD2-4DDD-6124-15D833E3C123}"/>
              </a:ext>
            </a:extLst>
          </p:cNvPr>
          <p:cNvSpPr txBox="1"/>
          <p:nvPr/>
        </p:nvSpPr>
        <p:spPr>
          <a:xfrm>
            <a:off x="6188286" y="2646999"/>
            <a:ext cx="3493191" cy="1938992"/>
          </a:xfrm>
          <a:prstGeom prst="rect">
            <a:avLst/>
          </a:prstGeom>
          <a:noFill/>
        </p:spPr>
        <p:txBody>
          <a:bodyPr wrap="square">
            <a:spAutoFit/>
          </a:bodyPr>
          <a:lstStyle/>
          <a:p>
            <a:r>
              <a:rPr lang="en-GB" sz="1200" u="none" strike="noStrike" dirty="0">
                <a:solidFill>
                  <a:srgbClr val="454545"/>
                </a:solidFill>
                <a:effectLst/>
                <a:latin typeface="Avenir Light" panose="020B0402020203020204" pitchFamily="34" charset="77"/>
              </a:rPr>
              <a:t>. Provide advise + information on products and services</a:t>
            </a:r>
          </a:p>
          <a:p>
            <a:r>
              <a:rPr lang="en-GB" sz="1200" dirty="0">
                <a:solidFill>
                  <a:srgbClr val="454545"/>
                </a:solidFill>
                <a:latin typeface="Avenir Light" panose="020B0402020203020204" pitchFamily="34" charset="77"/>
              </a:rPr>
              <a:t>. Sell + book holidays</a:t>
            </a:r>
          </a:p>
          <a:p>
            <a:r>
              <a:rPr lang="en-GB" sz="1200" dirty="0">
                <a:solidFill>
                  <a:srgbClr val="454545"/>
                </a:solidFill>
                <a:latin typeface="Avenir Light" panose="020B0402020203020204" pitchFamily="34" charset="77"/>
              </a:rPr>
              <a:t>. Independents sell from a variety of providers</a:t>
            </a:r>
          </a:p>
          <a:p>
            <a:r>
              <a:rPr lang="en-GB" sz="1200" dirty="0">
                <a:solidFill>
                  <a:srgbClr val="454545"/>
                </a:solidFill>
                <a:latin typeface="Avenir Light" panose="020B0402020203020204" pitchFamily="34" charset="77"/>
              </a:rPr>
              <a:t>. Some agents linked to tour operators + sell own brands</a:t>
            </a:r>
          </a:p>
          <a:p>
            <a:r>
              <a:rPr lang="en-GB" sz="1200" dirty="0">
                <a:solidFill>
                  <a:srgbClr val="454545"/>
                </a:solidFill>
                <a:latin typeface="Avenir Light" panose="020B0402020203020204" pitchFamily="34" charset="77"/>
              </a:rPr>
              <a:t>. Travel agents receive a </a:t>
            </a:r>
            <a:r>
              <a:rPr lang="en-GB" sz="1200" b="1" dirty="0">
                <a:solidFill>
                  <a:srgbClr val="454545"/>
                </a:solidFill>
                <a:latin typeface="Avenir Black" panose="02000503020000020003" pitchFamily="2" charset="0"/>
              </a:rPr>
              <a:t>commission </a:t>
            </a:r>
            <a:r>
              <a:rPr lang="en-GB" sz="1200" dirty="0">
                <a:solidFill>
                  <a:srgbClr val="454545"/>
                </a:solidFill>
                <a:latin typeface="Avenir Light" panose="020B0402020203020204" pitchFamily="34" charset="77"/>
              </a:rPr>
              <a:t>from the tour operators</a:t>
            </a:r>
          </a:p>
          <a:p>
            <a:r>
              <a:rPr lang="en-GB" sz="1200" dirty="0">
                <a:solidFill>
                  <a:srgbClr val="454545"/>
                </a:solidFill>
                <a:latin typeface="Avenir Light" panose="020B0402020203020204" pitchFamily="34" charset="77"/>
              </a:rPr>
              <a:t>. Customers can pay a fee for agents to put together a tailor-made package</a:t>
            </a:r>
          </a:p>
        </p:txBody>
      </p:sp>
      <p:sp>
        <p:nvSpPr>
          <p:cNvPr id="19" name="TextBox 18">
            <a:extLst>
              <a:ext uri="{FF2B5EF4-FFF2-40B4-BE49-F238E27FC236}">
                <a16:creationId xmlns:a16="http://schemas.microsoft.com/office/drawing/2014/main" id="{DD505F2A-B4AD-67D3-3A95-E2A2B7468737}"/>
              </a:ext>
            </a:extLst>
          </p:cNvPr>
          <p:cNvSpPr txBox="1"/>
          <p:nvPr/>
        </p:nvSpPr>
        <p:spPr>
          <a:xfrm>
            <a:off x="7521737" y="5081313"/>
            <a:ext cx="1969212" cy="830997"/>
          </a:xfrm>
          <a:prstGeom prst="rect">
            <a:avLst/>
          </a:prstGeom>
          <a:noFill/>
        </p:spPr>
        <p:txBody>
          <a:bodyPr wrap="square">
            <a:spAutoFit/>
          </a:bodyPr>
          <a:lstStyle/>
          <a:p>
            <a:r>
              <a:rPr lang="en-GB" sz="1200" b="1" i="1" dirty="0">
                <a:effectLst/>
                <a:latin typeface="Avenir Light" panose="020B0402020203020204" pitchFamily="34" charset="77"/>
              </a:rPr>
              <a:t>What are the advantages of using a ‘high street’ travel agent over an online one?</a:t>
            </a:r>
          </a:p>
        </p:txBody>
      </p:sp>
      <p:pic>
        <p:nvPicPr>
          <p:cNvPr id="20" name="Picture 19">
            <a:extLst>
              <a:ext uri="{FF2B5EF4-FFF2-40B4-BE49-F238E27FC236}">
                <a16:creationId xmlns:a16="http://schemas.microsoft.com/office/drawing/2014/main" id="{EBE38D7D-7815-481E-C645-6B96E580F4DC}"/>
              </a:ext>
            </a:extLst>
          </p:cNvPr>
          <p:cNvPicPr>
            <a:picLocks noChangeAspect="1"/>
          </p:cNvPicPr>
          <p:nvPr/>
        </p:nvPicPr>
        <p:blipFill>
          <a:blip r:embed="rId5"/>
          <a:stretch>
            <a:fillRect/>
          </a:stretch>
        </p:blipFill>
        <p:spPr>
          <a:xfrm>
            <a:off x="6988819" y="5073246"/>
            <a:ext cx="437896" cy="437896"/>
          </a:xfrm>
          <a:prstGeom prst="rect">
            <a:avLst/>
          </a:prstGeom>
        </p:spPr>
      </p:pic>
    </p:spTree>
    <p:extLst>
      <p:ext uri="{BB962C8B-B14F-4D97-AF65-F5344CB8AC3E}">
        <p14:creationId xmlns:p14="http://schemas.microsoft.com/office/powerpoint/2010/main" val="3186467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262099" y="6458842"/>
            <a:ext cx="2228850" cy="365125"/>
          </a:xfrm>
        </p:spPr>
        <p:txBody>
          <a:bodyPr/>
          <a:lstStyle/>
          <a:p>
            <a:fld id="{E7B70798-690E-5944-9C42-5F5DFEB47247}" type="slidenum">
              <a:rPr lang="en-GB" smtClean="0">
                <a:solidFill>
                  <a:schemeClr val="bg1"/>
                </a:solidFill>
              </a:rPr>
              <a:t>34</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D13A0EE-D676-00D5-4E13-9F09C45C3B2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105" y="5708091"/>
            <a:ext cx="1303864" cy="1038211"/>
          </a:xfrm>
          <a:prstGeom prst="rect">
            <a:avLst/>
          </a:prstGeom>
        </p:spPr>
      </p:pic>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3"/>
          <a:stretch>
            <a:fillRect/>
          </a:stretch>
        </p:blipFill>
        <p:spPr>
          <a:xfrm>
            <a:off x="8296641" y="293786"/>
            <a:ext cx="1384836" cy="809036"/>
          </a:xfrm>
          <a:prstGeom prst="rect">
            <a:avLst/>
          </a:prstGeom>
        </p:spPr>
      </p:pic>
      <p:sp>
        <p:nvSpPr>
          <p:cNvPr id="41" name="TextBox 40">
            <a:extLst>
              <a:ext uri="{FF2B5EF4-FFF2-40B4-BE49-F238E27FC236}">
                <a16:creationId xmlns:a16="http://schemas.microsoft.com/office/drawing/2014/main" id="{352E63F2-1921-E9CE-12D0-A999141A3434}"/>
              </a:ext>
            </a:extLst>
          </p:cNvPr>
          <p:cNvSpPr txBox="1"/>
          <p:nvPr/>
        </p:nvSpPr>
        <p:spPr>
          <a:xfrm>
            <a:off x="264066" y="862287"/>
            <a:ext cx="8170355" cy="276999"/>
          </a:xfrm>
          <a:prstGeom prst="rect">
            <a:avLst/>
          </a:prstGeom>
          <a:noFill/>
        </p:spPr>
        <p:txBody>
          <a:bodyPr wrap="square">
            <a:spAutoFit/>
          </a:bodyPr>
          <a:lstStyle/>
          <a:p>
            <a:r>
              <a:rPr lang="en-GB" sz="1200" b="1" dirty="0">
                <a:effectLst/>
                <a:latin typeface="Eurostile" panose="020B0504020202050204" pitchFamily="34" charset="77"/>
              </a:rPr>
              <a:t>B. The types of travel and tourism organisations, their roles and the products and services they offer to customers </a:t>
            </a:r>
            <a:endParaRPr lang="en-GB" sz="1200" b="1" dirty="0">
              <a:latin typeface="Eurostile" panose="020B0504020202050204" pitchFamily="34" charset="77"/>
            </a:endParaRPr>
          </a:p>
        </p:txBody>
      </p:sp>
      <p:sp>
        <p:nvSpPr>
          <p:cNvPr id="2" name="Oval 1">
            <a:extLst>
              <a:ext uri="{FF2B5EF4-FFF2-40B4-BE49-F238E27FC236}">
                <a16:creationId xmlns:a16="http://schemas.microsoft.com/office/drawing/2014/main" id="{F20845B1-675D-12A8-F6A7-13C31ABE3832}"/>
              </a:ext>
            </a:extLst>
          </p:cNvPr>
          <p:cNvSpPr/>
          <p:nvPr/>
        </p:nvSpPr>
        <p:spPr>
          <a:xfrm>
            <a:off x="443294" y="1205458"/>
            <a:ext cx="438912" cy="41718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52A8075C-7A74-84C2-FCFD-BFAC85FF0838}"/>
              </a:ext>
            </a:extLst>
          </p:cNvPr>
          <p:cNvSpPr txBox="1"/>
          <p:nvPr/>
        </p:nvSpPr>
        <p:spPr>
          <a:xfrm>
            <a:off x="467664" y="1218928"/>
            <a:ext cx="9438336" cy="523220"/>
          </a:xfrm>
          <a:prstGeom prst="rect">
            <a:avLst/>
          </a:prstGeom>
          <a:noFill/>
        </p:spPr>
        <p:txBody>
          <a:bodyPr wrap="square">
            <a:spAutoFit/>
          </a:bodyPr>
          <a:lstStyle/>
          <a:p>
            <a:r>
              <a:rPr lang="en-GB" sz="1400" b="1" dirty="0">
                <a:solidFill>
                  <a:schemeClr val="bg1"/>
                </a:solidFill>
                <a:effectLst/>
                <a:latin typeface="Eurostile" panose="020B0504020202050204" pitchFamily="34" charset="77"/>
              </a:rPr>
              <a:t>B2.   </a:t>
            </a:r>
            <a:r>
              <a:rPr lang="en-GB" sz="1400" b="1" dirty="0">
                <a:solidFill>
                  <a:srgbClr val="00AAAD"/>
                </a:solidFill>
                <a:effectLst/>
                <a:latin typeface="Eurostile" panose="020B0504020202050204" pitchFamily="34" charset="77"/>
              </a:rPr>
              <a:t>The key sectors of the travel + tourism industry - components of their role, and the products and services they 	offer to different types of customer </a:t>
            </a:r>
            <a:endParaRPr lang="en-GB" sz="1400" dirty="0">
              <a:solidFill>
                <a:srgbClr val="00AAAD"/>
              </a:solidFill>
              <a:latin typeface="Eurostile" panose="020B0504020202050204" pitchFamily="34" charset="77"/>
            </a:endParaRPr>
          </a:p>
        </p:txBody>
      </p:sp>
      <p:sp>
        <p:nvSpPr>
          <p:cNvPr id="16" name="TextBox 15">
            <a:extLst>
              <a:ext uri="{FF2B5EF4-FFF2-40B4-BE49-F238E27FC236}">
                <a16:creationId xmlns:a16="http://schemas.microsoft.com/office/drawing/2014/main" id="{9F0FF107-E662-816B-6F96-F83BCC80216B}"/>
              </a:ext>
            </a:extLst>
          </p:cNvPr>
          <p:cNvSpPr txBox="1"/>
          <p:nvPr/>
        </p:nvSpPr>
        <p:spPr>
          <a:xfrm>
            <a:off x="5121241" y="6475687"/>
            <a:ext cx="3911245" cy="307777"/>
          </a:xfrm>
          <a:prstGeom prst="rect">
            <a:avLst/>
          </a:prstGeom>
          <a:noFill/>
        </p:spPr>
        <p:txBody>
          <a:bodyPr wrap="square">
            <a:spAutoFit/>
          </a:bodyPr>
          <a:lstStyle/>
          <a:p>
            <a:r>
              <a:rPr lang="en-GB" sz="1400" dirty="0">
                <a:solidFill>
                  <a:schemeClr val="bg1"/>
                </a:solidFill>
                <a:effectLst/>
                <a:latin typeface="Eurostile" panose="020B0504020202050204" pitchFamily="34" charset="77"/>
              </a:rPr>
              <a:t>B2. Key sectors of the travel + </a:t>
            </a:r>
            <a:r>
              <a:rPr lang="en-GB" sz="1400" dirty="0">
                <a:solidFill>
                  <a:schemeClr val="bg1"/>
                </a:solidFill>
                <a:latin typeface="Eurostile" panose="020B0504020202050204" pitchFamily="34" charset="77"/>
              </a:rPr>
              <a:t>t</a:t>
            </a:r>
            <a:r>
              <a:rPr lang="en-GB" sz="1400" dirty="0">
                <a:solidFill>
                  <a:schemeClr val="bg1"/>
                </a:solidFill>
                <a:effectLst/>
                <a:latin typeface="Eurostile" panose="020B0504020202050204" pitchFamily="34" charset="77"/>
              </a:rPr>
              <a:t>ourism industry</a:t>
            </a:r>
            <a:endParaRPr lang="en-GB" sz="1400" dirty="0">
              <a:solidFill>
                <a:schemeClr val="bg1"/>
              </a:solidFill>
              <a:latin typeface="Eurostile" panose="020B0504020202050204" pitchFamily="34" charset="77"/>
            </a:endParaRPr>
          </a:p>
        </p:txBody>
      </p:sp>
      <p:sp>
        <p:nvSpPr>
          <p:cNvPr id="19" name="TextBox 18">
            <a:extLst>
              <a:ext uri="{FF2B5EF4-FFF2-40B4-BE49-F238E27FC236}">
                <a16:creationId xmlns:a16="http://schemas.microsoft.com/office/drawing/2014/main" id="{DD505F2A-B4AD-67D3-3A95-E2A2B7468737}"/>
              </a:ext>
            </a:extLst>
          </p:cNvPr>
          <p:cNvSpPr txBox="1"/>
          <p:nvPr/>
        </p:nvSpPr>
        <p:spPr>
          <a:xfrm>
            <a:off x="1017906" y="1904460"/>
            <a:ext cx="6657902" cy="276999"/>
          </a:xfrm>
          <a:prstGeom prst="rect">
            <a:avLst/>
          </a:prstGeom>
          <a:noFill/>
        </p:spPr>
        <p:txBody>
          <a:bodyPr wrap="square">
            <a:spAutoFit/>
          </a:bodyPr>
          <a:lstStyle/>
          <a:p>
            <a:r>
              <a:rPr lang="en-GB" sz="1200" b="1" i="1" dirty="0">
                <a:effectLst/>
                <a:latin typeface="Avenir Black" panose="02000503020000020003" pitchFamily="2" charset="0"/>
              </a:rPr>
              <a:t>What are the advantages of using a ‘high street’ travel agent over an online one?</a:t>
            </a:r>
          </a:p>
        </p:txBody>
      </p:sp>
      <p:pic>
        <p:nvPicPr>
          <p:cNvPr id="20" name="Picture 19">
            <a:extLst>
              <a:ext uri="{FF2B5EF4-FFF2-40B4-BE49-F238E27FC236}">
                <a16:creationId xmlns:a16="http://schemas.microsoft.com/office/drawing/2014/main" id="{EBE38D7D-7815-481E-C645-6B96E580F4DC}"/>
              </a:ext>
            </a:extLst>
          </p:cNvPr>
          <p:cNvPicPr>
            <a:picLocks noChangeAspect="1"/>
          </p:cNvPicPr>
          <p:nvPr/>
        </p:nvPicPr>
        <p:blipFill>
          <a:blip r:embed="rId4"/>
          <a:stretch>
            <a:fillRect/>
          </a:stretch>
        </p:blipFill>
        <p:spPr>
          <a:xfrm>
            <a:off x="467664" y="1962277"/>
            <a:ext cx="437896" cy="437896"/>
          </a:xfrm>
          <a:prstGeom prst="rect">
            <a:avLst/>
          </a:prstGeom>
        </p:spPr>
      </p:pic>
    </p:spTree>
    <p:extLst>
      <p:ext uri="{BB962C8B-B14F-4D97-AF65-F5344CB8AC3E}">
        <p14:creationId xmlns:p14="http://schemas.microsoft.com/office/powerpoint/2010/main" val="3042399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262099" y="6458842"/>
            <a:ext cx="2228850" cy="365125"/>
          </a:xfrm>
        </p:spPr>
        <p:txBody>
          <a:bodyPr/>
          <a:lstStyle/>
          <a:p>
            <a:fld id="{E7B70798-690E-5944-9C42-5F5DFEB47247}" type="slidenum">
              <a:rPr lang="en-GB" smtClean="0">
                <a:solidFill>
                  <a:schemeClr val="bg1"/>
                </a:solidFill>
              </a:rPr>
              <a:t>35</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D13A0EE-D676-00D5-4E13-9F09C45C3B2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105" y="5997749"/>
            <a:ext cx="940089" cy="748553"/>
          </a:xfrm>
          <a:prstGeom prst="rect">
            <a:avLst/>
          </a:prstGeom>
        </p:spPr>
      </p:pic>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3"/>
          <a:stretch>
            <a:fillRect/>
          </a:stretch>
        </p:blipFill>
        <p:spPr>
          <a:xfrm>
            <a:off x="8296641" y="293786"/>
            <a:ext cx="1384836" cy="809036"/>
          </a:xfrm>
          <a:prstGeom prst="rect">
            <a:avLst/>
          </a:prstGeom>
        </p:spPr>
      </p:pic>
      <p:sp>
        <p:nvSpPr>
          <p:cNvPr id="41" name="TextBox 40">
            <a:extLst>
              <a:ext uri="{FF2B5EF4-FFF2-40B4-BE49-F238E27FC236}">
                <a16:creationId xmlns:a16="http://schemas.microsoft.com/office/drawing/2014/main" id="{352E63F2-1921-E9CE-12D0-A999141A3434}"/>
              </a:ext>
            </a:extLst>
          </p:cNvPr>
          <p:cNvSpPr txBox="1"/>
          <p:nvPr/>
        </p:nvSpPr>
        <p:spPr>
          <a:xfrm>
            <a:off x="264066" y="862287"/>
            <a:ext cx="8170355" cy="276999"/>
          </a:xfrm>
          <a:prstGeom prst="rect">
            <a:avLst/>
          </a:prstGeom>
          <a:noFill/>
        </p:spPr>
        <p:txBody>
          <a:bodyPr wrap="square">
            <a:spAutoFit/>
          </a:bodyPr>
          <a:lstStyle/>
          <a:p>
            <a:r>
              <a:rPr lang="en-GB" sz="1200" b="1" dirty="0">
                <a:effectLst/>
                <a:latin typeface="Eurostile" panose="020B0504020202050204" pitchFamily="34" charset="77"/>
              </a:rPr>
              <a:t>B. The types of travel and tourism organisations, their roles and the products and services they offer to customers </a:t>
            </a:r>
            <a:endParaRPr lang="en-GB" sz="1200" b="1" dirty="0">
              <a:latin typeface="Eurostile" panose="020B0504020202050204" pitchFamily="34" charset="77"/>
            </a:endParaRPr>
          </a:p>
        </p:txBody>
      </p:sp>
      <p:sp>
        <p:nvSpPr>
          <p:cNvPr id="2" name="Oval 1">
            <a:extLst>
              <a:ext uri="{FF2B5EF4-FFF2-40B4-BE49-F238E27FC236}">
                <a16:creationId xmlns:a16="http://schemas.microsoft.com/office/drawing/2014/main" id="{F20845B1-675D-12A8-F6A7-13C31ABE3832}"/>
              </a:ext>
            </a:extLst>
          </p:cNvPr>
          <p:cNvSpPr/>
          <p:nvPr/>
        </p:nvSpPr>
        <p:spPr>
          <a:xfrm>
            <a:off x="443294" y="1205458"/>
            <a:ext cx="438912" cy="41718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52A8075C-7A74-84C2-FCFD-BFAC85FF0838}"/>
              </a:ext>
            </a:extLst>
          </p:cNvPr>
          <p:cNvSpPr txBox="1"/>
          <p:nvPr/>
        </p:nvSpPr>
        <p:spPr>
          <a:xfrm>
            <a:off x="467664" y="1218928"/>
            <a:ext cx="9438336" cy="523220"/>
          </a:xfrm>
          <a:prstGeom prst="rect">
            <a:avLst/>
          </a:prstGeom>
          <a:noFill/>
        </p:spPr>
        <p:txBody>
          <a:bodyPr wrap="square">
            <a:spAutoFit/>
          </a:bodyPr>
          <a:lstStyle/>
          <a:p>
            <a:r>
              <a:rPr lang="en-GB" sz="1400" b="1" dirty="0">
                <a:solidFill>
                  <a:schemeClr val="bg1"/>
                </a:solidFill>
                <a:effectLst/>
                <a:latin typeface="Eurostile" panose="020B0504020202050204" pitchFamily="34" charset="77"/>
              </a:rPr>
              <a:t>B2.   </a:t>
            </a:r>
            <a:r>
              <a:rPr lang="en-GB" sz="1400" b="1" dirty="0">
                <a:solidFill>
                  <a:srgbClr val="00AAAD"/>
                </a:solidFill>
                <a:effectLst/>
                <a:latin typeface="Eurostile" panose="020B0504020202050204" pitchFamily="34" charset="77"/>
              </a:rPr>
              <a:t>The key sectors of the travel + tourism industry - components of their role, and the products and services they 	offer to different types of customer </a:t>
            </a:r>
            <a:endParaRPr lang="en-GB" sz="1400" dirty="0">
              <a:solidFill>
                <a:srgbClr val="00AAAD"/>
              </a:solidFill>
              <a:latin typeface="Eurostile" panose="020B0504020202050204" pitchFamily="34" charset="77"/>
            </a:endParaRPr>
          </a:p>
        </p:txBody>
      </p:sp>
      <p:sp>
        <p:nvSpPr>
          <p:cNvPr id="16" name="TextBox 15">
            <a:extLst>
              <a:ext uri="{FF2B5EF4-FFF2-40B4-BE49-F238E27FC236}">
                <a16:creationId xmlns:a16="http://schemas.microsoft.com/office/drawing/2014/main" id="{9F0FF107-E662-816B-6F96-F83BCC80216B}"/>
              </a:ext>
            </a:extLst>
          </p:cNvPr>
          <p:cNvSpPr txBox="1"/>
          <p:nvPr/>
        </p:nvSpPr>
        <p:spPr>
          <a:xfrm>
            <a:off x="5121241" y="6475687"/>
            <a:ext cx="3911245" cy="307777"/>
          </a:xfrm>
          <a:prstGeom prst="rect">
            <a:avLst/>
          </a:prstGeom>
          <a:noFill/>
        </p:spPr>
        <p:txBody>
          <a:bodyPr wrap="square">
            <a:spAutoFit/>
          </a:bodyPr>
          <a:lstStyle/>
          <a:p>
            <a:r>
              <a:rPr lang="en-GB" sz="1400" dirty="0">
                <a:solidFill>
                  <a:schemeClr val="bg1"/>
                </a:solidFill>
                <a:effectLst/>
                <a:latin typeface="Eurostile" panose="020B0504020202050204" pitchFamily="34" charset="77"/>
              </a:rPr>
              <a:t>B2. Key sectors of the travel + </a:t>
            </a:r>
            <a:r>
              <a:rPr lang="en-GB" sz="1400" dirty="0">
                <a:solidFill>
                  <a:schemeClr val="bg1"/>
                </a:solidFill>
                <a:latin typeface="Eurostile" panose="020B0504020202050204" pitchFamily="34" charset="77"/>
              </a:rPr>
              <a:t>t</a:t>
            </a:r>
            <a:r>
              <a:rPr lang="en-GB" sz="1400" dirty="0">
                <a:solidFill>
                  <a:schemeClr val="bg1"/>
                </a:solidFill>
                <a:effectLst/>
                <a:latin typeface="Eurostile" panose="020B0504020202050204" pitchFamily="34" charset="77"/>
              </a:rPr>
              <a:t>ourism industry</a:t>
            </a:r>
            <a:endParaRPr lang="en-GB" sz="1400" dirty="0">
              <a:solidFill>
                <a:schemeClr val="bg1"/>
              </a:solidFill>
              <a:latin typeface="Eurostile" panose="020B0504020202050204" pitchFamily="34" charset="77"/>
            </a:endParaRPr>
          </a:p>
        </p:txBody>
      </p:sp>
      <p:grpSp>
        <p:nvGrpSpPr>
          <p:cNvPr id="11" name="Group 10">
            <a:extLst>
              <a:ext uri="{FF2B5EF4-FFF2-40B4-BE49-F238E27FC236}">
                <a16:creationId xmlns:a16="http://schemas.microsoft.com/office/drawing/2014/main" id="{E9774AC5-0AB4-2E3F-D1DB-EB372F2FB9E4}"/>
              </a:ext>
            </a:extLst>
          </p:cNvPr>
          <p:cNvGrpSpPr/>
          <p:nvPr/>
        </p:nvGrpSpPr>
        <p:grpSpPr>
          <a:xfrm>
            <a:off x="577264" y="2123570"/>
            <a:ext cx="2604493" cy="344733"/>
            <a:chOff x="882206" y="2495389"/>
            <a:chExt cx="2604493" cy="344733"/>
          </a:xfrm>
        </p:grpSpPr>
        <p:sp>
          <p:nvSpPr>
            <p:cNvPr id="32" name="Oval 31">
              <a:extLst>
                <a:ext uri="{FF2B5EF4-FFF2-40B4-BE49-F238E27FC236}">
                  <a16:creationId xmlns:a16="http://schemas.microsoft.com/office/drawing/2014/main" id="{95061153-EE58-BA52-F7B3-BE71BF23DEF7}"/>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356C5F0D-397A-A5BD-26AD-577D326A42BC}"/>
                </a:ext>
              </a:extLst>
            </p:cNvPr>
            <p:cNvSpPr txBox="1"/>
            <p:nvPr/>
          </p:nvSpPr>
          <p:spPr>
            <a:xfrm>
              <a:off x="939362" y="2528869"/>
              <a:ext cx="2547337" cy="307777"/>
            </a:xfrm>
            <a:prstGeom prst="rect">
              <a:avLst/>
            </a:prstGeom>
            <a:noFill/>
          </p:spPr>
          <p:txBody>
            <a:bodyPr wrap="square">
              <a:spAutoFit/>
            </a:bodyPr>
            <a:lstStyle/>
            <a:p>
              <a:r>
                <a:rPr lang="en-GB" sz="1400" b="1" dirty="0">
                  <a:latin typeface="Avenir Black" panose="02000503020000020003" pitchFamily="2" charset="0"/>
                </a:rPr>
                <a:t>Multiple</a:t>
              </a:r>
              <a:endParaRPr lang="en-GB" sz="1400" dirty="0"/>
            </a:p>
          </p:txBody>
        </p:sp>
      </p:grpSp>
      <p:grpSp>
        <p:nvGrpSpPr>
          <p:cNvPr id="18" name="Group 17">
            <a:extLst>
              <a:ext uri="{FF2B5EF4-FFF2-40B4-BE49-F238E27FC236}">
                <a16:creationId xmlns:a16="http://schemas.microsoft.com/office/drawing/2014/main" id="{6BFAFF80-CA37-85E2-B37F-5BDCF292215F}"/>
              </a:ext>
            </a:extLst>
          </p:cNvPr>
          <p:cNvGrpSpPr/>
          <p:nvPr/>
        </p:nvGrpSpPr>
        <p:grpSpPr>
          <a:xfrm>
            <a:off x="3900969" y="3122219"/>
            <a:ext cx="2032952" cy="2046098"/>
            <a:chOff x="3874976" y="2965104"/>
            <a:chExt cx="2032952" cy="2046098"/>
          </a:xfrm>
        </p:grpSpPr>
        <p:grpSp>
          <p:nvGrpSpPr>
            <p:cNvPr id="5" name="Group 4">
              <a:extLst>
                <a:ext uri="{FF2B5EF4-FFF2-40B4-BE49-F238E27FC236}">
                  <a16:creationId xmlns:a16="http://schemas.microsoft.com/office/drawing/2014/main" id="{41D200E0-770D-2FC8-4E0E-905A3EE57870}"/>
                </a:ext>
              </a:extLst>
            </p:cNvPr>
            <p:cNvGrpSpPr/>
            <p:nvPr/>
          </p:nvGrpSpPr>
          <p:grpSpPr>
            <a:xfrm>
              <a:off x="3874976" y="2965104"/>
              <a:ext cx="2032952" cy="2046098"/>
              <a:chOff x="3553755" y="2488917"/>
              <a:chExt cx="2773928" cy="2880558"/>
            </a:xfrm>
          </p:grpSpPr>
          <p:sp>
            <p:nvSpPr>
              <p:cNvPr id="3" name="Oval 2">
                <a:extLst>
                  <a:ext uri="{FF2B5EF4-FFF2-40B4-BE49-F238E27FC236}">
                    <a16:creationId xmlns:a16="http://schemas.microsoft.com/office/drawing/2014/main" id="{6F84A43D-1439-62BE-1A9E-9F1E387DEE60}"/>
                  </a:ext>
                </a:extLst>
              </p:cNvPr>
              <p:cNvSpPr/>
              <p:nvPr/>
            </p:nvSpPr>
            <p:spPr>
              <a:xfrm>
                <a:off x="3553755" y="2488917"/>
                <a:ext cx="2773928" cy="2880558"/>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71689244-FD19-1178-24D3-48DF8C1C4AFD}"/>
                  </a:ext>
                </a:extLst>
              </p:cNvPr>
              <p:cNvSpPr txBox="1"/>
              <p:nvPr/>
            </p:nvSpPr>
            <p:spPr>
              <a:xfrm>
                <a:off x="3968352" y="4193641"/>
                <a:ext cx="2000676" cy="909924"/>
              </a:xfrm>
              <a:prstGeom prst="rect">
                <a:avLst/>
              </a:prstGeom>
              <a:noFill/>
            </p:spPr>
            <p:txBody>
              <a:bodyPr wrap="square" rtlCol="0">
                <a:spAutoFit/>
              </a:bodyPr>
              <a:lstStyle/>
              <a:p>
                <a:pPr algn="ctr"/>
                <a:r>
                  <a:rPr lang="en-GB" b="1" dirty="0">
                    <a:solidFill>
                      <a:schemeClr val="bg1"/>
                    </a:solidFill>
                    <a:latin typeface="Eurostile" panose="020B0504020202050204" pitchFamily="34" charset="77"/>
                  </a:rPr>
                  <a:t>Travel agents</a:t>
                </a:r>
              </a:p>
            </p:txBody>
          </p:sp>
        </p:grpSp>
        <p:pic>
          <p:nvPicPr>
            <p:cNvPr id="15" name="Picture 14">
              <a:extLst>
                <a:ext uri="{FF2B5EF4-FFF2-40B4-BE49-F238E27FC236}">
                  <a16:creationId xmlns:a16="http://schemas.microsoft.com/office/drawing/2014/main" id="{7E2C1572-E947-FFEC-E864-A2F956652678}"/>
                </a:ext>
              </a:extLst>
            </p:cNvPr>
            <p:cNvPicPr>
              <a:picLocks noChangeAspect="1"/>
            </p:cNvPicPr>
            <p:nvPr/>
          </p:nvPicPr>
          <p:blipFill>
            <a:blip r:embed="rId4"/>
            <a:stretch>
              <a:fillRect/>
            </a:stretch>
          </p:blipFill>
          <p:spPr>
            <a:xfrm>
              <a:off x="4337952" y="3257130"/>
              <a:ext cx="1107000" cy="901546"/>
            </a:xfrm>
            <a:prstGeom prst="rect">
              <a:avLst/>
            </a:prstGeom>
          </p:spPr>
        </p:pic>
      </p:grpSp>
      <p:grpSp>
        <p:nvGrpSpPr>
          <p:cNvPr id="20" name="Group 19">
            <a:extLst>
              <a:ext uri="{FF2B5EF4-FFF2-40B4-BE49-F238E27FC236}">
                <a16:creationId xmlns:a16="http://schemas.microsoft.com/office/drawing/2014/main" id="{3A2505C9-2C08-6ABA-F4C8-4CF673DD3B08}"/>
              </a:ext>
            </a:extLst>
          </p:cNvPr>
          <p:cNvGrpSpPr/>
          <p:nvPr/>
        </p:nvGrpSpPr>
        <p:grpSpPr>
          <a:xfrm>
            <a:off x="605841" y="3493000"/>
            <a:ext cx="2604493" cy="344733"/>
            <a:chOff x="882206" y="2495389"/>
            <a:chExt cx="2604493" cy="344733"/>
          </a:xfrm>
        </p:grpSpPr>
        <p:sp>
          <p:nvSpPr>
            <p:cNvPr id="21" name="Oval 20">
              <a:extLst>
                <a:ext uri="{FF2B5EF4-FFF2-40B4-BE49-F238E27FC236}">
                  <a16:creationId xmlns:a16="http://schemas.microsoft.com/office/drawing/2014/main" id="{6137EB3E-C9DE-B68A-8888-C282498D09E8}"/>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54647882-948C-4804-D632-32ABAE927359}"/>
                </a:ext>
              </a:extLst>
            </p:cNvPr>
            <p:cNvSpPr txBox="1"/>
            <p:nvPr/>
          </p:nvSpPr>
          <p:spPr>
            <a:xfrm>
              <a:off x="939362" y="2528869"/>
              <a:ext cx="2547337" cy="307777"/>
            </a:xfrm>
            <a:prstGeom prst="rect">
              <a:avLst/>
            </a:prstGeom>
            <a:noFill/>
          </p:spPr>
          <p:txBody>
            <a:bodyPr wrap="square">
              <a:spAutoFit/>
            </a:bodyPr>
            <a:lstStyle/>
            <a:p>
              <a:r>
                <a:rPr lang="en-GB" sz="1400" b="1" dirty="0">
                  <a:latin typeface="Avenir Black" panose="02000503020000020003" pitchFamily="2" charset="0"/>
                </a:rPr>
                <a:t>Miniple</a:t>
              </a:r>
              <a:endParaRPr lang="en-GB" sz="1400" dirty="0"/>
            </a:p>
          </p:txBody>
        </p:sp>
      </p:grpSp>
      <p:grpSp>
        <p:nvGrpSpPr>
          <p:cNvPr id="23" name="Group 22">
            <a:extLst>
              <a:ext uri="{FF2B5EF4-FFF2-40B4-BE49-F238E27FC236}">
                <a16:creationId xmlns:a16="http://schemas.microsoft.com/office/drawing/2014/main" id="{ACEA3DAB-CBD6-DF05-EE15-CD47E9D16D40}"/>
              </a:ext>
            </a:extLst>
          </p:cNvPr>
          <p:cNvGrpSpPr/>
          <p:nvPr/>
        </p:nvGrpSpPr>
        <p:grpSpPr>
          <a:xfrm>
            <a:off x="577264" y="4880001"/>
            <a:ext cx="2604493" cy="344733"/>
            <a:chOff x="882206" y="2495389"/>
            <a:chExt cx="2604493" cy="344733"/>
          </a:xfrm>
        </p:grpSpPr>
        <p:sp>
          <p:nvSpPr>
            <p:cNvPr id="24" name="Oval 23">
              <a:extLst>
                <a:ext uri="{FF2B5EF4-FFF2-40B4-BE49-F238E27FC236}">
                  <a16:creationId xmlns:a16="http://schemas.microsoft.com/office/drawing/2014/main" id="{C9119667-399A-90FF-C058-AA27C44424F6}"/>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a:extLst>
                <a:ext uri="{FF2B5EF4-FFF2-40B4-BE49-F238E27FC236}">
                  <a16:creationId xmlns:a16="http://schemas.microsoft.com/office/drawing/2014/main" id="{A9C914F0-95F5-B323-895A-A82037AF3051}"/>
                </a:ext>
              </a:extLst>
            </p:cNvPr>
            <p:cNvSpPr txBox="1"/>
            <p:nvPr/>
          </p:nvSpPr>
          <p:spPr>
            <a:xfrm>
              <a:off x="939362" y="2528869"/>
              <a:ext cx="2547337" cy="307777"/>
            </a:xfrm>
            <a:prstGeom prst="rect">
              <a:avLst/>
            </a:prstGeom>
            <a:noFill/>
          </p:spPr>
          <p:txBody>
            <a:bodyPr wrap="square">
              <a:spAutoFit/>
            </a:bodyPr>
            <a:lstStyle/>
            <a:p>
              <a:r>
                <a:rPr lang="en-GB" sz="1400" b="1" dirty="0">
                  <a:latin typeface="Avenir Black" panose="02000503020000020003" pitchFamily="2" charset="0"/>
                </a:rPr>
                <a:t>Independent</a:t>
              </a:r>
              <a:endParaRPr lang="en-GB" sz="1400" dirty="0"/>
            </a:p>
          </p:txBody>
        </p:sp>
      </p:grpSp>
      <p:grpSp>
        <p:nvGrpSpPr>
          <p:cNvPr id="27" name="Group 26">
            <a:extLst>
              <a:ext uri="{FF2B5EF4-FFF2-40B4-BE49-F238E27FC236}">
                <a16:creationId xmlns:a16="http://schemas.microsoft.com/office/drawing/2014/main" id="{9A424559-209D-FEA2-FFE3-63AF68510096}"/>
              </a:ext>
            </a:extLst>
          </p:cNvPr>
          <p:cNvGrpSpPr/>
          <p:nvPr/>
        </p:nvGrpSpPr>
        <p:grpSpPr>
          <a:xfrm>
            <a:off x="3649055" y="1871962"/>
            <a:ext cx="2604493" cy="344733"/>
            <a:chOff x="882206" y="2495389"/>
            <a:chExt cx="2604493" cy="344733"/>
          </a:xfrm>
        </p:grpSpPr>
        <p:sp>
          <p:nvSpPr>
            <p:cNvPr id="28" name="Oval 27">
              <a:extLst>
                <a:ext uri="{FF2B5EF4-FFF2-40B4-BE49-F238E27FC236}">
                  <a16:creationId xmlns:a16="http://schemas.microsoft.com/office/drawing/2014/main" id="{B05289E6-8425-28AD-A6E2-505DF3E5B889}"/>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Box 28">
              <a:extLst>
                <a:ext uri="{FF2B5EF4-FFF2-40B4-BE49-F238E27FC236}">
                  <a16:creationId xmlns:a16="http://schemas.microsoft.com/office/drawing/2014/main" id="{C66913A1-71B7-98F7-989A-982E48D5ADED}"/>
                </a:ext>
              </a:extLst>
            </p:cNvPr>
            <p:cNvSpPr txBox="1"/>
            <p:nvPr/>
          </p:nvSpPr>
          <p:spPr>
            <a:xfrm>
              <a:off x="939362" y="2528869"/>
              <a:ext cx="2547337" cy="307777"/>
            </a:xfrm>
            <a:prstGeom prst="rect">
              <a:avLst/>
            </a:prstGeom>
            <a:noFill/>
          </p:spPr>
          <p:txBody>
            <a:bodyPr wrap="square">
              <a:spAutoFit/>
            </a:bodyPr>
            <a:lstStyle/>
            <a:p>
              <a:r>
                <a:rPr lang="en-GB" sz="1400" b="1" dirty="0">
                  <a:latin typeface="Avenir Black" panose="02000503020000020003" pitchFamily="2" charset="0"/>
                </a:rPr>
                <a:t>Franchise</a:t>
              </a:r>
              <a:endParaRPr lang="en-GB" sz="1400" dirty="0"/>
            </a:p>
          </p:txBody>
        </p:sp>
      </p:grpSp>
      <p:grpSp>
        <p:nvGrpSpPr>
          <p:cNvPr id="30" name="Group 29">
            <a:extLst>
              <a:ext uri="{FF2B5EF4-FFF2-40B4-BE49-F238E27FC236}">
                <a16:creationId xmlns:a16="http://schemas.microsoft.com/office/drawing/2014/main" id="{C855233F-668D-07A2-BD8A-CA974CD92F30}"/>
              </a:ext>
            </a:extLst>
          </p:cNvPr>
          <p:cNvGrpSpPr/>
          <p:nvPr/>
        </p:nvGrpSpPr>
        <p:grpSpPr>
          <a:xfrm>
            <a:off x="3813048" y="5271329"/>
            <a:ext cx="2604493" cy="344733"/>
            <a:chOff x="882206" y="2495389"/>
            <a:chExt cx="2604493" cy="344733"/>
          </a:xfrm>
        </p:grpSpPr>
        <p:sp>
          <p:nvSpPr>
            <p:cNvPr id="31" name="Oval 30">
              <a:extLst>
                <a:ext uri="{FF2B5EF4-FFF2-40B4-BE49-F238E27FC236}">
                  <a16:creationId xmlns:a16="http://schemas.microsoft.com/office/drawing/2014/main" id="{C5711C04-E460-CA07-F2A6-B4F91723594E}"/>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Box 32">
              <a:extLst>
                <a:ext uri="{FF2B5EF4-FFF2-40B4-BE49-F238E27FC236}">
                  <a16:creationId xmlns:a16="http://schemas.microsoft.com/office/drawing/2014/main" id="{852CD29F-7E93-28F0-4459-523218BA2C5C}"/>
                </a:ext>
              </a:extLst>
            </p:cNvPr>
            <p:cNvSpPr txBox="1"/>
            <p:nvPr/>
          </p:nvSpPr>
          <p:spPr>
            <a:xfrm>
              <a:off x="939362" y="2528869"/>
              <a:ext cx="2547337" cy="307777"/>
            </a:xfrm>
            <a:prstGeom prst="rect">
              <a:avLst/>
            </a:prstGeom>
            <a:noFill/>
          </p:spPr>
          <p:txBody>
            <a:bodyPr wrap="square">
              <a:spAutoFit/>
            </a:bodyPr>
            <a:lstStyle/>
            <a:p>
              <a:r>
                <a:rPr lang="en-GB" sz="1400" b="1" dirty="0">
                  <a:latin typeface="Avenir Black" panose="02000503020000020003" pitchFamily="2" charset="0"/>
                </a:rPr>
                <a:t>Call centre</a:t>
              </a:r>
              <a:endParaRPr lang="en-GB" sz="1400" dirty="0"/>
            </a:p>
          </p:txBody>
        </p:sp>
      </p:grpSp>
      <p:grpSp>
        <p:nvGrpSpPr>
          <p:cNvPr id="34" name="Group 33">
            <a:extLst>
              <a:ext uri="{FF2B5EF4-FFF2-40B4-BE49-F238E27FC236}">
                <a16:creationId xmlns:a16="http://schemas.microsoft.com/office/drawing/2014/main" id="{8F8058D5-5D3C-6541-7279-19E05BB7BC50}"/>
              </a:ext>
            </a:extLst>
          </p:cNvPr>
          <p:cNvGrpSpPr/>
          <p:nvPr/>
        </p:nvGrpSpPr>
        <p:grpSpPr>
          <a:xfrm>
            <a:off x="6726747" y="2121339"/>
            <a:ext cx="2604493" cy="344733"/>
            <a:chOff x="882206" y="2495389"/>
            <a:chExt cx="2604493" cy="344733"/>
          </a:xfrm>
        </p:grpSpPr>
        <p:sp>
          <p:nvSpPr>
            <p:cNvPr id="35" name="Oval 34">
              <a:extLst>
                <a:ext uri="{FF2B5EF4-FFF2-40B4-BE49-F238E27FC236}">
                  <a16:creationId xmlns:a16="http://schemas.microsoft.com/office/drawing/2014/main" id="{38332DB9-6E6F-8391-E958-BA3BBC0CFC9E}"/>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TextBox 35">
              <a:extLst>
                <a:ext uri="{FF2B5EF4-FFF2-40B4-BE49-F238E27FC236}">
                  <a16:creationId xmlns:a16="http://schemas.microsoft.com/office/drawing/2014/main" id="{3673CFAF-D51C-DFF2-A0D7-B792ABFEB2C9}"/>
                </a:ext>
              </a:extLst>
            </p:cNvPr>
            <p:cNvSpPr txBox="1"/>
            <p:nvPr/>
          </p:nvSpPr>
          <p:spPr>
            <a:xfrm>
              <a:off x="939362" y="2528869"/>
              <a:ext cx="2547337" cy="307777"/>
            </a:xfrm>
            <a:prstGeom prst="rect">
              <a:avLst/>
            </a:prstGeom>
            <a:noFill/>
          </p:spPr>
          <p:txBody>
            <a:bodyPr wrap="square">
              <a:spAutoFit/>
            </a:bodyPr>
            <a:lstStyle/>
            <a:p>
              <a:r>
                <a:rPr lang="en-GB" sz="1400" b="1" dirty="0">
                  <a:latin typeface="Avenir Black" panose="02000503020000020003" pitchFamily="2" charset="0"/>
                </a:rPr>
                <a:t>Online</a:t>
              </a:r>
              <a:endParaRPr lang="en-GB" sz="1400" dirty="0"/>
            </a:p>
          </p:txBody>
        </p:sp>
      </p:grpSp>
      <p:grpSp>
        <p:nvGrpSpPr>
          <p:cNvPr id="37" name="Group 36">
            <a:extLst>
              <a:ext uri="{FF2B5EF4-FFF2-40B4-BE49-F238E27FC236}">
                <a16:creationId xmlns:a16="http://schemas.microsoft.com/office/drawing/2014/main" id="{9124358F-A63B-1C3A-1124-9C2CCCEF394F}"/>
              </a:ext>
            </a:extLst>
          </p:cNvPr>
          <p:cNvGrpSpPr/>
          <p:nvPr/>
        </p:nvGrpSpPr>
        <p:grpSpPr>
          <a:xfrm>
            <a:off x="6755324" y="3456881"/>
            <a:ext cx="2604493" cy="344733"/>
            <a:chOff x="882206" y="2495389"/>
            <a:chExt cx="2604493" cy="344733"/>
          </a:xfrm>
        </p:grpSpPr>
        <p:sp>
          <p:nvSpPr>
            <p:cNvPr id="38" name="Oval 37">
              <a:extLst>
                <a:ext uri="{FF2B5EF4-FFF2-40B4-BE49-F238E27FC236}">
                  <a16:creationId xmlns:a16="http://schemas.microsoft.com/office/drawing/2014/main" id="{F3FEE304-AADF-2FEF-8E47-18B69BEB03CF}"/>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TextBox 38">
              <a:extLst>
                <a:ext uri="{FF2B5EF4-FFF2-40B4-BE49-F238E27FC236}">
                  <a16:creationId xmlns:a16="http://schemas.microsoft.com/office/drawing/2014/main" id="{E3B2D180-1BF9-6045-7452-044551EFF160}"/>
                </a:ext>
              </a:extLst>
            </p:cNvPr>
            <p:cNvSpPr txBox="1"/>
            <p:nvPr/>
          </p:nvSpPr>
          <p:spPr>
            <a:xfrm>
              <a:off x="939362" y="2528869"/>
              <a:ext cx="2547337" cy="307777"/>
            </a:xfrm>
            <a:prstGeom prst="rect">
              <a:avLst/>
            </a:prstGeom>
            <a:noFill/>
          </p:spPr>
          <p:txBody>
            <a:bodyPr wrap="square">
              <a:spAutoFit/>
            </a:bodyPr>
            <a:lstStyle/>
            <a:p>
              <a:r>
                <a:rPr lang="en-GB" sz="1400" b="1" dirty="0">
                  <a:latin typeface="Avenir Black" panose="02000503020000020003" pitchFamily="2" charset="0"/>
                </a:rPr>
                <a:t>Business</a:t>
              </a:r>
              <a:endParaRPr lang="en-GB" sz="1400" dirty="0"/>
            </a:p>
          </p:txBody>
        </p:sp>
      </p:grpSp>
      <p:grpSp>
        <p:nvGrpSpPr>
          <p:cNvPr id="40" name="Group 39">
            <a:extLst>
              <a:ext uri="{FF2B5EF4-FFF2-40B4-BE49-F238E27FC236}">
                <a16:creationId xmlns:a16="http://schemas.microsoft.com/office/drawing/2014/main" id="{46FC801E-4113-02FB-C8AD-301DA408F27D}"/>
              </a:ext>
            </a:extLst>
          </p:cNvPr>
          <p:cNvGrpSpPr/>
          <p:nvPr/>
        </p:nvGrpSpPr>
        <p:grpSpPr>
          <a:xfrm>
            <a:off x="6842442" y="4838181"/>
            <a:ext cx="2604493" cy="344733"/>
            <a:chOff x="882206" y="2495389"/>
            <a:chExt cx="2604493" cy="344733"/>
          </a:xfrm>
        </p:grpSpPr>
        <p:sp>
          <p:nvSpPr>
            <p:cNvPr id="42" name="Oval 41">
              <a:extLst>
                <a:ext uri="{FF2B5EF4-FFF2-40B4-BE49-F238E27FC236}">
                  <a16:creationId xmlns:a16="http://schemas.microsoft.com/office/drawing/2014/main" id="{6A981BA1-CE91-45EA-7BFC-FB9F2E185577}"/>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TextBox 42">
              <a:extLst>
                <a:ext uri="{FF2B5EF4-FFF2-40B4-BE49-F238E27FC236}">
                  <a16:creationId xmlns:a16="http://schemas.microsoft.com/office/drawing/2014/main" id="{1F93EAB2-973F-A3D4-2D8C-A0DBCACDE6C5}"/>
                </a:ext>
              </a:extLst>
            </p:cNvPr>
            <p:cNvSpPr txBox="1"/>
            <p:nvPr/>
          </p:nvSpPr>
          <p:spPr>
            <a:xfrm>
              <a:off x="939362" y="2528869"/>
              <a:ext cx="2547337" cy="307777"/>
            </a:xfrm>
            <a:prstGeom prst="rect">
              <a:avLst/>
            </a:prstGeom>
            <a:noFill/>
          </p:spPr>
          <p:txBody>
            <a:bodyPr wrap="square">
              <a:spAutoFit/>
            </a:bodyPr>
            <a:lstStyle/>
            <a:p>
              <a:r>
                <a:rPr lang="en-GB" sz="1400" b="1" dirty="0">
                  <a:latin typeface="Avenir Black" panose="02000503020000020003" pitchFamily="2" charset="0"/>
                </a:rPr>
                <a:t>Specialist</a:t>
              </a:r>
              <a:endParaRPr lang="en-GB" sz="1400" dirty="0"/>
            </a:p>
          </p:txBody>
        </p:sp>
      </p:grpSp>
      <p:sp>
        <p:nvSpPr>
          <p:cNvPr id="19" name="TextBox 18">
            <a:extLst>
              <a:ext uri="{FF2B5EF4-FFF2-40B4-BE49-F238E27FC236}">
                <a16:creationId xmlns:a16="http://schemas.microsoft.com/office/drawing/2014/main" id="{E7BA23A3-CD32-061F-D1E7-F2305C211821}"/>
              </a:ext>
            </a:extLst>
          </p:cNvPr>
          <p:cNvSpPr txBox="1"/>
          <p:nvPr/>
        </p:nvSpPr>
        <p:spPr>
          <a:xfrm>
            <a:off x="653814" y="2504071"/>
            <a:ext cx="2451393" cy="461665"/>
          </a:xfrm>
          <a:prstGeom prst="rect">
            <a:avLst/>
          </a:prstGeom>
          <a:noFill/>
        </p:spPr>
        <p:txBody>
          <a:bodyPr wrap="square">
            <a:spAutoFit/>
          </a:bodyPr>
          <a:lstStyle/>
          <a:p>
            <a:r>
              <a:rPr lang="en-GB" sz="1200" u="none" strike="noStrike" dirty="0">
                <a:solidFill>
                  <a:srgbClr val="454545"/>
                </a:solidFill>
                <a:effectLst/>
                <a:latin typeface="Avenir Light" panose="020B0402020203020204" pitchFamily="34" charset="77"/>
              </a:rPr>
              <a:t>. Multiples = 50+ branches</a:t>
            </a:r>
          </a:p>
          <a:p>
            <a:r>
              <a:rPr lang="en-GB" sz="1200" dirty="0">
                <a:solidFill>
                  <a:srgbClr val="454545"/>
                </a:solidFill>
                <a:latin typeface="Avenir Light" panose="020B0402020203020204" pitchFamily="34" charset="77"/>
              </a:rPr>
              <a:t>. Large PLCs – TUI + Hays Travel</a:t>
            </a:r>
            <a:endParaRPr lang="en-GB" sz="1200" u="none" strike="noStrike" dirty="0">
              <a:solidFill>
                <a:srgbClr val="454545"/>
              </a:solidFill>
              <a:effectLst/>
              <a:latin typeface="Avenir Light" panose="020B0402020203020204" pitchFamily="34" charset="77"/>
            </a:endParaRPr>
          </a:p>
        </p:txBody>
      </p:sp>
      <p:sp>
        <p:nvSpPr>
          <p:cNvPr id="44" name="TextBox 43">
            <a:extLst>
              <a:ext uri="{FF2B5EF4-FFF2-40B4-BE49-F238E27FC236}">
                <a16:creationId xmlns:a16="http://schemas.microsoft.com/office/drawing/2014/main" id="{8BEE5F39-D4BF-9D20-2A77-CEAB5BB1018F}"/>
              </a:ext>
            </a:extLst>
          </p:cNvPr>
          <p:cNvSpPr txBox="1"/>
          <p:nvPr/>
        </p:nvSpPr>
        <p:spPr>
          <a:xfrm>
            <a:off x="682391" y="3882600"/>
            <a:ext cx="2451393" cy="646331"/>
          </a:xfrm>
          <a:prstGeom prst="rect">
            <a:avLst/>
          </a:prstGeom>
          <a:noFill/>
        </p:spPr>
        <p:txBody>
          <a:bodyPr wrap="square">
            <a:spAutoFit/>
          </a:bodyPr>
          <a:lstStyle/>
          <a:p>
            <a:r>
              <a:rPr lang="en-GB" sz="1200" u="none" strike="noStrike" dirty="0">
                <a:solidFill>
                  <a:srgbClr val="454545"/>
                </a:solidFill>
                <a:effectLst/>
                <a:latin typeface="Avenir Light" panose="020B0402020203020204" pitchFamily="34" charset="77"/>
              </a:rPr>
              <a:t>. Multiples =  5 - 50 branches</a:t>
            </a:r>
          </a:p>
          <a:p>
            <a:r>
              <a:rPr lang="en-GB" sz="1200" dirty="0">
                <a:solidFill>
                  <a:srgbClr val="454545"/>
                </a:solidFill>
                <a:latin typeface="Avenir Light" panose="020B0402020203020204" pitchFamily="34" charset="77"/>
              </a:rPr>
              <a:t>. Often is in regional area</a:t>
            </a:r>
          </a:p>
          <a:p>
            <a:r>
              <a:rPr lang="en-GB" sz="1200" u="none" strike="noStrike" dirty="0">
                <a:solidFill>
                  <a:srgbClr val="454545"/>
                </a:solidFill>
                <a:effectLst/>
                <a:latin typeface="Avenir Light" panose="020B0402020203020204" pitchFamily="34" charset="77"/>
              </a:rPr>
              <a:t>Example: premier-travel.co.uk</a:t>
            </a:r>
          </a:p>
        </p:txBody>
      </p:sp>
      <p:sp>
        <p:nvSpPr>
          <p:cNvPr id="45" name="TextBox 44">
            <a:extLst>
              <a:ext uri="{FF2B5EF4-FFF2-40B4-BE49-F238E27FC236}">
                <a16:creationId xmlns:a16="http://schemas.microsoft.com/office/drawing/2014/main" id="{D8C81D57-0B3C-7DF3-46CA-FCDE42192B56}"/>
              </a:ext>
            </a:extLst>
          </p:cNvPr>
          <p:cNvSpPr txBox="1"/>
          <p:nvPr/>
        </p:nvSpPr>
        <p:spPr>
          <a:xfrm>
            <a:off x="711910" y="5269506"/>
            <a:ext cx="3101138" cy="646331"/>
          </a:xfrm>
          <a:prstGeom prst="rect">
            <a:avLst/>
          </a:prstGeom>
          <a:noFill/>
        </p:spPr>
        <p:txBody>
          <a:bodyPr wrap="square">
            <a:spAutoFit/>
          </a:bodyPr>
          <a:lstStyle/>
          <a:p>
            <a:r>
              <a:rPr lang="en-GB" sz="1200" u="none" strike="noStrike" dirty="0">
                <a:solidFill>
                  <a:srgbClr val="454545"/>
                </a:solidFill>
                <a:effectLst/>
                <a:latin typeface="Avenir Light" panose="020B0402020203020204" pitchFamily="34" charset="77"/>
              </a:rPr>
              <a:t>. Independent  =  1 - 5 branches</a:t>
            </a:r>
          </a:p>
          <a:p>
            <a:r>
              <a:rPr lang="en-GB" sz="1200" dirty="0">
                <a:solidFill>
                  <a:srgbClr val="454545"/>
                </a:solidFill>
                <a:latin typeface="Avenir Light" panose="020B0402020203020204" pitchFamily="34" charset="77"/>
              </a:rPr>
              <a:t>. Often family owned</a:t>
            </a:r>
          </a:p>
          <a:p>
            <a:r>
              <a:rPr lang="en-GB" sz="1200" u="none" strike="noStrike" dirty="0">
                <a:solidFill>
                  <a:srgbClr val="454545"/>
                </a:solidFill>
                <a:effectLst/>
                <a:latin typeface="Avenir Light" panose="020B0402020203020204" pitchFamily="34" charset="77"/>
              </a:rPr>
              <a:t>Good reputation for personal service</a:t>
            </a:r>
          </a:p>
        </p:txBody>
      </p:sp>
      <p:sp>
        <p:nvSpPr>
          <p:cNvPr id="46" name="TextBox 45">
            <a:extLst>
              <a:ext uri="{FF2B5EF4-FFF2-40B4-BE49-F238E27FC236}">
                <a16:creationId xmlns:a16="http://schemas.microsoft.com/office/drawing/2014/main" id="{6D8E2C61-9102-390A-02B6-F6C2A785378E}"/>
              </a:ext>
            </a:extLst>
          </p:cNvPr>
          <p:cNvSpPr txBox="1"/>
          <p:nvPr/>
        </p:nvSpPr>
        <p:spPr>
          <a:xfrm>
            <a:off x="3688454" y="2297347"/>
            <a:ext cx="2649849" cy="830997"/>
          </a:xfrm>
          <a:prstGeom prst="rect">
            <a:avLst/>
          </a:prstGeom>
          <a:noFill/>
        </p:spPr>
        <p:txBody>
          <a:bodyPr wrap="square">
            <a:spAutoFit/>
          </a:bodyPr>
          <a:lstStyle/>
          <a:p>
            <a:r>
              <a:rPr lang="en-GB" sz="1200" u="none" strike="noStrike" dirty="0">
                <a:solidFill>
                  <a:srgbClr val="454545"/>
                </a:solidFill>
                <a:effectLst/>
                <a:latin typeface="Avenir Light" panose="020B0402020203020204" pitchFamily="34" charset="77"/>
              </a:rPr>
              <a:t>. Franchises sells the branded products of a company </a:t>
            </a:r>
          </a:p>
          <a:p>
            <a:r>
              <a:rPr lang="en-GB" sz="1200" dirty="0">
                <a:solidFill>
                  <a:srgbClr val="454545"/>
                </a:solidFill>
                <a:latin typeface="Avenir Light" panose="020B0402020203020204" pitchFamily="34" charset="77"/>
              </a:rPr>
              <a:t>. Receives a fee</a:t>
            </a:r>
          </a:p>
          <a:p>
            <a:r>
              <a:rPr lang="en-GB" sz="1200" u="none" strike="noStrike" dirty="0">
                <a:solidFill>
                  <a:srgbClr val="454545"/>
                </a:solidFill>
                <a:effectLst/>
                <a:latin typeface="Avenir Light" panose="020B0402020203020204" pitchFamily="34" charset="77"/>
              </a:rPr>
              <a:t>Example: MTC Travel</a:t>
            </a:r>
          </a:p>
        </p:txBody>
      </p:sp>
      <p:sp>
        <p:nvSpPr>
          <p:cNvPr id="47" name="TextBox 46">
            <a:extLst>
              <a:ext uri="{FF2B5EF4-FFF2-40B4-BE49-F238E27FC236}">
                <a16:creationId xmlns:a16="http://schemas.microsoft.com/office/drawing/2014/main" id="{CE3CF633-EACC-EBB1-7301-F1225457E3B5}"/>
              </a:ext>
            </a:extLst>
          </p:cNvPr>
          <p:cNvSpPr txBox="1"/>
          <p:nvPr/>
        </p:nvSpPr>
        <p:spPr>
          <a:xfrm>
            <a:off x="6812480" y="2493093"/>
            <a:ext cx="2949373" cy="646331"/>
          </a:xfrm>
          <a:prstGeom prst="rect">
            <a:avLst/>
          </a:prstGeom>
          <a:noFill/>
        </p:spPr>
        <p:txBody>
          <a:bodyPr wrap="square">
            <a:spAutoFit/>
          </a:bodyPr>
          <a:lstStyle/>
          <a:p>
            <a:r>
              <a:rPr lang="en-GB" sz="1200" u="none" strike="noStrike" dirty="0">
                <a:solidFill>
                  <a:srgbClr val="454545"/>
                </a:solidFill>
                <a:effectLst/>
                <a:latin typeface="Avenir Light" panose="020B0402020203020204" pitchFamily="34" charset="77"/>
              </a:rPr>
              <a:t>. Online only</a:t>
            </a:r>
          </a:p>
          <a:p>
            <a:r>
              <a:rPr lang="en-GB" sz="1200" dirty="0">
                <a:solidFill>
                  <a:srgbClr val="454545"/>
                </a:solidFill>
                <a:latin typeface="Avenir Light" panose="020B0402020203020204" pitchFamily="34" charset="77"/>
              </a:rPr>
              <a:t>. Sell a range of products/services</a:t>
            </a:r>
          </a:p>
          <a:p>
            <a:r>
              <a:rPr lang="en-GB" sz="1200" u="none" strike="noStrike" dirty="0">
                <a:solidFill>
                  <a:srgbClr val="454545"/>
                </a:solidFill>
                <a:effectLst/>
                <a:latin typeface="Avenir Light" panose="020B0402020203020204" pitchFamily="34" charset="77"/>
              </a:rPr>
              <a:t>Example: </a:t>
            </a:r>
            <a:r>
              <a:rPr lang="en-GB" sz="1200" dirty="0">
                <a:solidFill>
                  <a:srgbClr val="454545"/>
                </a:solidFill>
                <a:latin typeface="Avenir Light" panose="020B0402020203020204" pitchFamily="34" charset="77"/>
              </a:rPr>
              <a:t>e</a:t>
            </a:r>
            <a:r>
              <a:rPr lang="en-GB" sz="1200" u="none" strike="noStrike" dirty="0">
                <a:solidFill>
                  <a:srgbClr val="454545"/>
                </a:solidFill>
                <a:effectLst/>
                <a:latin typeface="Avenir Light" panose="020B0402020203020204" pitchFamily="34" charset="77"/>
              </a:rPr>
              <a:t>xpedia</a:t>
            </a:r>
            <a:r>
              <a:rPr lang="en-GB" sz="1200" dirty="0">
                <a:solidFill>
                  <a:srgbClr val="454545"/>
                </a:solidFill>
                <a:latin typeface="Avenir Light" panose="020B0402020203020204" pitchFamily="34" charset="77"/>
              </a:rPr>
              <a:t>.com   lastminute.com</a:t>
            </a:r>
            <a:endParaRPr lang="en-GB" sz="1200" u="none" strike="noStrike" dirty="0">
              <a:solidFill>
                <a:srgbClr val="454545"/>
              </a:solidFill>
              <a:effectLst/>
              <a:latin typeface="Avenir Light" panose="020B0402020203020204" pitchFamily="34" charset="77"/>
            </a:endParaRPr>
          </a:p>
        </p:txBody>
      </p:sp>
      <p:sp>
        <p:nvSpPr>
          <p:cNvPr id="48" name="TextBox 47">
            <a:extLst>
              <a:ext uri="{FF2B5EF4-FFF2-40B4-BE49-F238E27FC236}">
                <a16:creationId xmlns:a16="http://schemas.microsoft.com/office/drawing/2014/main" id="{F230F9C0-9A43-22D0-DD17-433884BE236A}"/>
              </a:ext>
            </a:extLst>
          </p:cNvPr>
          <p:cNvSpPr txBox="1"/>
          <p:nvPr/>
        </p:nvSpPr>
        <p:spPr>
          <a:xfrm>
            <a:off x="3879131" y="5656821"/>
            <a:ext cx="3101138" cy="646331"/>
          </a:xfrm>
          <a:prstGeom prst="rect">
            <a:avLst/>
          </a:prstGeom>
          <a:noFill/>
        </p:spPr>
        <p:txBody>
          <a:bodyPr wrap="square">
            <a:spAutoFit/>
          </a:bodyPr>
          <a:lstStyle/>
          <a:p>
            <a:r>
              <a:rPr lang="en-GB" sz="1200" u="none" strike="noStrike" dirty="0">
                <a:solidFill>
                  <a:srgbClr val="454545"/>
                </a:solidFill>
                <a:effectLst/>
                <a:latin typeface="Avenir Light" panose="020B0402020203020204" pitchFamily="34" charset="77"/>
              </a:rPr>
              <a:t>. Call centre dedicated agents</a:t>
            </a:r>
          </a:p>
          <a:p>
            <a:r>
              <a:rPr lang="en-GB" sz="1200" dirty="0">
                <a:solidFill>
                  <a:srgbClr val="454545"/>
                </a:solidFill>
                <a:latin typeface="Avenir Light" panose="020B0402020203020204" pitchFamily="34" charset="77"/>
              </a:rPr>
              <a:t>. Many large tour operators, airlines </a:t>
            </a:r>
          </a:p>
          <a:p>
            <a:r>
              <a:rPr lang="en-GB" sz="1200" dirty="0">
                <a:solidFill>
                  <a:srgbClr val="454545"/>
                </a:solidFill>
                <a:latin typeface="Avenir Light" panose="020B0402020203020204" pitchFamily="34" charset="77"/>
              </a:rPr>
              <a:t>have call centres</a:t>
            </a:r>
          </a:p>
        </p:txBody>
      </p:sp>
      <p:sp>
        <p:nvSpPr>
          <p:cNvPr id="49" name="TextBox 48">
            <a:extLst>
              <a:ext uri="{FF2B5EF4-FFF2-40B4-BE49-F238E27FC236}">
                <a16:creationId xmlns:a16="http://schemas.microsoft.com/office/drawing/2014/main" id="{DB7A62BF-3E49-A8BB-24AC-53ADC4C30F43}"/>
              </a:ext>
            </a:extLst>
          </p:cNvPr>
          <p:cNvSpPr txBox="1"/>
          <p:nvPr/>
        </p:nvSpPr>
        <p:spPr>
          <a:xfrm>
            <a:off x="6937000" y="3822734"/>
            <a:ext cx="2744477" cy="830997"/>
          </a:xfrm>
          <a:prstGeom prst="rect">
            <a:avLst/>
          </a:prstGeom>
          <a:noFill/>
        </p:spPr>
        <p:txBody>
          <a:bodyPr wrap="square">
            <a:spAutoFit/>
          </a:bodyPr>
          <a:lstStyle/>
          <a:p>
            <a:r>
              <a:rPr lang="en-GB" sz="1200" u="none" strike="noStrike" dirty="0">
                <a:solidFill>
                  <a:srgbClr val="454545"/>
                </a:solidFill>
                <a:effectLst/>
                <a:latin typeface="Avenir Light" panose="020B0402020203020204" pitchFamily="34" charset="77"/>
              </a:rPr>
              <a:t>. Business travel agent focus on business travel often for large companies</a:t>
            </a:r>
          </a:p>
          <a:p>
            <a:r>
              <a:rPr lang="en-GB" sz="1200" dirty="0">
                <a:solidFill>
                  <a:srgbClr val="454545"/>
                </a:solidFill>
                <a:latin typeface="Avenir Light" panose="020B0402020203020204" pitchFamily="34" charset="77"/>
              </a:rPr>
              <a:t>. Specialise in MICE</a:t>
            </a:r>
            <a:endParaRPr lang="en-GB" sz="1200" u="none" strike="noStrike" dirty="0">
              <a:solidFill>
                <a:srgbClr val="454545"/>
              </a:solidFill>
              <a:effectLst/>
              <a:latin typeface="Avenir Light" panose="020B0402020203020204" pitchFamily="34" charset="77"/>
            </a:endParaRPr>
          </a:p>
        </p:txBody>
      </p:sp>
      <p:sp>
        <p:nvSpPr>
          <p:cNvPr id="50" name="TextBox 49">
            <a:extLst>
              <a:ext uri="{FF2B5EF4-FFF2-40B4-BE49-F238E27FC236}">
                <a16:creationId xmlns:a16="http://schemas.microsoft.com/office/drawing/2014/main" id="{FE6FB926-9D51-E0C2-98F3-8988B4374BBF}"/>
              </a:ext>
            </a:extLst>
          </p:cNvPr>
          <p:cNvSpPr txBox="1"/>
          <p:nvPr/>
        </p:nvSpPr>
        <p:spPr>
          <a:xfrm>
            <a:off x="6995542" y="5258868"/>
            <a:ext cx="2451393" cy="830997"/>
          </a:xfrm>
          <a:prstGeom prst="rect">
            <a:avLst/>
          </a:prstGeom>
          <a:noFill/>
        </p:spPr>
        <p:txBody>
          <a:bodyPr wrap="square">
            <a:spAutoFit/>
          </a:bodyPr>
          <a:lstStyle/>
          <a:p>
            <a:r>
              <a:rPr lang="en-GB" sz="1200" u="none" strike="noStrike" dirty="0">
                <a:solidFill>
                  <a:srgbClr val="454545"/>
                </a:solidFill>
                <a:effectLst/>
                <a:latin typeface="Avenir Light" panose="020B0402020203020204" pitchFamily="34" charset="77"/>
              </a:rPr>
              <a:t>. Often independent agents</a:t>
            </a:r>
          </a:p>
          <a:p>
            <a:r>
              <a:rPr lang="en-GB" sz="1200" dirty="0">
                <a:solidFill>
                  <a:srgbClr val="454545"/>
                </a:solidFill>
                <a:latin typeface="Avenir Light" panose="020B0402020203020204" pitchFamily="34" charset="77"/>
              </a:rPr>
              <a:t>. Specialise in destinations of type of tourism: cycling; water sports etc</a:t>
            </a:r>
            <a:endParaRPr lang="en-GB" sz="1200" u="none" strike="noStrike" dirty="0">
              <a:solidFill>
                <a:srgbClr val="454545"/>
              </a:solidFill>
              <a:effectLst/>
              <a:latin typeface="Avenir Light" panose="020B0402020203020204" pitchFamily="34" charset="77"/>
            </a:endParaRPr>
          </a:p>
        </p:txBody>
      </p:sp>
    </p:spTree>
    <p:extLst>
      <p:ext uri="{BB962C8B-B14F-4D97-AF65-F5344CB8AC3E}">
        <p14:creationId xmlns:p14="http://schemas.microsoft.com/office/powerpoint/2010/main" val="24036612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262099" y="6458842"/>
            <a:ext cx="2228850" cy="365125"/>
          </a:xfrm>
        </p:spPr>
        <p:txBody>
          <a:bodyPr/>
          <a:lstStyle/>
          <a:p>
            <a:fld id="{E7B70798-690E-5944-9C42-5F5DFEB47247}" type="slidenum">
              <a:rPr lang="en-GB" smtClean="0">
                <a:solidFill>
                  <a:schemeClr val="bg1"/>
                </a:solidFill>
              </a:rPr>
              <a:t>36</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D13A0EE-D676-00D5-4E13-9F09C45C3B2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105" y="6067014"/>
            <a:ext cx="853101" cy="679288"/>
          </a:xfrm>
          <a:prstGeom prst="rect">
            <a:avLst/>
          </a:prstGeom>
        </p:spPr>
      </p:pic>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3"/>
          <a:stretch>
            <a:fillRect/>
          </a:stretch>
        </p:blipFill>
        <p:spPr>
          <a:xfrm>
            <a:off x="8296641" y="293786"/>
            <a:ext cx="1384836" cy="809036"/>
          </a:xfrm>
          <a:prstGeom prst="rect">
            <a:avLst/>
          </a:prstGeom>
        </p:spPr>
      </p:pic>
      <p:sp>
        <p:nvSpPr>
          <p:cNvPr id="41" name="TextBox 40">
            <a:extLst>
              <a:ext uri="{FF2B5EF4-FFF2-40B4-BE49-F238E27FC236}">
                <a16:creationId xmlns:a16="http://schemas.microsoft.com/office/drawing/2014/main" id="{352E63F2-1921-E9CE-12D0-A999141A3434}"/>
              </a:ext>
            </a:extLst>
          </p:cNvPr>
          <p:cNvSpPr txBox="1"/>
          <p:nvPr/>
        </p:nvSpPr>
        <p:spPr>
          <a:xfrm>
            <a:off x="264066" y="862287"/>
            <a:ext cx="8170355" cy="276999"/>
          </a:xfrm>
          <a:prstGeom prst="rect">
            <a:avLst/>
          </a:prstGeom>
          <a:noFill/>
        </p:spPr>
        <p:txBody>
          <a:bodyPr wrap="square">
            <a:spAutoFit/>
          </a:bodyPr>
          <a:lstStyle/>
          <a:p>
            <a:r>
              <a:rPr lang="en-GB" sz="1200" b="1" dirty="0">
                <a:effectLst/>
                <a:latin typeface="Eurostile" panose="020B0504020202050204" pitchFamily="34" charset="77"/>
              </a:rPr>
              <a:t>B. The types of travel and tourism organisations, their roles and the products and services they offer to customers </a:t>
            </a:r>
            <a:endParaRPr lang="en-GB" sz="1200" b="1" dirty="0">
              <a:latin typeface="Eurostile" panose="020B0504020202050204" pitchFamily="34" charset="77"/>
            </a:endParaRPr>
          </a:p>
        </p:txBody>
      </p:sp>
      <p:sp>
        <p:nvSpPr>
          <p:cNvPr id="2" name="Oval 1">
            <a:extLst>
              <a:ext uri="{FF2B5EF4-FFF2-40B4-BE49-F238E27FC236}">
                <a16:creationId xmlns:a16="http://schemas.microsoft.com/office/drawing/2014/main" id="{F20845B1-675D-12A8-F6A7-13C31ABE3832}"/>
              </a:ext>
            </a:extLst>
          </p:cNvPr>
          <p:cNvSpPr/>
          <p:nvPr/>
        </p:nvSpPr>
        <p:spPr>
          <a:xfrm>
            <a:off x="443294" y="1205458"/>
            <a:ext cx="438912" cy="41718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52A8075C-7A74-84C2-FCFD-BFAC85FF0838}"/>
              </a:ext>
            </a:extLst>
          </p:cNvPr>
          <p:cNvSpPr txBox="1"/>
          <p:nvPr/>
        </p:nvSpPr>
        <p:spPr>
          <a:xfrm>
            <a:off x="467664" y="1218928"/>
            <a:ext cx="9438336" cy="523220"/>
          </a:xfrm>
          <a:prstGeom prst="rect">
            <a:avLst/>
          </a:prstGeom>
          <a:noFill/>
        </p:spPr>
        <p:txBody>
          <a:bodyPr wrap="square">
            <a:spAutoFit/>
          </a:bodyPr>
          <a:lstStyle/>
          <a:p>
            <a:r>
              <a:rPr lang="en-GB" sz="1400" b="1" dirty="0">
                <a:solidFill>
                  <a:schemeClr val="bg1"/>
                </a:solidFill>
                <a:effectLst/>
                <a:latin typeface="Eurostile" panose="020B0504020202050204" pitchFamily="34" charset="77"/>
              </a:rPr>
              <a:t>B2.   </a:t>
            </a:r>
            <a:r>
              <a:rPr lang="en-GB" sz="1400" b="1" dirty="0">
                <a:solidFill>
                  <a:srgbClr val="00AAAD"/>
                </a:solidFill>
                <a:effectLst/>
                <a:latin typeface="Eurostile" panose="020B0504020202050204" pitchFamily="34" charset="77"/>
              </a:rPr>
              <a:t>The key sectors of the travel + tourism industry - components of their role, and the products and services they 	offer to different types of customer </a:t>
            </a:r>
            <a:endParaRPr lang="en-GB" sz="1400" dirty="0">
              <a:solidFill>
                <a:srgbClr val="00AAAD"/>
              </a:solidFill>
              <a:latin typeface="Eurostile" panose="020B0504020202050204" pitchFamily="34" charset="77"/>
            </a:endParaRPr>
          </a:p>
        </p:txBody>
      </p:sp>
      <p:sp>
        <p:nvSpPr>
          <p:cNvPr id="16" name="TextBox 15">
            <a:extLst>
              <a:ext uri="{FF2B5EF4-FFF2-40B4-BE49-F238E27FC236}">
                <a16:creationId xmlns:a16="http://schemas.microsoft.com/office/drawing/2014/main" id="{9F0FF107-E662-816B-6F96-F83BCC80216B}"/>
              </a:ext>
            </a:extLst>
          </p:cNvPr>
          <p:cNvSpPr txBox="1"/>
          <p:nvPr/>
        </p:nvSpPr>
        <p:spPr>
          <a:xfrm>
            <a:off x="5121241" y="6475687"/>
            <a:ext cx="3911245" cy="307777"/>
          </a:xfrm>
          <a:prstGeom prst="rect">
            <a:avLst/>
          </a:prstGeom>
          <a:noFill/>
        </p:spPr>
        <p:txBody>
          <a:bodyPr wrap="square">
            <a:spAutoFit/>
          </a:bodyPr>
          <a:lstStyle/>
          <a:p>
            <a:r>
              <a:rPr lang="en-GB" sz="1400" dirty="0">
                <a:solidFill>
                  <a:schemeClr val="bg1"/>
                </a:solidFill>
                <a:effectLst/>
                <a:latin typeface="Eurostile" panose="020B0504020202050204" pitchFamily="34" charset="77"/>
              </a:rPr>
              <a:t>B2. Key sectors of the travel + </a:t>
            </a:r>
            <a:r>
              <a:rPr lang="en-GB" sz="1400" dirty="0">
                <a:solidFill>
                  <a:schemeClr val="bg1"/>
                </a:solidFill>
                <a:latin typeface="Eurostile" panose="020B0504020202050204" pitchFamily="34" charset="77"/>
              </a:rPr>
              <a:t>t</a:t>
            </a:r>
            <a:r>
              <a:rPr lang="en-GB" sz="1400" dirty="0">
                <a:solidFill>
                  <a:schemeClr val="bg1"/>
                </a:solidFill>
                <a:effectLst/>
                <a:latin typeface="Eurostile" panose="020B0504020202050204" pitchFamily="34" charset="77"/>
              </a:rPr>
              <a:t>ourism industry</a:t>
            </a:r>
            <a:endParaRPr lang="en-GB" sz="1400" dirty="0">
              <a:solidFill>
                <a:schemeClr val="bg1"/>
              </a:solidFill>
              <a:latin typeface="Eurostile" panose="020B0504020202050204" pitchFamily="34" charset="77"/>
            </a:endParaRPr>
          </a:p>
        </p:txBody>
      </p:sp>
      <p:grpSp>
        <p:nvGrpSpPr>
          <p:cNvPr id="11" name="Group 10">
            <a:extLst>
              <a:ext uri="{FF2B5EF4-FFF2-40B4-BE49-F238E27FC236}">
                <a16:creationId xmlns:a16="http://schemas.microsoft.com/office/drawing/2014/main" id="{E9774AC5-0AB4-2E3F-D1DB-EB372F2FB9E4}"/>
              </a:ext>
            </a:extLst>
          </p:cNvPr>
          <p:cNvGrpSpPr/>
          <p:nvPr/>
        </p:nvGrpSpPr>
        <p:grpSpPr>
          <a:xfrm>
            <a:off x="264066" y="1885109"/>
            <a:ext cx="2604493" cy="344733"/>
            <a:chOff x="882206" y="2495389"/>
            <a:chExt cx="2604493" cy="344733"/>
          </a:xfrm>
        </p:grpSpPr>
        <p:sp>
          <p:nvSpPr>
            <p:cNvPr id="32" name="Oval 31">
              <a:extLst>
                <a:ext uri="{FF2B5EF4-FFF2-40B4-BE49-F238E27FC236}">
                  <a16:creationId xmlns:a16="http://schemas.microsoft.com/office/drawing/2014/main" id="{95061153-EE58-BA52-F7B3-BE71BF23DEF7}"/>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356C5F0D-397A-A5BD-26AD-577D326A42BC}"/>
                </a:ext>
              </a:extLst>
            </p:cNvPr>
            <p:cNvSpPr txBox="1"/>
            <p:nvPr/>
          </p:nvSpPr>
          <p:spPr>
            <a:xfrm>
              <a:off x="939362" y="2528869"/>
              <a:ext cx="2547337" cy="307777"/>
            </a:xfrm>
            <a:prstGeom prst="rect">
              <a:avLst/>
            </a:prstGeom>
            <a:noFill/>
          </p:spPr>
          <p:txBody>
            <a:bodyPr wrap="square">
              <a:spAutoFit/>
            </a:bodyPr>
            <a:lstStyle/>
            <a:p>
              <a:r>
                <a:rPr lang="en-GB" sz="1400" b="1" dirty="0">
                  <a:latin typeface="Avenir Black" panose="02000503020000020003" pitchFamily="2" charset="0"/>
                </a:rPr>
                <a:t>Visit attractions</a:t>
              </a:r>
              <a:endParaRPr lang="en-GB" sz="1400" dirty="0"/>
            </a:p>
          </p:txBody>
        </p:sp>
      </p:grpSp>
      <p:grpSp>
        <p:nvGrpSpPr>
          <p:cNvPr id="19" name="Group 18">
            <a:extLst>
              <a:ext uri="{FF2B5EF4-FFF2-40B4-BE49-F238E27FC236}">
                <a16:creationId xmlns:a16="http://schemas.microsoft.com/office/drawing/2014/main" id="{856D17A7-2479-0459-393D-713169EB5BC4}"/>
              </a:ext>
            </a:extLst>
          </p:cNvPr>
          <p:cNvGrpSpPr/>
          <p:nvPr/>
        </p:nvGrpSpPr>
        <p:grpSpPr>
          <a:xfrm>
            <a:off x="3731977" y="2867115"/>
            <a:ext cx="2149950" cy="2146302"/>
            <a:chOff x="3802794" y="2681730"/>
            <a:chExt cx="1605205" cy="1607209"/>
          </a:xfrm>
        </p:grpSpPr>
        <p:grpSp>
          <p:nvGrpSpPr>
            <p:cNvPr id="5" name="Group 4">
              <a:extLst>
                <a:ext uri="{FF2B5EF4-FFF2-40B4-BE49-F238E27FC236}">
                  <a16:creationId xmlns:a16="http://schemas.microsoft.com/office/drawing/2014/main" id="{41D200E0-770D-2FC8-4E0E-905A3EE57870}"/>
                </a:ext>
              </a:extLst>
            </p:cNvPr>
            <p:cNvGrpSpPr/>
            <p:nvPr/>
          </p:nvGrpSpPr>
          <p:grpSpPr>
            <a:xfrm>
              <a:off x="3802794" y="2681730"/>
              <a:ext cx="1605205" cy="1607209"/>
              <a:chOff x="3602430" y="2140932"/>
              <a:chExt cx="2293609" cy="2339222"/>
            </a:xfrm>
          </p:grpSpPr>
          <p:sp>
            <p:nvSpPr>
              <p:cNvPr id="3" name="Oval 2">
                <a:extLst>
                  <a:ext uri="{FF2B5EF4-FFF2-40B4-BE49-F238E27FC236}">
                    <a16:creationId xmlns:a16="http://schemas.microsoft.com/office/drawing/2014/main" id="{6F84A43D-1439-62BE-1A9E-9F1E387DEE60}"/>
                  </a:ext>
                </a:extLst>
              </p:cNvPr>
              <p:cNvSpPr/>
              <p:nvPr/>
            </p:nvSpPr>
            <p:spPr>
              <a:xfrm>
                <a:off x="3602430" y="2140932"/>
                <a:ext cx="2293609" cy="2339222"/>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71689244-FD19-1178-24D3-48DF8C1C4AFD}"/>
                  </a:ext>
                </a:extLst>
              </p:cNvPr>
              <p:cNvSpPr txBox="1"/>
              <p:nvPr/>
            </p:nvSpPr>
            <p:spPr>
              <a:xfrm>
                <a:off x="3655474" y="3546220"/>
                <a:ext cx="2211941" cy="637337"/>
              </a:xfrm>
              <a:prstGeom prst="rect">
                <a:avLst/>
              </a:prstGeom>
              <a:noFill/>
            </p:spPr>
            <p:txBody>
              <a:bodyPr wrap="square" rtlCol="0">
                <a:spAutoFit/>
              </a:bodyPr>
              <a:lstStyle/>
              <a:p>
                <a:pPr algn="ctr"/>
                <a:r>
                  <a:rPr lang="en-GB" sz="1600" b="1" dirty="0">
                    <a:solidFill>
                      <a:schemeClr val="bg1"/>
                    </a:solidFill>
                    <a:latin typeface="Eurostile" panose="020B0504020202050204" pitchFamily="34" charset="77"/>
                  </a:rPr>
                  <a:t>Visitor </a:t>
                </a:r>
              </a:p>
              <a:p>
                <a:pPr algn="ctr"/>
                <a:r>
                  <a:rPr lang="en-GB" sz="1600" b="1" dirty="0">
                    <a:solidFill>
                      <a:schemeClr val="bg1"/>
                    </a:solidFill>
                    <a:latin typeface="Eurostile" panose="020B0504020202050204" pitchFamily="34" charset="77"/>
                  </a:rPr>
                  <a:t>attractions</a:t>
                </a:r>
              </a:p>
            </p:txBody>
          </p:sp>
        </p:grpSp>
        <p:pic>
          <p:nvPicPr>
            <p:cNvPr id="18" name="Picture 17">
              <a:extLst>
                <a:ext uri="{FF2B5EF4-FFF2-40B4-BE49-F238E27FC236}">
                  <a16:creationId xmlns:a16="http://schemas.microsoft.com/office/drawing/2014/main" id="{0DC57C15-6E73-49EA-6CAA-CE358F6B8D00}"/>
                </a:ext>
              </a:extLst>
            </p:cNvPr>
            <p:cNvPicPr>
              <a:picLocks noChangeAspect="1"/>
            </p:cNvPicPr>
            <p:nvPr/>
          </p:nvPicPr>
          <p:blipFill>
            <a:blip r:embed="rId4"/>
            <a:stretch>
              <a:fillRect/>
            </a:stretch>
          </p:blipFill>
          <p:spPr>
            <a:xfrm>
              <a:off x="4213838" y="2944942"/>
              <a:ext cx="800206" cy="647589"/>
            </a:xfrm>
            <a:prstGeom prst="rect">
              <a:avLst/>
            </a:prstGeom>
          </p:spPr>
        </p:pic>
      </p:grpSp>
      <p:sp>
        <p:nvSpPr>
          <p:cNvPr id="20" name="TextBox 19">
            <a:extLst>
              <a:ext uri="{FF2B5EF4-FFF2-40B4-BE49-F238E27FC236}">
                <a16:creationId xmlns:a16="http://schemas.microsoft.com/office/drawing/2014/main" id="{297EBEE6-CF67-E5DA-277E-7DECC7FD2FD3}"/>
              </a:ext>
            </a:extLst>
          </p:cNvPr>
          <p:cNvSpPr txBox="1"/>
          <p:nvPr/>
        </p:nvSpPr>
        <p:spPr>
          <a:xfrm>
            <a:off x="562924" y="2111017"/>
            <a:ext cx="3576414" cy="1384995"/>
          </a:xfrm>
          <a:prstGeom prst="rect">
            <a:avLst/>
          </a:prstGeom>
          <a:noFill/>
        </p:spPr>
        <p:txBody>
          <a:bodyPr wrap="square">
            <a:spAutoFit/>
          </a:bodyPr>
          <a:lstStyle/>
          <a:p>
            <a:r>
              <a:rPr lang="en-GB" sz="1200" u="none" strike="noStrike" dirty="0">
                <a:solidFill>
                  <a:srgbClr val="454545"/>
                </a:solidFill>
                <a:effectLst/>
                <a:latin typeface="Avenir Light" panose="020B0402020203020204" pitchFamily="34" charset="77"/>
              </a:rPr>
              <a:t>. UK visitor attractions are important of domestic tourism + inbound tourists</a:t>
            </a:r>
          </a:p>
          <a:p>
            <a:r>
              <a:rPr lang="en-GB" sz="1200" dirty="0">
                <a:solidFill>
                  <a:srgbClr val="454545"/>
                </a:solidFill>
                <a:latin typeface="Avenir Light" panose="020B0402020203020204" pitchFamily="34" charset="77"/>
              </a:rPr>
              <a:t>Purpose: entertainment; education + recreation</a:t>
            </a:r>
          </a:p>
          <a:p>
            <a:endParaRPr lang="en-GB" sz="1200" dirty="0">
              <a:solidFill>
                <a:srgbClr val="454545"/>
              </a:solidFill>
              <a:latin typeface="Avenir Light" panose="020B0402020203020204" pitchFamily="34" charset="77"/>
            </a:endParaRPr>
          </a:p>
          <a:p>
            <a:r>
              <a:rPr lang="en-GB" sz="1200" dirty="0">
                <a:solidFill>
                  <a:srgbClr val="454545"/>
                </a:solidFill>
                <a:latin typeface="Avenir Light" panose="020B0402020203020204" pitchFamily="34" charset="77"/>
              </a:rPr>
              <a:t>Attraction facilities:</a:t>
            </a:r>
          </a:p>
          <a:p>
            <a:r>
              <a:rPr lang="en-GB" sz="1200" dirty="0">
                <a:solidFill>
                  <a:srgbClr val="454545"/>
                </a:solidFill>
                <a:latin typeface="Avenir Light" panose="020B0402020203020204" pitchFamily="34" charset="77"/>
              </a:rPr>
              <a:t>. Parking	. Cafes/Restaurants</a:t>
            </a:r>
          </a:p>
          <a:p>
            <a:r>
              <a:rPr lang="en-GB" sz="1200" dirty="0">
                <a:solidFill>
                  <a:srgbClr val="454545"/>
                </a:solidFill>
                <a:latin typeface="Avenir Light" panose="020B0402020203020204" pitchFamily="34" charset="77"/>
              </a:rPr>
              <a:t>. Gift shops	. Information (displays, apps etc)</a:t>
            </a:r>
          </a:p>
        </p:txBody>
      </p:sp>
      <p:grpSp>
        <p:nvGrpSpPr>
          <p:cNvPr id="21" name="Group 20">
            <a:extLst>
              <a:ext uri="{FF2B5EF4-FFF2-40B4-BE49-F238E27FC236}">
                <a16:creationId xmlns:a16="http://schemas.microsoft.com/office/drawing/2014/main" id="{7D9DF04F-A953-0F12-8DA0-E77A569A76FB}"/>
              </a:ext>
            </a:extLst>
          </p:cNvPr>
          <p:cNvGrpSpPr/>
          <p:nvPr/>
        </p:nvGrpSpPr>
        <p:grpSpPr>
          <a:xfrm>
            <a:off x="344170" y="3783386"/>
            <a:ext cx="2604493" cy="344733"/>
            <a:chOff x="882206" y="2495389"/>
            <a:chExt cx="2604493" cy="344733"/>
          </a:xfrm>
        </p:grpSpPr>
        <p:sp>
          <p:nvSpPr>
            <p:cNvPr id="22" name="Oval 21">
              <a:extLst>
                <a:ext uri="{FF2B5EF4-FFF2-40B4-BE49-F238E27FC236}">
                  <a16:creationId xmlns:a16="http://schemas.microsoft.com/office/drawing/2014/main" id="{6CB70854-E296-5683-D560-89AFD5438A94}"/>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F35BF94F-6AA7-3E50-BB12-8B70D6A8D818}"/>
                </a:ext>
              </a:extLst>
            </p:cNvPr>
            <p:cNvSpPr txBox="1"/>
            <p:nvPr/>
          </p:nvSpPr>
          <p:spPr>
            <a:xfrm>
              <a:off x="939362" y="2528869"/>
              <a:ext cx="2547337" cy="307777"/>
            </a:xfrm>
            <a:prstGeom prst="rect">
              <a:avLst/>
            </a:prstGeom>
            <a:noFill/>
          </p:spPr>
          <p:txBody>
            <a:bodyPr wrap="square">
              <a:spAutoFit/>
            </a:bodyPr>
            <a:lstStyle/>
            <a:p>
              <a:r>
                <a:rPr lang="en-GB" sz="1400" b="1" dirty="0">
                  <a:latin typeface="Avenir Black" panose="02000503020000020003" pitchFamily="2" charset="0"/>
                </a:rPr>
                <a:t>Nature</a:t>
              </a:r>
              <a:endParaRPr lang="en-GB" sz="1400" dirty="0"/>
            </a:p>
          </p:txBody>
        </p:sp>
      </p:grpSp>
      <p:grpSp>
        <p:nvGrpSpPr>
          <p:cNvPr id="24" name="Group 23">
            <a:extLst>
              <a:ext uri="{FF2B5EF4-FFF2-40B4-BE49-F238E27FC236}">
                <a16:creationId xmlns:a16="http://schemas.microsoft.com/office/drawing/2014/main" id="{1DCBCF9C-398D-7394-C4D5-1951C0F99BF2}"/>
              </a:ext>
            </a:extLst>
          </p:cNvPr>
          <p:cNvGrpSpPr/>
          <p:nvPr/>
        </p:nvGrpSpPr>
        <p:grpSpPr>
          <a:xfrm>
            <a:off x="443294" y="4928489"/>
            <a:ext cx="2604493" cy="344733"/>
            <a:chOff x="882206" y="2495389"/>
            <a:chExt cx="2604493" cy="344733"/>
          </a:xfrm>
        </p:grpSpPr>
        <p:sp>
          <p:nvSpPr>
            <p:cNvPr id="26" name="Oval 25">
              <a:extLst>
                <a:ext uri="{FF2B5EF4-FFF2-40B4-BE49-F238E27FC236}">
                  <a16:creationId xmlns:a16="http://schemas.microsoft.com/office/drawing/2014/main" id="{05AFA5F6-BB7B-93FA-3665-FB72F38430B7}"/>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1E84B4EB-52AA-6CD4-FAE4-8F8019D59AF6}"/>
                </a:ext>
              </a:extLst>
            </p:cNvPr>
            <p:cNvSpPr txBox="1"/>
            <p:nvPr/>
          </p:nvSpPr>
          <p:spPr>
            <a:xfrm>
              <a:off x="939362" y="2528869"/>
              <a:ext cx="2547337" cy="307777"/>
            </a:xfrm>
            <a:prstGeom prst="rect">
              <a:avLst/>
            </a:prstGeom>
            <a:noFill/>
          </p:spPr>
          <p:txBody>
            <a:bodyPr wrap="square">
              <a:spAutoFit/>
            </a:bodyPr>
            <a:lstStyle/>
            <a:p>
              <a:r>
                <a:rPr lang="en-GB" sz="1400" b="1" dirty="0">
                  <a:latin typeface="Avenir Black" panose="02000503020000020003" pitchFamily="2" charset="0"/>
                </a:rPr>
                <a:t>Historical - heritage</a:t>
              </a:r>
              <a:endParaRPr lang="en-GB" sz="1400" dirty="0"/>
            </a:p>
          </p:txBody>
        </p:sp>
      </p:grpSp>
      <p:grpSp>
        <p:nvGrpSpPr>
          <p:cNvPr id="28" name="Group 27">
            <a:extLst>
              <a:ext uri="{FF2B5EF4-FFF2-40B4-BE49-F238E27FC236}">
                <a16:creationId xmlns:a16="http://schemas.microsoft.com/office/drawing/2014/main" id="{B4D7A93D-F16D-7AAC-6BF3-AD98E4C41436}"/>
              </a:ext>
            </a:extLst>
          </p:cNvPr>
          <p:cNvGrpSpPr/>
          <p:nvPr/>
        </p:nvGrpSpPr>
        <p:grpSpPr>
          <a:xfrm>
            <a:off x="5988429" y="3505563"/>
            <a:ext cx="2604493" cy="344733"/>
            <a:chOff x="882206" y="2495389"/>
            <a:chExt cx="2604493" cy="344733"/>
          </a:xfrm>
        </p:grpSpPr>
        <p:sp>
          <p:nvSpPr>
            <p:cNvPr id="29" name="Oval 28">
              <a:extLst>
                <a:ext uri="{FF2B5EF4-FFF2-40B4-BE49-F238E27FC236}">
                  <a16:creationId xmlns:a16="http://schemas.microsoft.com/office/drawing/2014/main" id="{0E2E900A-DBA4-D727-56A9-A30D65C5A676}"/>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TextBox 29">
              <a:extLst>
                <a:ext uri="{FF2B5EF4-FFF2-40B4-BE49-F238E27FC236}">
                  <a16:creationId xmlns:a16="http://schemas.microsoft.com/office/drawing/2014/main" id="{76C3B351-90E1-6A92-E051-058D59307E38}"/>
                </a:ext>
              </a:extLst>
            </p:cNvPr>
            <p:cNvSpPr txBox="1"/>
            <p:nvPr/>
          </p:nvSpPr>
          <p:spPr>
            <a:xfrm>
              <a:off x="939362" y="2528869"/>
              <a:ext cx="2547337" cy="307777"/>
            </a:xfrm>
            <a:prstGeom prst="rect">
              <a:avLst/>
            </a:prstGeom>
            <a:noFill/>
          </p:spPr>
          <p:txBody>
            <a:bodyPr wrap="square">
              <a:spAutoFit/>
            </a:bodyPr>
            <a:lstStyle/>
            <a:p>
              <a:r>
                <a:rPr lang="en-GB" sz="1400" b="1" dirty="0">
                  <a:latin typeface="Avenir Black" panose="02000503020000020003" pitchFamily="2" charset="0"/>
                </a:rPr>
                <a:t>Man-made</a:t>
              </a:r>
              <a:endParaRPr lang="en-GB" sz="1400" dirty="0"/>
            </a:p>
          </p:txBody>
        </p:sp>
      </p:grpSp>
      <p:grpSp>
        <p:nvGrpSpPr>
          <p:cNvPr id="31" name="Group 30">
            <a:extLst>
              <a:ext uri="{FF2B5EF4-FFF2-40B4-BE49-F238E27FC236}">
                <a16:creationId xmlns:a16="http://schemas.microsoft.com/office/drawing/2014/main" id="{81197758-BA2C-15BA-5F69-CDAC04766A6F}"/>
              </a:ext>
            </a:extLst>
          </p:cNvPr>
          <p:cNvGrpSpPr/>
          <p:nvPr/>
        </p:nvGrpSpPr>
        <p:grpSpPr>
          <a:xfrm>
            <a:off x="5959852" y="1963502"/>
            <a:ext cx="2604493" cy="344733"/>
            <a:chOff x="882206" y="2495389"/>
            <a:chExt cx="2604493" cy="344733"/>
          </a:xfrm>
        </p:grpSpPr>
        <p:sp>
          <p:nvSpPr>
            <p:cNvPr id="33" name="Oval 32">
              <a:extLst>
                <a:ext uri="{FF2B5EF4-FFF2-40B4-BE49-F238E27FC236}">
                  <a16:creationId xmlns:a16="http://schemas.microsoft.com/office/drawing/2014/main" id="{28B383A8-468A-CDE9-3DA9-63E1C4A8EF69}"/>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extBox 33">
              <a:extLst>
                <a:ext uri="{FF2B5EF4-FFF2-40B4-BE49-F238E27FC236}">
                  <a16:creationId xmlns:a16="http://schemas.microsoft.com/office/drawing/2014/main" id="{FBD7EAEC-ED9C-EB77-22CD-1A2DC8044ABB}"/>
                </a:ext>
              </a:extLst>
            </p:cNvPr>
            <p:cNvSpPr txBox="1"/>
            <p:nvPr/>
          </p:nvSpPr>
          <p:spPr>
            <a:xfrm>
              <a:off x="939362" y="2528869"/>
              <a:ext cx="2547337" cy="307777"/>
            </a:xfrm>
            <a:prstGeom prst="rect">
              <a:avLst/>
            </a:prstGeom>
            <a:noFill/>
          </p:spPr>
          <p:txBody>
            <a:bodyPr wrap="square">
              <a:spAutoFit/>
            </a:bodyPr>
            <a:lstStyle/>
            <a:p>
              <a:r>
                <a:rPr lang="en-GB" sz="1400" b="1" dirty="0">
                  <a:latin typeface="Avenir Black" panose="02000503020000020003" pitchFamily="2" charset="0"/>
                </a:rPr>
                <a:t>Sports</a:t>
              </a:r>
              <a:endParaRPr lang="en-GB" sz="1400" dirty="0"/>
            </a:p>
          </p:txBody>
        </p:sp>
      </p:grpSp>
      <p:grpSp>
        <p:nvGrpSpPr>
          <p:cNvPr id="35" name="Group 34">
            <a:extLst>
              <a:ext uri="{FF2B5EF4-FFF2-40B4-BE49-F238E27FC236}">
                <a16:creationId xmlns:a16="http://schemas.microsoft.com/office/drawing/2014/main" id="{B0186761-A18E-4F09-446E-386D1A5621BD}"/>
              </a:ext>
            </a:extLst>
          </p:cNvPr>
          <p:cNvGrpSpPr/>
          <p:nvPr/>
        </p:nvGrpSpPr>
        <p:grpSpPr>
          <a:xfrm>
            <a:off x="6017008" y="5122139"/>
            <a:ext cx="2604493" cy="344733"/>
            <a:chOff x="882206" y="2495389"/>
            <a:chExt cx="2604493" cy="344733"/>
          </a:xfrm>
        </p:grpSpPr>
        <p:sp>
          <p:nvSpPr>
            <p:cNvPr id="36" name="Oval 35">
              <a:extLst>
                <a:ext uri="{FF2B5EF4-FFF2-40B4-BE49-F238E27FC236}">
                  <a16:creationId xmlns:a16="http://schemas.microsoft.com/office/drawing/2014/main" id="{330E61B7-525E-C0C8-C9ED-BF1D96F7D637}"/>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TextBox 36">
              <a:extLst>
                <a:ext uri="{FF2B5EF4-FFF2-40B4-BE49-F238E27FC236}">
                  <a16:creationId xmlns:a16="http://schemas.microsoft.com/office/drawing/2014/main" id="{78C5FFD9-7A34-AAAF-FFDD-1C70B9BDD45E}"/>
                </a:ext>
              </a:extLst>
            </p:cNvPr>
            <p:cNvSpPr txBox="1"/>
            <p:nvPr/>
          </p:nvSpPr>
          <p:spPr>
            <a:xfrm>
              <a:off x="939362" y="2528869"/>
              <a:ext cx="2547337" cy="307777"/>
            </a:xfrm>
            <a:prstGeom prst="rect">
              <a:avLst/>
            </a:prstGeom>
            <a:noFill/>
          </p:spPr>
          <p:txBody>
            <a:bodyPr wrap="square">
              <a:spAutoFit/>
            </a:bodyPr>
            <a:lstStyle/>
            <a:p>
              <a:r>
                <a:rPr lang="en-GB" sz="1400" b="1" dirty="0">
                  <a:latin typeface="Avenir Black" panose="02000503020000020003" pitchFamily="2" charset="0"/>
                </a:rPr>
                <a:t>Special events</a:t>
              </a:r>
              <a:endParaRPr lang="en-GB" sz="1400" dirty="0"/>
            </a:p>
          </p:txBody>
        </p:sp>
      </p:grpSp>
      <p:sp>
        <p:nvSpPr>
          <p:cNvPr id="42" name="TextBox 41">
            <a:extLst>
              <a:ext uri="{FF2B5EF4-FFF2-40B4-BE49-F238E27FC236}">
                <a16:creationId xmlns:a16="http://schemas.microsoft.com/office/drawing/2014/main" id="{8DB52CA6-5D2B-FE4A-B604-DD799E6900B0}"/>
              </a:ext>
            </a:extLst>
          </p:cNvPr>
          <p:cNvSpPr txBox="1"/>
          <p:nvPr/>
        </p:nvSpPr>
        <p:spPr>
          <a:xfrm>
            <a:off x="339788" y="4204841"/>
            <a:ext cx="3576414" cy="461665"/>
          </a:xfrm>
          <a:prstGeom prst="rect">
            <a:avLst/>
          </a:prstGeom>
          <a:noFill/>
        </p:spPr>
        <p:txBody>
          <a:bodyPr wrap="square">
            <a:spAutoFit/>
          </a:bodyPr>
          <a:lstStyle/>
          <a:p>
            <a:r>
              <a:rPr lang="en-GB" sz="1200" u="none" strike="noStrike" dirty="0">
                <a:solidFill>
                  <a:srgbClr val="454545"/>
                </a:solidFill>
                <a:effectLst/>
                <a:latin typeface="Avenir Light" panose="020B0402020203020204" pitchFamily="34" charset="77"/>
              </a:rPr>
              <a:t>. Include: national parks (15); AONB; coastlines; mountains; </a:t>
            </a:r>
            <a:r>
              <a:rPr lang="en-GB" sz="1200" dirty="0">
                <a:solidFill>
                  <a:srgbClr val="454545"/>
                </a:solidFill>
                <a:latin typeface="Avenir Light" panose="020B0402020203020204" pitchFamily="34" charset="77"/>
              </a:rPr>
              <a:t>l</a:t>
            </a:r>
            <a:r>
              <a:rPr lang="en-GB" sz="1200" u="none" strike="noStrike" dirty="0">
                <a:solidFill>
                  <a:srgbClr val="454545"/>
                </a:solidFill>
                <a:effectLst/>
                <a:latin typeface="Avenir Light" panose="020B0402020203020204" pitchFamily="34" charset="77"/>
              </a:rPr>
              <a:t>akes; parks and beaches</a:t>
            </a:r>
            <a:endParaRPr lang="en-GB" sz="1200" dirty="0">
              <a:solidFill>
                <a:srgbClr val="454545"/>
              </a:solidFill>
              <a:latin typeface="Avenir Light" panose="020B0402020203020204" pitchFamily="34" charset="77"/>
            </a:endParaRPr>
          </a:p>
        </p:txBody>
      </p:sp>
      <p:sp>
        <p:nvSpPr>
          <p:cNvPr id="43" name="TextBox 42">
            <a:extLst>
              <a:ext uri="{FF2B5EF4-FFF2-40B4-BE49-F238E27FC236}">
                <a16:creationId xmlns:a16="http://schemas.microsoft.com/office/drawing/2014/main" id="{C300AFEA-B2A5-98CC-BF5F-B8C888724305}"/>
              </a:ext>
            </a:extLst>
          </p:cNvPr>
          <p:cNvSpPr txBox="1"/>
          <p:nvPr/>
        </p:nvSpPr>
        <p:spPr>
          <a:xfrm>
            <a:off x="411481" y="5360327"/>
            <a:ext cx="3576414" cy="830997"/>
          </a:xfrm>
          <a:prstGeom prst="rect">
            <a:avLst/>
          </a:prstGeom>
          <a:noFill/>
        </p:spPr>
        <p:txBody>
          <a:bodyPr wrap="square">
            <a:spAutoFit/>
          </a:bodyPr>
          <a:lstStyle/>
          <a:p>
            <a:r>
              <a:rPr lang="en-GB" sz="1200" u="none" strike="noStrike" dirty="0">
                <a:solidFill>
                  <a:srgbClr val="454545"/>
                </a:solidFill>
                <a:effectLst/>
                <a:latin typeface="Avenir Light" panose="020B0402020203020204" pitchFamily="34" charset="77"/>
              </a:rPr>
              <a:t>. UK famous for its historic buildings. National Trust and English Heritage oversee many of these including: Stonehenge; Blenheim Palace; Kenilworth Castle; Edinburgh Castle etc</a:t>
            </a:r>
            <a:endParaRPr lang="en-GB" sz="1200" dirty="0">
              <a:solidFill>
                <a:srgbClr val="454545"/>
              </a:solidFill>
              <a:latin typeface="Avenir Light" panose="020B0402020203020204" pitchFamily="34" charset="77"/>
            </a:endParaRPr>
          </a:p>
        </p:txBody>
      </p:sp>
      <p:sp>
        <p:nvSpPr>
          <p:cNvPr id="44" name="TextBox 43">
            <a:extLst>
              <a:ext uri="{FF2B5EF4-FFF2-40B4-BE49-F238E27FC236}">
                <a16:creationId xmlns:a16="http://schemas.microsoft.com/office/drawing/2014/main" id="{B0078095-6B82-7BB7-1768-7CA14C7AFF72}"/>
              </a:ext>
            </a:extLst>
          </p:cNvPr>
          <p:cNvSpPr txBox="1"/>
          <p:nvPr/>
        </p:nvSpPr>
        <p:spPr>
          <a:xfrm>
            <a:off x="6105063" y="2301620"/>
            <a:ext cx="3576414" cy="1015663"/>
          </a:xfrm>
          <a:prstGeom prst="rect">
            <a:avLst/>
          </a:prstGeom>
          <a:noFill/>
        </p:spPr>
        <p:txBody>
          <a:bodyPr wrap="square">
            <a:spAutoFit/>
          </a:bodyPr>
          <a:lstStyle/>
          <a:p>
            <a:r>
              <a:rPr lang="en-GB" sz="1200" u="none" strike="noStrike" dirty="0">
                <a:solidFill>
                  <a:srgbClr val="454545"/>
                </a:solidFill>
                <a:effectLst/>
                <a:latin typeface="Avenir Light" panose="020B0402020203020204" pitchFamily="34" charset="77"/>
              </a:rPr>
              <a:t>. Sporting events in the UK and Globally attract visitors from around the world. The Olympics and Football World Cup are the biggest with Premier League, Wimbledon, Grand prix, Open Golf, London Marathon etc.</a:t>
            </a:r>
            <a:endParaRPr lang="en-GB" sz="1200" dirty="0">
              <a:solidFill>
                <a:srgbClr val="454545"/>
              </a:solidFill>
              <a:latin typeface="Avenir Light" panose="020B0402020203020204" pitchFamily="34" charset="77"/>
            </a:endParaRPr>
          </a:p>
        </p:txBody>
      </p:sp>
      <p:sp>
        <p:nvSpPr>
          <p:cNvPr id="45" name="TextBox 44">
            <a:extLst>
              <a:ext uri="{FF2B5EF4-FFF2-40B4-BE49-F238E27FC236}">
                <a16:creationId xmlns:a16="http://schemas.microsoft.com/office/drawing/2014/main" id="{82260C94-49EC-9E5B-59B4-B3BAC53C8D1B}"/>
              </a:ext>
            </a:extLst>
          </p:cNvPr>
          <p:cNvSpPr txBox="1"/>
          <p:nvPr/>
        </p:nvSpPr>
        <p:spPr>
          <a:xfrm>
            <a:off x="6146078" y="3891737"/>
            <a:ext cx="3576414" cy="1015663"/>
          </a:xfrm>
          <a:prstGeom prst="rect">
            <a:avLst/>
          </a:prstGeom>
          <a:noFill/>
        </p:spPr>
        <p:txBody>
          <a:bodyPr wrap="square">
            <a:spAutoFit/>
          </a:bodyPr>
          <a:lstStyle/>
          <a:p>
            <a:r>
              <a:rPr lang="en-GB" sz="1200" u="none" strike="noStrike" dirty="0">
                <a:solidFill>
                  <a:srgbClr val="454545"/>
                </a:solidFill>
                <a:effectLst/>
                <a:latin typeface="Avenir Light" panose="020B0402020203020204" pitchFamily="34" charset="77"/>
              </a:rPr>
              <a:t>. These sector covers a wide range of attractions from museums to theme parks. </a:t>
            </a:r>
          </a:p>
          <a:p>
            <a:r>
              <a:rPr lang="en-GB" sz="1200" dirty="0">
                <a:solidFill>
                  <a:srgbClr val="454545"/>
                </a:solidFill>
                <a:latin typeface="Avenir Light" panose="020B0402020203020204" pitchFamily="34" charset="77"/>
              </a:rPr>
              <a:t>. UK museums are world famous – British, V+A, Science, Natural History – and attract millions of visitors each year.</a:t>
            </a:r>
          </a:p>
        </p:txBody>
      </p:sp>
      <p:sp>
        <p:nvSpPr>
          <p:cNvPr id="46" name="TextBox 45">
            <a:extLst>
              <a:ext uri="{FF2B5EF4-FFF2-40B4-BE49-F238E27FC236}">
                <a16:creationId xmlns:a16="http://schemas.microsoft.com/office/drawing/2014/main" id="{B6974CF1-59CF-8A4F-FDEC-7DFF01E6CF23}"/>
              </a:ext>
            </a:extLst>
          </p:cNvPr>
          <p:cNvSpPr txBox="1"/>
          <p:nvPr/>
        </p:nvSpPr>
        <p:spPr>
          <a:xfrm>
            <a:off x="6106297" y="5544993"/>
            <a:ext cx="3576414" cy="646331"/>
          </a:xfrm>
          <a:prstGeom prst="rect">
            <a:avLst/>
          </a:prstGeom>
          <a:noFill/>
        </p:spPr>
        <p:txBody>
          <a:bodyPr wrap="square">
            <a:spAutoFit/>
          </a:bodyPr>
          <a:lstStyle/>
          <a:p>
            <a:r>
              <a:rPr lang="en-GB" sz="1200" u="none" strike="noStrike" dirty="0">
                <a:solidFill>
                  <a:srgbClr val="454545"/>
                </a:solidFill>
                <a:effectLst/>
                <a:latin typeface="Avenir Light" panose="020B0402020203020204" pitchFamily="34" charset="77"/>
              </a:rPr>
              <a:t>. Special events include festivals + parades which include: Notting Hill Carnival; Edinburgh Festival; Glastonbury, Reading music festivals</a:t>
            </a:r>
            <a:endParaRPr lang="en-GB" sz="1200" dirty="0">
              <a:solidFill>
                <a:srgbClr val="454545"/>
              </a:solidFill>
              <a:latin typeface="Avenir Light" panose="020B0402020203020204" pitchFamily="34" charset="77"/>
            </a:endParaRPr>
          </a:p>
        </p:txBody>
      </p:sp>
    </p:spTree>
    <p:extLst>
      <p:ext uri="{BB962C8B-B14F-4D97-AF65-F5344CB8AC3E}">
        <p14:creationId xmlns:p14="http://schemas.microsoft.com/office/powerpoint/2010/main" val="23004094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262099" y="6458842"/>
            <a:ext cx="2228850" cy="365125"/>
          </a:xfrm>
        </p:spPr>
        <p:txBody>
          <a:bodyPr/>
          <a:lstStyle/>
          <a:p>
            <a:fld id="{E7B70798-690E-5944-9C42-5F5DFEB47247}" type="slidenum">
              <a:rPr lang="en-GB" smtClean="0">
                <a:solidFill>
                  <a:schemeClr val="bg1"/>
                </a:solidFill>
              </a:rPr>
              <a:t>37</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D13A0EE-D676-00D5-4E13-9F09C45C3B2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105" y="5961289"/>
            <a:ext cx="985879" cy="785013"/>
          </a:xfrm>
          <a:prstGeom prst="rect">
            <a:avLst/>
          </a:prstGeom>
        </p:spPr>
      </p:pic>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3"/>
          <a:stretch>
            <a:fillRect/>
          </a:stretch>
        </p:blipFill>
        <p:spPr>
          <a:xfrm>
            <a:off x="8296641" y="293786"/>
            <a:ext cx="1384836" cy="809036"/>
          </a:xfrm>
          <a:prstGeom prst="rect">
            <a:avLst/>
          </a:prstGeom>
        </p:spPr>
      </p:pic>
      <p:sp>
        <p:nvSpPr>
          <p:cNvPr id="41" name="TextBox 40">
            <a:extLst>
              <a:ext uri="{FF2B5EF4-FFF2-40B4-BE49-F238E27FC236}">
                <a16:creationId xmlns:a16="http://schemas.microsoft.com/office/drawing/2014/main" id="{352E63F2-1921-E9CE-12D0-A999141A3434}"/>
              </a:ext>
            </a:extLst>
          </p:cNvPr>
          <p:cNvSpPr txBox="1"/>
          <p:nvPr/>
        </p:nvSpPr>
        <p:spPr>
          <a:xfrm>
            <a:off x="264066" y="862287"/>
            <a:ext cx="8170355" cy="276999"/>
          </a:xfrm>
          <a:prstGeom prst="rect">
            <a:avLst/>
          </a:prstGeom>
          <a:noFill/>
        </p:spPr>
        <p:txBody>
          <a:bodyPr wrap="square">
            <a:spAutoFit/>
          </a:bodyPr>
          <a:lstStyle/>
          <a:p>
            <a:r>
              <a:rPr lang="en-GB" sz="1200" b="1" dirty="0">
                <a:effectLst/>
                <a:latin typeface="Eurostile" panose="020B0504020202050204" pitchFamily="34" charset="77"/>
              </a:rPr>
              <a:t>B. The types of travel and tourism organisations, their roles and the products and services they offer to customers </a:t>
            </a:r>
            <a:endParaRPr lang="en-GB" sz="1200" b="1" dirty="0">
              <a:latin typeface="Eurostile" panose="020B0504020202050204" pitchFamily="34" charset="77"/>
            </a:endParaRPr>
          </a:p>
        </p:txBody>
      </p:sp>
      <p:sp>
        <p:nvSpPr>
          <p:cNvPr id="2" name="Oval 1">
            <a:extLst>
              <a:ext uri="{FF2B5EF4-FFF2-40B4-BE49-F238E27FC236}">
                <a16:creationId xmlns:a16="http://schemas.microsoft.com/office/drawing/2014/main" id="{F20845B1-675D-12A8-F6A7-13C31ABE3832}"/>
              </a:ext>
            </a:extLst>
          </p:cNvPr>
          <p:cNvSpPr/>
          <p:nvPr/>
        </p:nvSpPr>
        <p:spPr>
          <a:xfrm>
            <a:off x="443294" y="1205458"/>
            <a:ext cx="438912" cy="41718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52A8075C-7A74-84C2-FCFD-BFAC85FF0838}"/>
              </a:ext>
            </a:extLst>
          </p:cNvPr>
          <p:cNvSpPr txBox="1"/>
          <p:nvPr/>
        </p:nvSpPr>
        <p:spPr>
          <a:xfrm>
            <a:off x="467664" y="1246026"/>
            <a:ext cx="9438336" cy="523220"/>
          </a:xfrm>
          <a:prstGeom prst="rect">
            <a:avLst/>
          </a:prstGeom>
          <a:noFill/>
        </p:spPr>
        <p:txBody>
          <a:bodyPr wrap="square">
            <a:spAutoFit/>
          </a:bodyPr>
          <a:lstStyle/>
          <a:p>
            <a:r>
              <a:rPr lang="en-GB" sz="1400" b="1" dirty="0">
                <a:solidFill>
                  <a:schemeClr val="bg1"/>
                </a:solidFill>
                <a:effectLst/>
                <a:latin typeface="Eurostile" panose="020B0504020202050204" pitchFamily="34" charset="77"/>
              </a:rPr>
              <a:t>B2.   </a:t>
            </a:r>
            <a:r>
              <a:rPr lang="en-GB" sz="1400" b="1" dirty="0">
                <a:solidFill>
                  <a:srgbClr val="00AAAD"/>
                </a:solidFill>
                <a:effectLst/>
                <a:latin typeface="Eurostile" panose="020B0504020202050204" pitchFamily="34" charset="77"/>
              </a:rPr>
              <a:t>The key sectors of the travel + tourism industry - components of their role, and the products and services they 	offer to different types of customer </a:t>
            </a:r>
            <a:endParaRPr lang="en-GB" sz="1400" dirty="0">
              <a:solidFill>
                <a:srgbClr val="00AAAD"/>
              </a:solidFill>
              <a:latin typeface="Eurostile" panose="020B0504020202050204" pitchFamily="34" charset="77"/>
            </a:endParaRPr>
          </a:p>
        </p:txBody>
      </p:sp>
      <p:grpSp>
        <p:nvGrpSpPr>
          <p:cNvPr id="5" name="Group 4">
            <a:extLst>
              <a:ext uri="{FF2B5EF4-FFF2-40B4-BE49-F238E27FC236}">
                <a16:creationId xmlns:a16="http://schemas.microsoft.com/office/drawing/2014/main" id="{41D200E0-770D-2FC8-4E0E-905A3EE57870}"/>
              </a:ext>
            </a:extLst>
          </p:cNvPr>
          <p:cNvGrpSpPr/>
          <p:nvPr/>
        </p:nvGrpSpPr>
        <p:grpSpPr>
          <a:xfrm>
            <a:off x="3883284" y="2979364"/>
            <a:ext cx="1923156" cy="1942130"/>
            <a:chOff x="3602431" y="2140933"/>
            <a:chExt cx="2372760" cy="2314611"/>
          </a:xfrm>
        </p:grpSpPr>
        <p:sp>
          <p:nvSpPr>
            <p:cNvPr id="3" name="Oval 2">
              <a:extLst>
                <a:ext uri="{FF2B5EF4-FFF2-40B4-BE49-F238E27FC236}">
                  <a16:creationId xmlns:a16="http://schemas.microsoft.com/office/drawing/2014/main" id="{6F84A43D-1439-62BE-1A9E-9F1E387DEE60}"/>
                </a:ext>
              </a:extLst>
            </p:cNvPr>
            <p:cNvSpPr/>
            <p:nvPr/>
          </p:nvSpPr>
          <p:spPr>
            <a:xfrm>
              <a:off x="3602431" y="2140933"/>
              <a:ext cx="2372760" cy="2314611"/>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71689244-FD19-1178-24D3-48DF8C1C4AFD}"/>
                </a:ext>
              </a:extLst>
            </p:cNvPr>
            <p:cNvSpPr txBox="1"/>
            <p:nvPr/>
          </p:nvSpPr>
          <p:spPr>
            <a:xfrm>
              <a:off x="3682840" y="3535384"/>
              <a:ext cx="2211941" cy="403485"/>
            </a:xfrm>
            <a:prstGeom prst="rect">
              <a:avLst/>
            </a:prstGeom>
            <a:noFill/>
          </p:spPr>
          <p:txBody>
            <a:bodyPr wrap="square" rtlCol="0">
              <a:spAutoFit/>
            </a:bodyPr>
            <a:lstStyle/>
            <a:p>
              <a:pPr algn="ctr"/>
              <a:r>
                <a:rPr lang="en-GB" sz="1600" b="1" dirty="0">
                  <a:solidFill>
                    <a:schemeClr val="bg1"/>
                  </a:solidFill>
                  <a:latin typeface="Eurostile" panose="020B0504020202050204" pitchFamily="34" charset="77"/>
                </a:rPr>
                <a:t>Accommodation</a:t>
              </a:r>
            </a:p>
          </p:txBody>
        </p:sp>
      </p:grpSp>
      <p:sp>
        <p:nvSpPr>
          <p:cNvPr id="16" name="TextBox 15">
            <a:extLst>
              <a:ext uri="{FF2B5EF4-FFF2-40B4-BE49-F238E27FC236}">
                <a16:creationId xmlns:a16="http://schemas.microsoft.com/office/drawing/2014/main" id="{9F0FF107-E662-816B-6F96-F83BCC80216B}"/>
              </a:ext>
            </a:extLst>
          </p:cNvPr>
          <p:cNvSpPr txBox="1"/>
          <p:nvPr/>
        </p:nvSpPr>
        <p:spPr>
          <a:xfrm>
            <a:off x="5121241" y="6475687"/>
            <a:ext cx="3911245" cy="307777"/>
          </a:xfrm>
          <a:prstGeom prst="rect">
            <a:avLst/>
          </a:prstGeom>
          <a:noFill/>
        </p:spPr>
        <p:txBody>
          <a:bodyPr wrap="square">
            <a:spAutoFit/>
          </a:bodyPr>
          <a:lstStyle/>
          <a:p>
            <a:r>
              <a:rPr lang="en-GB" sz="1400" dirty="0">
                <a:solidFill>
                  <a:schemeClr val="bg1"/>
                </a:solidFill>
                <a:effectLst/>
                <a:latin typeface="Eurostile" panose="020B0504020202050204" pitchFamily="34" charset="77"/>
              </a:rPr>
              <a:t>B2. Key sectors of the travel + </a:t>
            </a:r>
            <a:r>
              <a:rPr lang="en-GB" sz="1400" dirty="0">
                <a:solidFill>
                  <a:schemeClr val="bg1"/>
                </a:solidFill>
                <a:latin typeface="Eurostile" panose="020B0504020202050204" pitchFamily="34" charset="77"/>
              </a:rPr>
              <a:t>t</a:t>
            </a:r>
            <a:r>
              <a:rPr lang="en-GB" sz="1400" dirty="0">
                <a:solidFill>
                  <a:schemeClr val="bg1"/>
                </a:solidFill>
                <a:effectLst/>
                <a:latin typeface="Eurostile" panose="020B0504020202050204" pitchFamily="34" charset="77"/>
              </a:rPr>
              <a:t>ourism industry</a:t>
            </a:r>
            <a:endParaRPr lang="en-GB" sz="1400" dirty="0">
              <a:solidFill>
                <a:schemeClr val="bg1"/>
              </a:solidFill>
              <a:latin typeface="Eurostile" panose="020B0504020202050204" pitchFamily="34" charset="77"/>
            </a:endParaRPr>
          </a:p>
        </p:txBody>
      </p:sp>
      <p:grpSp>
        <p:nvGrpSpPr>
          <p:cNvPr id="11" name="Group 10">
            <a:extLst>
              <a:ext uri="{FF2B5EF4-FFF2-40B4-BE49-F238E27FC236}">
                <a16:creationId xmlns:a16="http://schemas.microsoft.com/office/drawing/2014/main" id="{E9774AC5-0AB4-2E3F-D1DB-EB372F2FB9E4}"/>
              </a:ext>
            </a:extLst>
          </p:cNvPr>
          <p:cNvGrpSpPr/>
          <p:nvPr/>
        </p:nvGrpSpPr>
        <p:grpSpPr>
          <a:xfrm>
            <a:off x="351814" y="1867694"/>
            <a:ext cx="3622769" cy="710588"/>
            <a:chOff x="882206" y="2495389"/>
            <a:chExt cx="3622769" cy="710588"/>
          </a:xfrm>
        </p:grpSpPr>
        <p:sp>
          <p:nvSpPr>
            <p:cNvPr id="32" name="Oval 31">
              <a:extLst>
                <a:ext uri="{FF2B5EF4-FFF2-40B4-BE49-F238E27FC236}">
                  <a16:creationId xmlns:a16="http://schemas.microsoft.com/office/drawing/2014/main" id="{95061153-EE58-BA52-F7B3-BE71BF23DEF7}"/>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356C5F0D-397A-A5BD-26AD-577D326A42BC}"/>
                </a:ext>
              </a:extLst>
            </p:cNvPr>
            <p:cNvSpPr txBox="1"/>
            <p:nvPr/>
          </p:nvSpPr>
          <p:spPr>
            <a:xfrm>
              <a:off x="939362" y="2528869"/>
              <a:ext cx="3565613" cy="677108"/>
            </a:xfrm>
            <a:prstGeom prst="rect">
              <a:avLst/>
            </a:prstGeom>
            <a:noFill/>
          </p:spPr>
          <p:txBody>
            <a:bodyPr wrap="square">
              <a:spAutoFit/>
            </a:bodyPr>
            <a:lstStyle/>
            <a:p>
              <a:r>
                <a:rPr lang="en-GB" sz="1400" b="1" dirty="0">
                  <a:latin typeface="Avenir Black" panose="02000503020000020003" pitchFamily="2" charset="0"/>
                </a:rPr>
                <a:t>Accommodation </a:t>
              </a:r>
            </a:p>
            <a:p>
              <a:r>
                <a:rPr lang="en-GB" sz="1200" dirty="0">
                  <a:latin typeface="Avenir Light" panose="020B0402020203020204" pitchFamily="34" charset="77"/>
                </a:rPr>
                <a:t>Catered of self catering. Different types and standards that meet different needs and budgets</a:t>
              </a:r>
            </a:p>
          </p:txBody>
        </p:sp>
      </p:grpSp>
      <p:pic>
        <p:nvPicPr>
          <p:cNvPr id="15" name="Picture 14">
            <a:extLst>
              <a:ext uri="{FF2B5EF4-FFF2-40B4-BE49-F238E27FC236}">
                <a16:creationId xmlns:a16="http://schemas.microsoft.com/office/drawing/2014/main" id="{5A7F268D-403C-8145-D758-F00D7C92B640}"/>
              </a:ext>
            </a:extLst>
          </p:cNvPr>
          <p:cNvPicPr>
            <a:picLocks noChangeAspect="1"/>
          </p:cNvPicPr>
          <p:nvPr/>
        </p:nvPicPr>
        <p:blipFill>
          <a:blip r:embed="rId4"/>
          <a:stretch>
            <a:fillRect/>
          </a:stretch>
        </p:blipFill>
        <p:spPr>
          <a:xfrm>
            <a:off x="4297680" y="3259398"/>
            <a:ext cx="1105798" cy="912972"/>
          </a:xfrm>
          <a:prstGeom prst="rect">
            <a:avLst/>
          </a:prstGeom>
        </p:spPr>
      </p:pic>
      <p:pic>
        <p:nvPicPr>
          <p:cNvPr id="18" name="Picture 17">
            <a:extLst>
              <a:ext uri="{FF2B5EF4-FFF2-40B4-BE49-F238E27FC236}">
                <a16:creationId xmlns:a16="http://schemas.microsoft.com/office/drawing/2014/main" id="{59E30BDC-671F-C11A-4942-B1DAB81DBA6D}"/>
              </a:ext>
            </a:extLst>
          </p:cNvPr>
          <p:cNvPicPr>
            <a:picLocks noChangeAspect="1"/>
          </p:cNvPicPr>
          <p:nvPr/>
        </p:nvPicPr>
        <p:blipFill>
          <a:blip r:embed="rId5"/>
          <a:stretch>
            <a:fillRect/>
          </a:stretch>
        </p:blipFill>
        <p:spPr>
          <a:xfrm>
            <a:off x="292269" y="2721034"/>
            <a:ext cx="603463" cy="858447"/>
          </a:xfrm>
          <a:prstGeom prst="rect">
            <a:avLst/>
          </a:prstGeom>
        </p:spPr>
      </p:pic>
      <p:grpSp>
        <p:nvGrpSpPr>
          <p:cNvPr id="37" name="Group 36">
            <a:extLst>
              <a:ext uri="{FF2B5EF4-FFF2-40B4-BE49-F238E27FC236}">
                <a16:creationId xmlns:a16="http://schemas.microsoft.com/office/drawing/2014/main" id="{513633D6-0B8F-472C-A36F-523D80C3149C}"/>
              </a:ext>
            </a:extLst>
          </p:cNvPr>
          <p:cNvGrpSpPr/>
          <p:nvPr/>
        </p:nvGrpSpPr>
        <p:grpSpPr>
          <a:xfrm>
            <a:off x="6322237" y="2560477"/>
            <a:ext cx="3444975" cy="785635"/>
            <a:chOff x="6100838" y="3118627"/>
            <a:chExt cx="3444975" cy="785635"/>
          </a:xfrm>
        </p:grpSpPr>
        <p:pic>
          <p:nvPicPr>
            <p:cNvPr id="22" name="Picture 21">
              <a:extLst>
                <a:ext uri="{FF2B5EF4-FFF2-40B4-BE49-F238E27FC236}">
                  <a16:creationId xmlns:a16="http://schemas.microsoft.com/office/drawing/2014/main" id="{5CC291C1-FE4D-F544-0E66-453CB4EF3C7C}"/>
                </a:ext>
              </a:extLst>
            </p:cNvPr>
            <p:cNvPicPr>
              <a:picLocks noChangeAspect="1"/>
            </p:cNvPicPr>
            <p:nvPr/>
          </p:nvPicPr>
          <p:blipFill>
            <a:blip r:embed="rId6"/>
            <a:stretch>
              <a:fillRect/>
            </a:stretch>
          </p:blipFill>
          <p:spPr>
            <a:xfrm>
              <a:off x="6100838" y="3118627"/>
              <a:ext cx="705288" cy="663800"/>
            </a:xfrm>
            <a:prstGeom prst="rect">
              <a:avLst/>
            </a:prstGeom>
          </p:spPr>
        </p:pic>
        <p:sp>
          <p:nvSpPr>
            <p:cNvPr id="27" name="TextBox 26">
              <a:extLst>
                <a:ext uri="{FF2B5EF4-FFF2-40B4-BE49-F238E27FC236}">
                  <a16:creationId xmlns:a16="http://schemas.microsoft.com/office/drawing/2014/main" id="{76A9D801-3154-32A9-C08E-911F26A76042}"/>
                </a:ext>
              </a:extLst>
            </p:cNvPr>
            <p:cNvSpPr txBox="1"/>
            <p:nvPr/>
          </p:nvSpPr>
          <p:spPr>
            <a:xfrm>
              <a:off x="6901913" y="3119432"/>
              <a:ext cx="2643900" cy="784830"/>
            </a:xfrm>
            <a:prstGeom prst="rect">
              <a:avLst/>
            </a:prstGeom>
            <a:noFill/>
          </p:spPr>
          <p:txBody>
            <a:bodyPr wrap="square" rtlCol="0">
              <a:spAutoFit/>
            </a:bodyPr>
            <a:lstStyle/>
            <a:p>
              <a:r>
                <a:rPr lang="en-GB" sz="1200" b="1" dirty="0">
                  <a:latin typeface="Avenir Black" panose="02000503020000020003" pitchFamily="2" charset="0"/>
                </a:rPr>
                <a:t>B+B - Guest houses</a:t>
              </a:r>
            </a:p>
            <a:p>
              <a:r>
                <a:rPr lang="en-GB" sz="1100" dirty="0">
                  <a:latin typeface="Avenir Light" panose="020B0402020203020204" pitchFamily="34" charset="77"/>
                </a:rPr>
                <a:t>Most are family run and provide breakfasts – sometimes dinner.</a:t>
              </a:r>
            </a:p>
            <a:p>
              <a:r>
                <a:rPr lang="en-GB" sz="1100" dirty="0">
                  <a:latin typeface="Avenir Light" panose="020B0402020203020204" pitchFamily="34" charset="77"/>
                </a:rPr>
                <a:t>Facilities limited.</a:t>
              </a:r>
            </a:p>
          </p:txBody>
        </p:sp>
      </p:grpSp>
      <p:grpSp>
        <p:nvGrpSpPr>
          <p:cNvPr id="36" name="Group 35">
            <a:extLst>
              <a:ext uri="{FF2B5EF4-FFF2-40B4-BE49-F238E27FC236}">
                <a16:creationId xmlns:a16="http://schemas.microsoft.com/office/drawing/2014/main" id="{B1792394-CC97-1EFB-7EBC-50BE7CDBDDD3}"/>
              </a:ext>
            </a:extLst>
          </p:cNvPr>
          <p:cNvGrpSpPr/>
          <p:nvPr/>
        </p:nvGrpSpPr>
        <p:grpSpPr>
          <a:xfrm>
            <a:off x="6422061" y="1780663"/>
            <a:ext cx="3259416" cy="615553"/>
            <a:chOff x="6161012" y="1787755"/>
            <a:chExt cx="3259416" cy="615553"/>
          </a:xfrm>
        </p:grpSpPr>
        <p:pic>
          <p:nvPicPr>
            <p:cNvPr id="21" name="Picture 20">
              <a:extLst>
                <a:ext uri="{FF2B5EF4-FFF2-40B4-BE49-F238E27FC236}">
                  <a16:creationId xmlns:a16="http://schemas.microsoft.com/office/drawing/2014/main" id="{B7096C40-8FDD-A539-5358-9BB2336499C6}"/>
                </a:ext>
              </a:extLst>
            </p:cNvPr>
            <p:cNvPicPr>
              <a:picLocks noChangeAspect="1"/>
            </p:cNvPicPr>
            <p:nvPr/>
          </p:nvPicPr>
          <p:blipFill>
            <a:blip r:embed="rId7"/>
            <a:stretch>
              <a:fillRect/>
            </a:stretch>
          </p:blipFill>
          <p:spPr>
            <a:xfrm>
              <a:off x="6161012" y="1791286"/>
              <a:ext cx="575954" cy="575954"/>
            </a:xfrm>
            <a:prstGeom prst="rect">
              <a:avLst/>
            </a:prstGeom>
          </p:spPr>
        </p:pic>
        <p:sp>
          <p:nvSpPr>
            <p:cNvPr id="28" name="TextBox 27">
              <a:extLst>
                <a:ext uri="{FF2B5EF4-FFF2-40B4-BE49-F238E27FC236}">
                  <a16:creationId xmlns:a16="http://schemas.microsoft.com/office/drawing/2014/main" id="{721BE772-DDA1-BB83-DB5C-8383A9AA2707}"/>
                </a:ext>
              </a:extLst>
            </p:cNvPr>
            <p:cNvSpPr txBox="1"/>
            <p:nvPr/>
          </p:nvSpPr>
          <p:spPr>
            <a:xfrm>
              <a:off x="6776528" y="1787755"/>
              <a:ext cx="2643900" cy="615553"/>
            </a:xfrm>
            <a:prstGeom prst="rect">
              <a:avLst/>
            </a:prstGeom>
            <a:noFill/>
          </p:spPr>
          <p:txBody>
            <a:bodyPr wrap="square" rtlCol="0">
              <a:spAutoFit/>
            </a:bodyPr>
            <a:lstStyle/>
            <a:p>
              <a:r>
                <a:rPr lang="en-GB" sz="1200" b="1" dirty="0">
                  <a:latin typeface="Avenir Black" panose="02000503020000020003" pitchFamily="2" charset="0"/>
                </a:rPr>
                <a:t>Apartments</a:t>
              </a:r>
            </a:p>
            <a:p>
              <a:r>
                <a:rPr lang="en-GB" sz="1100" dirty="0">
                  <a:latin typeface="Avenir Light" panose="020B0402020203020204" pitchFamily="34" charset="77"/>
                </a:rPr>
                <a:t>Self catered mainly in cities for family or groups.</a:t>
              </a:r>
            </a:p>
          </p:txBody>
        </p:sp>
      </p:grpSp>
      <p:grpSp>
        <p:nvGrpSpPr>
          <p:cNvPr id="35" name="Group 34">
            <a:extLst>
              <a:ext uri="{FF2B5EF4-FFF2-40B4-BE49-F238E27FC236}">
                <a16:creationId xmlns:a16="http://schemas.microsoft.com/office/drawing/2014/main" id="{030B16C8-337A-BF2C-015D-02F7E9C4B253}"/>
              </a:ext>
            </a:extLst>
          </p:cNvPr>
          <p:cNvGrpSpPr/>
          <p:nvPr/>
        </p:nvGrpSpPr>
        <p:grpSpPr>
          <a:xfrm>
            <a:off x="6266344" y="3378958"/>
            <a:ext cx="3729747" cy="862588"/>
            <a:chOff x="6106148" y="3824589"/>
            <a:chExt cx="3729747" cy="862588"/>
          </a:xfrm>
        </p:grpSpPr>
        <p:pic>
          <p:nvPicPr>
            <p:cNvPr id="23" name="Picture 22">
              <a:extLst>
                <a:ext uri="{FF2B5EF4-FFF2-40B4-BE49-F238E27FC236}">
                  <a16:creationId xmlns:a16="http://schemas.microsoft.com/office/drawing/2014/main" id="{CD7ECABE-9FAF-FA5E-BB47-D71FB1DF4F7F}"/>
                </a:ext>
              </a:extLst>
            </p:cNvPr>
            <p:cNvPicPr>
              <a:picLocks noChangeAspect="1"/>
            </p:cNvPicPr>
            <p:nvPr/>
          </p:nvPicPr>
          <p:blipFill>
            <a:blip r:embed="rId8"/>
            <a:stretch>
              <a:fillRect/>
            </a:stretch>
          </p:blipFill>
          <p:spPr>
            <a:xfrm>
              <a:off x="6106148" y="3824589"/>
              <a:ext cx="740901" cy="768007"/>
            </a:xfrm>
            <a:prstGeom prst="rect">
              <a:avLst/>
            </a:prstGeom>
          </p:spPr>
        </p:pic>
        <p:sp>
          <p:nvSpPr>
            <p:cNvPr id="29" name="TextBox 28">
              <a:extLst>
                <a:ext uri="{FF2B5EF4-FFF2-40B4-BE49-F238E27FC236}">
                  <a16:creationId xmlns:a16="http://schemas.microsoft.com/office/drawing/2014/main" id="{44A123DE-EB20-0789-79D0-3CAA6BFAF497}"/>
                </a:ext>
              </a:extLst>
            </p:cNvPr>
            <p:cNvSpPr txBox="1"/>
            <p:nvPr/>
          </p:nvSpPr>
          <p:spPr>
            <a:xfrm>
              <a:off x="6944584" y="3902347"/>
              <a:ext cx="2891311" cy="784830"/>
            </a:xfrm>
            <a:prstGeom prst="rect">
              <a:avLst/>
            </a:prstGeom>
            <a:noFill/>
          </p:spPr>
          <p:txBody>
            <a:bodyPr wrap="square" rtlCol="0">
              <a:spAutoFit/>
            </a:bodyPr>
            <a:lstStyle/>
            <a:p>
              <a:r>
                <a:rPr lang="en-GB" sz="1200" b="1" dirty="0">
                  <a:latin typeface="Avenir Black" panose="02000503020000020003" pitchFamily="2" charset="0"/>
                </a:rPr>
                <a:t>Camping + Caravans</a:t>
              </a:r>
            </a:p>
            <a:p>
              <a:r>
                <a:rPr lang="en-GB" sz="1100" dirty="0">
                  <a:latin typeface="Avenir Light" panose="020B0402020203020204" pitchFamily="34" charset="77"/>
                </a:rPr>
                <a:t>Self catering – cheaper. Family focused. Clamping: yurts + tepees</a:t>
              </a:r>
            </a:p>
            <a:p>
              <a:r>
                <a:rPr lang="en-GB" sz="1100" dirty="0">
                  <a:latin typeface="Avenir Light" panose="020B0402020203020204" pitchFamily="34" charset="77"/>
                </a:rPr>
                <a:t>Sites have a range of facilities</a:t>
              </a:r>
            </a:p>
          </p:txBody>
        </p:sp>
      </p:grpSp>
      <p:sp>
        <p:nvSpPr>
          <p:cNvPr id="30" name="TextBox 29">
            <a:extLst>
              <a:ext uri="{FF2B5EF4-FFF2-40B4-BE49-F238E27FC236}">
                <a16:creationId xmlns:a16="http://schemas.microsoft.com/office/drawing/2014/main" id="{E6CB1B99-CADC-D121-DBE1-07EA1EAEB7F4}"/>
              </a:ext>
            </a:extLst>
          </p:cNvPr>
          <p:cNvSpPr txBox="1"/>
          <p:nvPr/>
        </p:nvSpPr>
        <p:spPr>
          <a:xfrm>
            <a:off x="882206" y="2782669"/>
            <a:ext cx="3001078" cy="2492990"/>
          </a:xfrm>
          <a:prstGeom prst="rect">
            <a:avLst/>
          </a:prstGeom>
          <a:noFill/>
        </p:spPr>
        <p:txBody>
          <a:bodyPr wrap="square" rtlCol="0">
            <a:spAutoFit/>
          </a:bodyPr>
          <a:lstStyle/>
          <a:p>
            <a:r>
              <a:rPr lang="en-GB" sz="1200" b="1" dirty="0">
                <a:latin typeface="Avenir Black" panose="02000503020000020003" pitchFamily="2" charset="0"/>
              </a:rPr>
              <a:t>Hotels</a:t>
            </a:r>
          </a:p>
          <a:p>
            <a:r>
              <a:rPr lang="en-GB" sz="1100" dirty="0">
                <a:latin typeface="Avenir Light" panose="020B0402020203020204" pitchFamily="34" charset="77"/>
              </a:rPr>
              <a:t>Catered accommodation – business + leisure</a:t>
            </a:r>
          </a:p>
          <a:p>
            <a:r>
              <a:rPr lang="en-GB" sz="1100" dirty="0">
                <a:latin typeface="Avenir Light" panose="020B0402020203020204" pitchFamily="34" charset="77"/>
              </a:rPr>
              <a:t>Independent + chain hotels</a:t>
            </a:r>
          </a:p>
          <a:p>
            <a:r>
              <a:rPr lang="en-GB" sz="1100" dirty="0">
                <a:latin typeface="Avenir Light" panose="020B0402020203020204" pitchFamily="34" charset="77"/>
              </a:rPr>
              <a:t>Range of quality 1 – 5 stars + facilities</a:t>
            </a:r>
          </a:p>
          <a:p>
            <a:r>
              <a:rPr lang="en-GB" sz="1100" dirty="0">
                <a:latin typeface="Avenir Light" panose="020B0402020203020204" pitchFamily="34" charset="77"/>
              </a:rPr>
              <a:t>Different style of rooms (suite, double, twin)</a:t>
            </a:r>
          </a:p>
          <a:p>
            <a:r>
              <a:rPr lang="en-GB" sz="1100" dirty="0">
                <a:latin typeface="Avenir Light" panose="020B0402020203020204" pitchFamily="34" charset="77"/>
              </a:rPr>
              <a:t>Budget – Premier Inn </a:t>
            </a:r>
          </a:p>
          <a:p>
            <a:r>
              <a:rPr lang="en-GB" sz="1100" dirty="0">
                <a:latin typeface="Avenir Light" panose="020B0402020203020204" pitchFamily="34" charset="77"/>
              </a:rPr>
              <a:t>Luxury – Hilton</a:t>
            </a:r>
          </a:p>
          <a:p>
            <a:r>
              <a:rPr lang="en-GB" sz="1100" dirty="0">
                <a:latin typeface="Avenir Light" panose="020B0402020203020204" pitchFamily="34" charset="77"/>
              </a:rPr>
              <a:t>Facilities:</a:t>
            </a:r>
          </a:p>
          <a:p>
            <a:r>
              <a:rPr lang="en-GB" sz="1100" dirty="0">
                <a:latin typeface="Avenir Light" panose="020B0402020203020204" pitchFamily="34" charset="77"/>
              </a:rPr>
              <a:t>. Food + beverage (bars + restaurants)</a:t>
            </a:r>
          </a:p>
          <a:p>
            <a:r>
              <a:rPr lang="en-GB" sz="1100" dirty="0">
                <a:latin typeface="Avenir Light" panose="020B0402020203020204" pitchFamily="34" charset="77"/>
              </a:rPr>
              <a:t>. Swimming pool  . Gym  . Spa.  . Toiletries</a:t>
            </a:r>
          </a:p>
          <a:p>
            <a:r>
              <a:rPr lang="en-GB" sz="1100" dirty="0">
                <a:latin typeface="Avenir Light" panose="020B0402020203020204" pitchFamily="34" charset="77"/>
              </a:rPr>
              <a:t>Business facilities:</a:t>
            </a:r>
          </a:p>
          <a:p>
            <a:r>
              <a:rPr lang="en-GB" sz="1100" dirty="0">
                <a:latin typeface="Avenir Light" panose="020B0402020203020204" pitchFamily="34" charset="77"/>
              </a:rPr>
              <a:t>. Meeting rooms.  . Conference facilities</a:t>
            </a:r>
          </a:p>
          <a:p>
            <a:endParaRPr lang="en-GB" sz="1100" dirty="0">
              <a:latin typeface="Avenir Light" panose="020B0402020203020204" pitchFamily="34" charset="77"/>
            </a:endParaRPr>
          </a:p>
          <a:p>
            <a:endParaRPr lang="en-GB" sz="1200" dirty="0">
              <a:latin typeface="Avenir Light" panose="020B0402020203020204" pitchFamily="34" charset="77"/>
            </a:endParaRPr>
          </a:p>
        </p:txBody>
      </p:sp>
      <p:pic>
        <p:nvPicPr>
          <p:cNvPr id="20" name="Picture 19">
            <a:extLst>
              <a:ext uri="{FF2B5EF4-FFF2-40B4-BE49-F238E27FC236}">
                <a16:creationId xmlns:a16="http://schemas.microsoft.com/office/drawing/2014/main" id="{8328D6B6-A4A1-32AA-3A81-F0F45BB6E55D}"/>
              </a:ext>
            </a:extLst>
          </p:cNvPr>
          <p:cNvPicPr>
            <a:picLocks noChangeAspect="1"/>
          </p:cNvPicPr>
          <p:nvPr/>
        </p:nvPicPr>
        <p:blipFill>
          <a:blip r:embed="rId9"/>
          <a:stretch>
            <a:fillRect/>
          </a:stretch>
        </p:blipFill>
        <p:spPr>
          <a:xfrm>
            <a:off x="6360386" y="5453143"/>
            <a:ext cx="667139" cy="667139"/>
          </a:xfrm>
          <a:prstGeom prst="rect">
            <a:avLst/>
          </a:prstGeom>
        </p:spPr>
      </p:pic>
      <p:sp>
        <p:nvSpPr>
          <p:cNvPr id="31" name="TextBox 30">
            <a:extLst>
              <a:ext uri="{FF2B5EF4-FFF2-40B4-BE49-F238E27FC236}">
                <a16:creationId xmlns:a16="http://schemas.microsoft.com/office/drawing/2014/main" id="{57185114-DD8C-0170-0C81-E0925F27925D}"/>
              </a:ext>
            </a:extLst>
          </p:cNvPr>
          <p:cNvSpPr txBox="1"/>
          <p:nvPr/>
        </p:nvSpPr>
        <p:spPr>
          <a:xfrm>
            <a:off x="7163092" y="5518794"/>
            <a:ext cx="2269519" cy="646331"/>
          </a:xfrm>
          <a:prstGeom prst="rect">
            <a:avLst/>
          </a:prstGeom>
          <a:noFill/>
        </p:spPr>
        <p:txBody>
          <a:bodyPr wrap="square" rtlCol="0">
            <a:spAutoFit/>
          </a:bodyPr>
          <a:lstStyle/>
          <a:p>
            <a:r>
              <a:rPr lang="en-GB" sz="1200" b="1" dirty="0">
                <a:latin typeface="Avenir Black" panose="02000503020000020003" pitchFamily="2" charset="0"/>
              </a:rPr>
              <a:t>Hostels</a:t>
            </a:r>
          </a:p>
          <a:p>
            <a:r>
              <a:rPr lang="en-GB" sz="1200" dirty="0">
                <a:latin typeface="Avenir Light" panose="020B0402020203020204" pitchFamily="34" charset="77"/>
              </a:rPr>
              <a:t>. For ‘backpackers’ basic, cheap and communal</a:t>
            </a:r>
          </a:p>
        </p:txBody>
      </p:sp>
      <p:grpSp>
        <p:nvGrpSpPr>
          <p:cNvPr id="42" name="Group 41">
            <a:extLst>
              <a:ext uri="{FF2B5EF4-FFF2-40B4-BE49-F238E27FC236}">
                <a16:creationId xmlns:a16="http://schemas.microsoft.com/office/drawing/2014/main" id="{5D02570C-7B60-553A-07CF-E7D917B2DA4F}"/>
              </a:ext>
            </a:extLst>
          </p:cNvPr>
          <p:cNvGrpSpPr/>
          <p:nvPr/>
        </p:nvGrpSpPr>
        <p:grpSpPr>
          <a:xfrm>
            <a:off x="245398" y="5280961"/>
            <a:ext cx="3415866" cy="969496"/>
            <a:chOff x="325687" y="5340305"/>
            <a:chExt cx="3415866" cy="969496"/>
          </a:xfrm>
        </p:grpSpPr>
        <p:pic>
          <p:nvPicPr>
            <p:cNvPr id="24" name="Picture 23">
              <a:extLst>
                <a:ext uri="{FF2B5EF4-FFF2-40B4-BE49-F238E27FC236}">
                  <a16:creationId xmlns:a16="http://schemas.microsoft.com/office/drawing/2014/main" id="{76F84E42-BF8E-8D85-03A9-81521091B192}"/>
                </a:ext>
              </a:extLst>
            </p:cNvPr>
            <p:cNvPicPr>
              <a:picLocks noChangeAspect="1"/>
            </p:cNvPicPr>
            <p:nvPr/>
          </p:nvPicPr>
          <p:blipFill>
            <a:blip r:embed="rId10"/>
            <a:stretch>
              <a:fillRect/>
            </a:stretch>
          </p:blipFill>
          <p:spPr>
            <a:xfrm>
              <a:off x="325687" y="5374041"/>
              <a:ext cx="741701" cy="607659"/>
            </a:xfrm>
            <a:prstGeom prst="rect">
              <a:avLst/>
            </a:prstGeom>
          </p:spPr>
        </p:pic>
        <p:sp>
          <p:nvSpPr>
            <p:cNvPr id="33" name="TextBox 32">
              <a:extLst>
                <a:ext uri="{FF2B5EF4-FFF2-40B4-BE49-F238E27FC236}">
                  <a16:creationId xmlns:a16="http://schemas.microsoft.com/office/drawing/2014/main" id="{E1B9205A-2D1C-CD8D-B5DA-1EB28349AC76}"/>
                </a:ext>
              </a:extLst>
            </p:cNvPr>
            <p:cNvSpPr txBox="1"/>
            <p:nvPr/>
          </p:nvSpPr>
          <p:spPr>
            <a:xfrm>
              <a:off x="1150277" y="5340305"/>
              <a:ext cx="2591276" cy="969496"/>
            </a:xfrm>
            <a:prstGeom prst="rect">
              <a:avLst/>
            </a:prstGeom>
            <a:noFill/>
          </p:spPr>
          <p:txBody>
            <a:bodyPr wrap="square" rtlCol="0">
              <a:spAutoFit/>
            </a:bodyPr>
            <a:lstStyle/>
            <a:p>
              <a:r>
                <a:rPr lang="en-GB" sz="1200" b="1" dirty="0">
                  <a:latin typeface="Avenir Black" panose="02000503020000020003" pitchFamily="2" charset="0"/>
                </a:rPr>
                <a:t>Motels</a:t>
              </a:r>
            </a:p>
            <a:p>
              <a:r>
                <a:rPr lang="en-GB" sz="1200" dirty="0">
                  <a:latin typeface="Avenir Light" panose="020B0402020203020204" pitchFamily="34" charset="77"/>
                </a:rPr>
                <a:t>. </a:t>
              </a:r>
              <a:r>
                <a:rPr lang="en-GB" sz="1100" dirty="0">
                  <a:latin typeface="Avenir Light" panose="020B0402020203020204" pitchFamily="34" charset="77"/>
                </a:rPr>
                <a:t>Roadside (motorway service stations) for motorists, offering bed (perhaps breakfast)</a:t>
              </a:r>
            </a:p>
            <a:p>
              <a:r>
                <a:rPr lang="en-GB" sz="1100" dirty="0">
                  <a:latin typeface="Avenir Light" panose="020B0402020203020204" pitchFamily="34" charset="77"/>
                </a:rPr>
                <a:t>Very popular in large countries (USA)</a:t>
              </a:r>
            </a:p>
          </p:txBody>
        </p:sp>
      </p:grpSp>
      <p:pic>
        <p:nvPicPr>
          <p:cNvPr id="26" name="Picture 25">
            <a:extLst>
              <a:ext uri="{FF2B5EF4-FFF2-40B4-BE49-F238E27FC236}">
                <a16:creationId xmlns:a16="http://schemas.microsoft.com/office/drawing/2014/main" id="{1E906B1C-4C9E-93B4-7CDE-F78E8D9D6F04}"/>
              </a:ext>
            </a:extLst>
          </p:cNvPr>
          <p:cNvPicPr>
            <a:picLocks noChangeAspect="1"/>
          </p:cNvPicPr>
          <p:nvPr/>
        </p:nvPicPr>
        <p:blipFill>
          <a:blip r:embed="rId11"/>
          <a:stretch>
            <a:fillRect/>
          </a:stretch>
        </p:blipFill>
        <p:spPr>
          <a:xfrm>
            <a:off x="6286624" y="4395250"/>
            <a:ext cx="740901" cy="740901"/>
          </a:xfrm>
          <a:prstGeom prst="rect">
            <a:avLst/>
          </a:prstGeom>
        </p:spPr>
      </p:pic>
      <p:sp>
        <p:nvSpPr>
          <p:cNvPr id="34" name="TextBox 33">
            <a:extLst>
              <a:ext uri="{FF2B5EF4-FFF2-40B4-BE49-F238E27FC236}">
                <a16:creationId xmlns:a16="http://schemas.microsoft.com/office/drawing/2014/main" id="{B990B94C-0B6D-2539-3A91-27B3113B3096}"/>
              </a:ext>
            </a:extLst>
          </p:cNvPr>
          <p:cNvSpPr txBox="1"/>
          <p:nvPr/>
        </p:nvSpPr>
        <p:spPr>
          <a:xfrm>
            <a:off x="7135217" y="4399549"/>
            <a:ext cx="2269519" cy="784830"/>
          </a:xfrm>
          <a:prstGeom prst="rect">
            <a:avLst/>
          </a:prstGeom>
          <a:noFill/>
        </p:spPr>
        <p:txBody>
          <a:bodyPr wrap="square" rtlCol="0">
            <a:spAutoFit/>
          </a:bodyPr>
          <a:lstStyle/>
          <a:p>
            <a:r>
              <a:rPr lang="en-GB" sz="1200" b="1" dirty="0">
                <a:latin typeface="Avenir Black" panose="02000503020000020003" pitchFamily="2" charset="0"/>
              </a:rPr>
              <a:t>Air BnB</a:t>
            </a:r>
          </a:p>
          <a:p>
            <a:r>
              <a:rPr lang="en-GB" sz="1100" dirty="0">
                <a:latin typeface="Avenir Light" panose="020B0402020203020204" pitchFamily="34" charset="77"/>
              </a:rPr>
              <a:t>Provided by individuals - rooms or entire properties.</a:t>
            </a:r>
          </a:p>
          <a:p>
            <a:r>
              <a:rPr lang="en-GB" sz="1100" dirty="0">
                <a:latin typeface="Avenir Light" panose="020B0402020203020204" pitchFamily="34" charset="77"/>
              </a:rPr>
              <a:t>Usually self catered</a:t>
            </a:r>
          </a:p>
        </p:txBody>
      </p:sp>
      <p:sp>
        <p:nvSpPr>
          <p:cNvPr id="40" name="TextBox 39">
            <a:extLst>
              <a:ext uri="{FF2B5EF4-FFF2-40B4-BE49-F238E27FC236}">
                <a16:creationId xmlns:a16="http://schemas.microsoft.com/office/drawing/2014/main" id="{9D34F666-AEE9-1303-EE2F-A1413FA9A44E}"/>
              </a:ext>
            </a:extLst>
          </p:cNvPr>
          <p:cNvSpPr txBox="1"/>
          <p:nvPr/>
        </p:nvSpPr>
        <p:spPr>
          <a:xfrm>
            <a:off x="4090867" y="5361956"/>
            <a:ext cx="2269519" cy="784830"/>
          </a:xfrm>
          <a:prstGeom prst="rect">
            <a:avLst/>
          </a:prstGeom>
          <a:noFill/>
        </p:spPr>
        <p:txBody>
          <a:bodyPr wrap="square" rtlCol="0">
            <a:spAutoFit/>
          </a:bodyPr>
          <a:lstStyle/>
          <a:p>
            <a:r>
              <a:rPr lang="en-GB" sz="1200" b="1" dirty="0">
                <a:latin typeface="Avenir Black" panose="02000503020000020003" pitchFamily="2" charset="0"/>
              </a:rPr>
              <a:t>Others</a:t>
            </a:r>
          </a:p>
          <a:p>
            <a:r>
              <a:rPr lang="en-GB" sz="1100" dirty="0">
                <a:latin typeface="Avenir Light" panose="020B0402020203020204" pitchFamily="34" charset="77"/>
              </a:rPr>
              <a:t>. Ski chalets</a:t>
            </a:r>
          </a:p>
          <a:p>
            <a:r>
              <a:rPr lang="en-GB" sz="1100" dirty="0">
                <a:latin typeface="Avenir Light" panose="020B0402020203020204" pitchFamily="34" charset="77"/>
              </a:rPr>
              <a:t>. Boats – narrowboats</a:t>
            </a:r>
          </a:p>
          <a:p>
            <a:r>
              <a:rPr lang="en-GB" sz="1100" dirty="0">
                <a:latin typeface="Avenir Light" panose="020B0402020203020204" pitchFamily="34" charset="77"/>
              </a:rPr>
              <a:t>. Log cabins</a:t>
            </a:r>
          </a:p>
        </p:txBody>
      </p:sp>
    </p:spTree>
    <p:extLst>
      <p:ext uri="{BB962C8B-B14F-4D97-AF65-F5344CB8AC3E}">
        <p14:creationId xmlns:p14="http://schemas.microsoft.com/office/powerpoint/2010/main" val="40095791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262099" y="6458842"/>
            <a:ext cx="2228850" cy="365125"/>
          </a:xfrm>
        </p:spPr>
        <p:txBody>
          <a:bodyPr/>
          <a:lstStyle/>
          <a:p>
            <a:fld id="{E7B70798-690E-5944-9C42-5F5DFEB47247}" type="slidenum">
              <a:rPr lang="en-GB" smtClean="0">
                <a:solidFill>
                  <a:schemeClr val="bg1"/>
                </a:solidFill>
              </a:rPr>
              <a:t>38</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2"/>
          <a:stretch>
            <a:fillRect/>
          </a:stretch>
        </p:blipFill>
        <p:spPr>
          <a:xfrm>
            <a:off x="8296641" y="293786"/>
            <a:ext cx="1384836" cy="809036"/>
          </a:xfrm>
          <a:prstGeom prst="rect">
            <a:avLst/>
          </a:prstGeom>
        </p:spPr>
      </p:pic>
      <p:sp>
        <p:nvSpPr>
          <p:cNvPr id="41" name="TextBox 40">
            <a:extLst>
              <a:ext uri="{FF2B5EF4-FFF2-40B4-BE49-F238E27FC236}">
                <a16:creationId xmlns:a16="http://schemas.microsoft.com/office/drawing/2014/main" id="{352E63F2-1921-E9CE-12D0-A999141A3434}"/>
              </a:ext>
            </a:extLst>
          </p:cNvPr>
          <p:cNvSpPr txBox="1"/>
          <p:nvPr/>
        </p:nvSpPr>
        <p:spPr>
          <a:xfrm>
            <a:off x="264066" y="862287"/>
            <a:ext cx="8170355" cy="276999"/>
          </a:xfrm>
          <a:prstGeom prst="rect">
            <a:avLst/>
          </a:prstGeom>
          <a:noFill/>
        </p:spPr>
        <p:txBody>
          <a:bodyPr wrap="square">
            <a:spAutoFit/>
          </a:bodyPr>
          <a:lstStyle/>
          <a:p>
            <a:r>
              <a:rPr lang="en-GB" sz="1200" b="1" dirty="0">
                <a:effectLst/>
                <a:latin typeface="Eurostile" panose="020B0504020202050204" pitchFamily="34" charset="77"/>
              </a:rPr>
              <a:t>B. The types of travel and tourism organisations, their roles and the products and services they offer to customers </a:t>
            </a:r>
            <a:endParaRPr lang="en-GB" sz="1200" b="1" dirty="0">
              <a:latin typeface="Eurostile" panose="020B0504020202050204" pitchFamily="34" charset="77"/>
            </a:endParaRPr>
          </a:p>
        </p:txBody>
      </p:sp>
      <p:sp>
        <p:nvSpPr>
          <p:cNvPr id="2" name="Oval 1">
            <a:extLst>
              <a:ext uri="{FF2B5EF4-FFF2-40B4-BE49-F238E27FC236}">
                <a16:creationId xmlns:a16="http://schemas.microsoft.com/office/drawing/2014/main" id="{F20845B1-675D-12A8-F6A7-13C31ABE3832}"/>
              </a:ext>
            </a:extLst>
          </p:cNvPr>
          <p:cNvSpPr/>
          <p:nvPr/>
        </p:nvSpPr>
        <p:spPr>
          <a:xfrm>
            <a:off x="443294" y="1205458"/>
            <a:ext cx="438912" cy="41718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52A8075C-7A74-84C2-FCFD-BFAC85FF0838}"/>
              </a:ext>
            </a:extLst>
          </p:cNvPr>
          <p:cNvSpPr txBox="1"/>
          <p:nvPr/>
        </p:nvSpPr>
        <p:spPr>
          <a:xfrm>
            <a:off x="467664" y="1246026"/>
            <a:ext cx="9438336" cy="523220"/>
          </a:xfrm>
          <a:prstGeom prst="rect">
            <a:avLst/>
          </a:prstGeom>
          <a:noFill/>
        </p:spPr>
        <p:txBody>
          <a:bodyPr wrap="square">
            <a:spAutoFit/>
          </a:bodyPr>
          <a:lstStyle/>
          <a:p>
            <a:r>
              <a:rPr lang="en-GB" sz="1400" b="1" dirty="0">
                <a:solidFill>
                  <a:schemeClr val="bg1"/>
                </a:solidFill>
                <a:effectLst/>
                <a:latin typeface="Eurostile" panose="020B0504020202050204" pitchFamily="34" charset="77"/>
              </a:rPr>
              <a:t>B2.   </a:t>
            </a:r>
            <a:r>
              <a:rPr lang="en-GB" sz="1400" b="1" dirty="0">
                <a:solidFill>
                  <a:srgbClr val="00AAAD"/>
                </a:solidFill>
                <a:effectLst/>
                <a:latin typeface="Eurostile" panose="020B0504020202050204" pitchFamily="34" charset="77"/>
              </a:rPr>
              <a:t>The key sectors of the travel + tourism industry - components of their role, and the products and services they 	offer to different types of customer </a:t>
            </a:r>
            <a:endParaRPr lang="en-GB" sz="1400" dirty="0">
              <a:solidFill>
                <a:srgbClr val="00AAAD"/>
              </a:solidFill>
              <a:latin typeface="Eurostile" panose="020B0504020202050204" pitchFamily="34" charset="77"/>
            </a:endParaRPr>
          </a:p>
        </p:txBody>
      </p:sp>
      <p:sp>
        <p:nvSpPr>
          <p:cNvPr id="16" name="TextBox 15">
            <a:extLst>
              <a:ext uri="{FF2B5EF4-FFF2-40B4-BE49-F238E27FC236}">
                <a16:creationId xmlns:a16="http://schemas.microsoft.com/office/drawing/2014/main" id="{9F0FF107-E662-816B-6F96-F83BCC80216B}"/>
              </a:ext>
            </a:extLst>
          </p:cNvPr>
          <p:cNvSpPr txBox="1"/>
          <p:nvPr/>
        </p:nvSpPr>
        <p:spPr>
          <a:xfrm>
            <a:off x="5121241" y="6475687"/>
            <a:ext cx="3911245" cy="307777"/>
          </a:xfrm>
          <a:prstGeom prst="rect">
            <a:avLst/>
          </a:prstGeom>
          <a:noFill/>
        </p:spPr>
        <p:txBody>
          <a:bodyPr wrap="square">
            <a:spAutoFit/>
          </a:bodyPr>
          <a:lstStyle/>
          <a:p>
            <a:r>
              <a:rPr lang="en-GB" sz="1400" dirty="0">
                <a:solidFill>
                  <a:schemeClr val="bg1"/>
                </a:solidFill>
                <a:effectLst/>
                <a:latin typeface="Eurostile" panose="020B0504020202050204" pitchFamily="34" charset="77"/>
              </a:rPr>
              <a:t>B2. Key sectors of the travel + </a:t>
            </a:r>
            <a:r>
              <a:rPr lang="en-GB" sz="1400" dirty="0">
                <a:solidFill>
                  <a:schemeClr val="bg1"/>
                </a:solidFill>
                <a:latin typeface="Eurostile" panose="020B0504020202050204" pitchFamily="34" charset="77"/>
              </a:rPr>
              <a:t>t</a:t>
            </a:r>
            <a:r>
              <a:rPr lang="en-GB" sz="1400" dirty="0">
                <a:solidFill>
                  <a:schemeClr val="bg1"/>
                </a:solidFill>
                <a:effectLst/>
                <a:latin typeface="Eurostile" panose="020B0504020202050204" pitchFamily="34" charset="77"/>
              </a:rPr>
              <a:t>ourism industry</a:t>
            </a:r>
            <a:endParaRPr lang="en-GB" sz="1400" dirty="0">
              <a:solidFill>
                <a:schemeClr val="bg1"/>
              </a:solidFill>
              <a:latin typeface="Eurostile" panose="020B0504020202050204" pitchFamily="34" charset="77"/>
            </a:endParaRPr>
          </a:p>
        </p:txBody>
      </p:sp>
      <p:graphicFrame>
        <p:nvGraphicFramePr>
          <p:cNvPr id="38" name="Table 38">
            <a:extLst>
              <a:ext uri="{FF2B5EF4-FFF2-40B4-BE49-F238E27FC236}">
                <a16:creationId xmlns:a16="http://schemas.microsoft.com/office/drawing/2014/main" id="{EC56CE1C-9559-CF59-68E7-8FF416F72178}"/>
              </a:ext>
            </a:extLst>
          </p:cNvPr>
          <p:cNvGraphicFramePr>
            <a:graphicFrameLocks noGrp="1"/>
          </p:cNvGraphicFramePr>
          <p:nvPr>
            <p:extLst>
              <p:ext uri="{D42A27DB-BD31-4B8C-83A1-F6EECF244321}">
                <p14:modId xmlns:p14="http://schemas.microsoft.com/office/powerpoint/2010/main" val="1133590505"/>
              </p:ext>
            </p:extLst>
          </p:nvPr>
        </p:nvGraphicFramePr>
        <p:xfrm>
          <a:off x="264066" y="1861959"/>
          <a:ext cx="9226884" cy="4423752"/>
        </p:xfrm>
        <a:graphic>
          <a:graphicData uri="http://schemas.openxmlformats.org/drawingml/2006/table">
            <a:tbl>
              <a:tblPr firstRow="1" bandRow="1">
                <a:tableStyleId>{5C22544A-7EE6-4342-B048-85BDC9FD1C3A}</a:tableStyleId>
              </a:tblPr>
              <a:tblGrid>
                <a:gridCol w="1482438">
                  <a:extLst>
                    <a:ext uri="{9D8B030D-6E8A-4147-A177-3AD203B41FA5}">
                      <a16:colId xmlns:a16="http://schemas.microsoft.com/office/drawing/2014/main" val="640746861"/>
                    </a:ext>
                  </a:extLst>
                </a:gridCol>
                <a:gridCol w="1975104">
                  <a:extLst>
                    <a:ext uri="{9D8B030D-6E8A-4147-A177-3AD203B41FA5}">
                      <a16:colId xmlns:a16="http://schemas.microsoft.com/office/drawing/2014/main" val="3525442609"/>
                    </a:ext>
                  </a:extLst>
                </a:gridCol>
                <a:gridCol w="5769342">
                  <a:extLst>
                    <a:ext uri="{9D8B030D-6E8A-4147-A177-3AD203B41FA5}">
                      <a16:colId xmlns:a16="http://schemas.microsoft.com/office/drawing/2014/main" val="827875312"/>
                    </a:ext>
                  </a:extLst>
                </a:gridCol>
              </a:tblGrid>
              <a:tr h="432540">
                <a:tc>
                  <a:txBody>
                    <a:bodyPr/>
                    <a:lstStyle/>
                    <a:p>
                      <a:pPr algn="ctr"/>
                      <a:r>
                        <a:rPr lang="en-GB" sz="1200" dirty="0"/>
                        <a:t>Accommodation</a:t>
                      </a:r>
                    </a:p>
                  </a:txBody>
                  <a:tcPr anchor="ctr">
                    <a:solidFill>
                      <a:srgbClr val="278BBA"/>
                    </a:solidFill>
                  </a:tcPr>
                </a:tc>
                <a:tc>
                  <a:txBody>
                    <a:bodyPr/>
                    <a:lstStyle/>
                    <a:p>
                      <a:pPr algn="ctr"/>
                      <a:r>
                        <a:rPr lang="en-GB" sz="1200" dirty="0"/>
                        <a:t>Type of visitor</a:t>
                      </a:r>
                    </a:p>
                  </a:txBody>
                  <a:tcPr anchor="ctr">
                    <a:solidFill>
                      <a:srgbClr val="278BBA"/>
                    </a:solidFill>
                  </a:tcPr>
                </a:tc>
                <a:tc>
                  <a:txBody>
                    <a:bodyPr/>
                    <a:lstStyle/>
                    <a:p>
                      <a:pPr algn="ctr"/>
                      <a:r>
                        <a:rPr lang="en-GB" sz="1200" dirty="0"/>
                        <a:t>Why is this accommodation appropriate</a:t>
                      </a:r>
                    </a:p>
                  </a:txBody>
                  <a:tcPr anchor="ctr">
                    <a:solidFill>
                      <a:srgbClr val="278BBA"/>
                    </a:solidFill>
                  </a:tcPr>
                </a:tc>
                <a:extLst>
                  <a:ext uri="{0D108BD9-81ED-4DB2-BD59-A6C34878D82A}">
                    <a16:rowId xmlns:a16="http://schemas.microsoft.com/office/drawing/2014/main" val="4164082202"/>
                  </a:ext>
                </a:extLst>
              </a:tr>
              <a:tr h="332601">
                <a:tc rowSpan="2">
                  <a:txBody>
                    <a:bodyPr/>
                    <a:lstStyle/>
                    <a:p>
                      <a:pPr algn="ctr"/>
                      <a:r>
                        <a:rPr lang="en-GB" sz="1200" b="1" i="0" dirty="0">
                          <a:solidFill>
                            <a:srgbClr val="278BBA"/>
                          </a:solidFill>
                          <a:latin typeface="Avenir Black" panose="02000503020000020003" pitchFamily="2" charset="0"/>
                        </a:rPr>
                        <a:t>Hotel</a:t>
                      </a:r>
                    </a:p>
                  </a:txBody>
                  <a:tcPr anchor="ctr"/>
                </a:tc>
                <a:tc>
                  <a:txBody>
                    <a:bodyPr/>
                    <a:lstStyle/>
                    <a:p>
                      <a:pPr algn="ctr"/>
                      <a:endParaRPr lang="en-GB" sz="1200" b="0" i="0" dirty="0">
                        <a:latin typeface="Avenir Light" panose="020B0402020203020204" pitchFamily="34" charset="77"/>
                      </a:endParaRPr>
                    </a:p>
                  </a:txBody>
                  <a:tcPr anchor="ctr"/>
                </a:tc>
                <a:tc>
                  <a:txBody>
                    <a:bodyPr/>
                    <a:lstStyle/>
                    <a:p>
                      <a:pPr algn="ctr"/>
                      <a:endParaRPr lang="en-GB" sz="1200" b="0" i="0" dirty="0">
                        <a:latin typeface="Avenir Light" panose="020B0402020203020204" pitchFamily="34" charset="77"/>
                      </a:endParaRPr>
                    </a:p>
                  </a:txBody>
                  <a:tcPr anchor="ctr"/>
                </a:tc>
                <a:extLst>
                  <a:ext uri="{0D108BD9-81ED-4DB2-BD59-A6C34878D82A}">
                    <a16:rowId xmlns:a16="http://schemas.microsoft.com/office/drawing/2014/main" val="824402652"/>
                  </a:ext>
                </a:extLst>
              </a:tr>
              <a:tr h="332601">
                <a:tc vMerge="1">
                  <a:txBody>
                    <a:bodyPr/>
                    <a:lstStyle/>
                    <a:p>
                      <a:endParaRPr lang="en-GB"/>
                    </a:p>
                  </a:txBody>
                  <a:tcPr/>
                </a:tc>
                <a:tc>
                  <a:txBody>
                    <a:bodyPr/>
                    <a:lstStyle/>
                    <a:p>
                      <a:pPr algn="ctr"/>
                      <a:endParaRPr lang="en-GB" sz="1200" b="0" i="0" dirty="0">
                        <a:latin typeface="Avenir Light" panose="020B0402020203020204" pitchFamily="34" charset="77"/>
                      </a:endParaRPr>
                    </a:p>
                  </a:txBody>
                  <a:tcPr anchor="ctr"/>
                </a:tc>
                <a:tc>
                  <a:txBody>
                    <a:bodyPr/>
                    <a:lstStyle/>
                    <a:p>
                      <a:pPr algn="ctr"/>
                      <a:endParaRPr lang="en-GB" sz="1200" b="0" i="0" dirty="0">
                        <a:latin typeface="Avenir Light" panose="020B0402020203020204" pitchFamily="34" charset="77"/>
                      </a:endParaRPr>
                    </a:p>
                  </a:txBody>
                  <a:tcPr anchor="ctr"/>
                </a:tc>
                <a:extLst>
                  <a:ext uri="{0D108BD9-81ED-4DB2-BD59-A6C34878D82A}">
                    <a16:rowId xmlns:a16="http://schemas.microsoft.com/office/drawing/2014/main" val="2962524986"/>
                  </a:ext>
                </a:extLst>
              </a:tr>
              <a:tr h="332601">
                <a:tc rowSpan="2">
                  <a:txBody>
                    <a:bodyPr/>
                    <a:lstStyle/>
                    <a:p>
                      <a:pPr algn="ctr"/>
                      <a:r>
                        <a:rPr lang="en-GB" sz="1200" b="1" i="0" dirty="0">
                          <a:solidFill>
                            <a:srgbClr val="278BBA"/>
                          </a:solidFill>
                          <a:latin typeface="Avenir Black" panose="02000503020000020003" pitchFamily="2" charset="0"/>
                        </a:rPr>
                        <a:t>Hostel</a:t>
                      </a:r>
                    </a:p>
                  </a:txBody>
                  <a:tcPr anchor="ctr"/>
                </a:tc>
                <a:tc>
                  <a:txBody>
                    <a:bodyPr/>
                    <a:lstStyle/>
                    <a:p>
                      <a:pPr algn="ctr"/>
                      <a:endParaRPr lang="en-GB" sz="1200" b="0" i="0" dirty="0">
                        <a:latin typeface="Avenir Light" panose="020B0402020203020204" pitchFamily="34" charset="77"/>
                      </a:endParaRPr>
                    </a:p>
                  </a:txBody>
                  <a:tcPr anchor="ctr"/>
                </a:tc>
                <a:tc>
                  <a:txBody>
                    <a:bodyPr/>
                    <a:lstStyle/>
                    <a:p>
                      <a:pPr algn="ctr"/>
                      <a:endParaRPr lang="en-GB" sz="1200" b="0" i="0" dirty="0">
                        <a:latin typeface="Avenir Light" panose="020B0402020203020204" pitchFamily="34" charset="77"/>
                      </a:endParaRPr>
                    </a:p>
                  </a:txBody>
                  <a:tcPr anchor="ctr"/>
                </a:tc>
                <a:extLst>
                  <a:ext uri="{0D108BD9-81ED-4DB2-BD59-A6C34878D82A}">
                    <a16:rowId xmlns:a16="http://schemas.microsoft.com/office/drawing/2014/main" val="3273564696"/>
                  </a:ext>
                </a:extLst>
              </a:tr>
              <a:tr h="332601">
                <a:tc vMerge="1">
                  <a:txBody>
                    <a:bodyPr/>
                    <a:lstStyle/>
                    <a:p>
                      <a:endParaRPr lang="en-GB"/>
                    </a:p>
                  </a:txBody>
                  <a:tcPr/>
                </a:tc>
                <a:tc>
                  <a:txBody>
                    <a:bodyPr/>
                    <a:lstStyle/>
                    <a:p>
                      <a:pPr algn="ctr"/>
                      <a:endParaRPr lang="en-GB" sz="1200" b="0" i="0" dirty="0">
                        <a:latin typeface="Avenir Light" panose="020B0402020203020204" pitchFamily="34" charset="77"/>
                      </a:endParaRPr>
                    </a:p>
                  </a:txBody>
                  <a:tcPr anchor="ctr"/>
                </a:tc>
                <a:tc>
                  <a:txBody>
                    <a:bodyPr/>
                    <a:lstStyle/>
                    <a:p>
                      <a:pPr algn="ctr"/>
                      <a:endParaRPr lang="en-GB" sz="1200" b="0" i="0" dirty="0">
                        <a:latin typeface="Avenir Light" panose="020B0402020203020204" pitchFamily="34" charset="77"/>
                      </a:endParaRPr>
                    </a:p>
                  </a:txBody>
                  <a:tcPr anchor="ctr"/>
                </a:tc>
                <a:extLst>
                  <a:ext uri="{0D108BD9-81ED-4DB2-BD59-A6C34878D82A}">
                    <a16:rowId xmlns:a16="http://schemas.microsoft.com/office/drawing/2014/main" val="4084605867"/>
                  </a:ext>
                </a:extLst>
              </a:tr>
              <a:tr h="332601">
                <a:tc rowSpan="2">
                  <a:txBody>
                    <a:bodyPr/>
                    <a:lstStyle/>
                    <a:p>
                      <a:pPr algn="ctr"/>
                      <a:r>
                        <a:rPr lang="en-GB" sz="1200" b="1" i="0" dirty="0">
                          <a:solidFill>
                            <a:srgbClr val="278BBA"/>
                          </a:solidFill>
                          <a:latin typeface="Avenir Black" panose="02000503020000020003" pitchFamily="2" charset="0"/>
                        </a:rPr>
                        <a:t>Campsite</a:t>
                      </a:r>
                    </a:p>
                  </a:txBody>
                  <a:tcPr anchor="ctr"/>
                </a:tc>
                <a:tc>
                  <a:txBody>
                    <a:bodyPr/>
                    <a:lstStyle/>
                    <a:p>
                      <a:pPr algn="ctr"/>
                      <a:endParaRPr lang="en-GB" sz="1200" b="0" i="0" dirty="0">
                        <a:latin typeface="Avenir Light" panose="020B0402020203020204" pitchFamily="34" charset="77"/>
                      </a:endParaRPr>
                    </a:p>
                  </a:txBody>
                  <a:tcPr anchor="ctr"/>
                </a:tc>
                <a:tc>
                  <a:txBody>
                    <a:bodyPr/>
                    <a:lstStyle/>
                    <a:p>
                      <a:pPr algn="ctr"/>
                      <a:endParaRPr lang="en-GB" sz="1200" b="0" i="0" dirty="0">
                        <a:latin typeface="Avenir Light" panose="020B0402020203020204" pitchFamily="34" charset="77"/>
                      </a:endParaRPr>
                    </a:p>
                  </a:txBody>
                  <a:tcPr anchor="ctr"/>
                </a:tc>
                <a:extLst>
                  <a:ext uri="{0D108BD9-81ED-4DB2-BD59-A6C34878D82A}">
                    <a16:rowId xmlns:a16="http://schemas.microsoft.com/office/drawing/2014/main" val="2706909714"/>
                  </a:ext>
                </a:extLst>
              </a:tr>
              <a:tr h="332601">
                <a:tc vMerge="1">
                  <a:txBody>
                    <a:bodyPr/>
                    <a:lstStyle/>
                    <a:p>
                      <a:endParaRPr lang="en-GB"/>
                    </a:p>
                  </a:txBody>
                  <a:tcPr/>
                </a:tc>
                <a:tc>
                  <a:txBody>
                    <a:bodyPr/>
                    <a:lstStyle/>
                    <a:p>
                      <a:pPr algn="ctr"/>
                      <a:endParaRPr lang="en-GB" sz="1200" b="0" i="0" dirty="0">
                        <a:latin typeface="Avenir Light" panose="020B0402020203020204" pitchFamily="34" charset="77"/>
                      </a:endParaRPr>
                    </a:p>
                  </a:txBody>
                  <a:tcPr anchor="ctr"/>
                </a:tc>
                <a:tc>
                  <a:txBody>
                    <a:bodyPr/>
                    <a:lstStyle/>
                    <a:p>
                      <a:pPr algn="ctr"/>
                      <a:endParaRPr lang="en-GB" sz="1200" b="0" i="0" dirty="0">
                        <a:latin typeface="Avenir Light" panose="020B0402020203020204" pitchFamily="34" charset="77"/>
                      </a:endParaRPr>
                    </a:p>
                  </a:txBody>
                  <a:tcPr anchor="ctr"/>
                </a:tc>
                <a:extLst>
                  <a:ext uri="{0D108BD9-81ED-4DB2-BD59-A6C34878D82A}">
                    <a16:rowId xmlns:a16="http://schemas.microsoft.com/office/drawing/2014/main" val="3472782469"/>
                  </a:ext>
                </a:extLst>
              </a:tr>
              <a:tr h="332601">
                <a:tc rowSpan="2">
                  <a:txBody>
                    <a:bodyPr/>
                    <a:lstStyle/>
                    <a:p>
                      <a:pPr algn="ctr"/>
                      <a:r>
                        <a:rPr lang="en-GB" sz="1200" b="1" i="0" dirty="0">
                          <a:solidFill>
                            <a:srgbClr val="278BBA"/>
                          </a:solidFill>
                          <a:latin typeface="Avenir Black" panose="02000503020000020003" pitchFamily="2" charset="0"/>
                        </a:rPr>
                        <a:t>City apartment</a:t>
                      </a:r>
                    </a:p>
                  </a:txBody>
                  <a:tcPr anchor="ctr"/>
                </a:tc>
                <a:tc>
                  <a:txBody>
                    <a:bodyPr/>
                    <a:lstStyle/>
                    <a:p>
                      <a:pPr algn="ctr"/>
                      <a:endParaRPr lang="en-GB" sz="1200" b="0" i="0" dirty="0">
                        <a:latin typeface="Avenir Light" panose="020B0402020203020204" pitchFamily="34" charset="77"/>
                      </a:endParaRPr>
                    </a:p>
                  </a:txBody>
                  <a:tcPr anchor="ctr"/>
                </a:tc>
                <a:tc>
                  <a:txBody>
                    <a:bodyPr/>
                    <a:lstStyle/>
                    <a:p>
                      <a:pPr algn="ctr"/>
                      <a:endParaRPr lang="en-GB" sz="1200" b="0" i="0" dirty="0">
                        <a:latin typeface="Avenir Light" panose="020B0402020203020204" pitchFamily="34" charset="77"/>
                      </a:endParaRPr>
                    </a:p>
                  </a:txBody>
                  <a:tcPr anchor="ctr"/>
                </a:tc>
                <a:extLst>
                  <a:ext uri="{0D108BD9-81ED-4DB2-BD59-A6C34878D82A}">
                    <a16:rowId xmlns:a16="http://schemas.microsoft.com/office/drawing/2014/main" val="3250624253"/>
                  </a:ext>
                </a:extLst>
              </a:tr>
              <a:tr h="332601">
                <a:tc vMerge="1">
                  <a:txBody>
                    <a:bodyPr/>
                    <a:lstStyle/>
                    <a:p>
                      <a:endParaRPr lang="en-GB"/>
                    </a:p>
                  </a:txBody>
                  <a:tcPr/>
                </a:tc>
                <a:tc>
                  <a:txBody>
                    <a:bodyPr/>
                    <a:lstStyle/>
                    <a:p>
                      <a:pPr algn="ctr"/>
                      <a:endParaRPr lang="en-GB" sz="1200" b="0" i="0" dirty="0">
                        <a:latin typeface="Avenir Light" panose="020B0402020203020204" pitchFamily="34" charset="77"/>
                      </a:endParaRPr>
                    </a:p>
                  </a:txBody>
                  <a:tcPr anchor="ctr"/>
                </a:tc>
                <a:tc>
                  <a:txBody>
                    <a:bodyPr/>
                    <a:lstStyle/>
                    <a:p>
                      <a:pPr algn="ctr"/>
                      <a:endParaRPr lang="en-GB" sz="1200" b="0" i="0" dirty="0">
                        <a:latin typeface="Avenir Light" panose="020B0402020203020204" pitchFamily="34" charset="77"/>
                      </a:endParaRPr>
                    </a:p>
                  </a:txBody>
                  <a:tcPr anchor="ctr"/>
                </a:tc>
                <a:extLst>
                  <a:ext uri="{0D108BD9-81ED-4DB2-BD59-A6C34878D82A}">
                    <a16:rowId xmlns:a16="http://schemas.microsoft.com/office/drawing/2014/main" val="1017461805"/>
                  </a:ext>
                </a:extLst>
              </a:tr>
              <a:tr h="332601">
                <a:tc rowSpan="2">
                  <a:txBody>
                    <a:bodyPr/>
                    <a:lstStyle/>
                    <a:p>
                      <a:pPr algn="ctr"/>
                      <a:r>
                        <a:rPr lang="en-GB" sz="1200" b="1" i="0" dirty="0">
                          <a:solidFill>
                            <a:srgbClr val="278BBA"/>
                          </a:solidFill>
                          <a:latin typeface="Avenir Black" panose="02000503020000020003" pitchFamily="2" charset="0"/>
                        </a:rPr>
                        <a:t>Air BnB</a:t>
                      </a:r>
                    </a:p>
                  </a:txBody>
                  <a:tcPr anchor="ctr"/>
                </a:tc>
                <a:tc>
                  <a:txBody>
                    <a:bodyPr/>
                    <a:lstStyle/>
                    <a:p>
                      <a:pPr algn="ctr"/>
                      <a:endParaRPr lang="en-GB" sz="1200" b="0" i="0" dirty="0">
                        <a:latin typeface="Avenir Light" panose="020B0402020203020204" pitchFamily="34" charset="77"/>
                      </a:endParaRPr>
                    </a:p>
                  </a:txBody>
                  <a:tcPr anchor="ctr"/>
                </a:tc>
                <a:tc>
                  <a:txBody>
                    <a:bodyPr/>
                    <a:lstStyle/>
                    <a:p>
                      <a:pPr algn="ctr"/>
                      <a:endParaRPr lang="en-GB" sz="1200" b="0" i="0" dirty="0">
                        <a:latin typeface="Avenir Light" panose="020B0402020203020204" pitchFamily="34" charset="77"/>
                      </a:endParaRPr>
                    </a:p>
                  </a:txBody>
                  <a:tcPr anchor="ctr"/>
                </a:tc>
                <a:extLst>
                  <a:ext uri="{0D108BD9-81ED-4DB2-BD59-A6C34878D82A}">
                    <a16:rowId xmlns:a16="http://schemas.microsoft.com/office/drawing/2014/main" val="3941652653"/>
                  </a:ext>
                </a:extLst>
              </a:tr>
              <a:tr h="332601">
                <a:tc vMerge="1">
                  <a:txBody>
                    <a:bodyPr/>
                    <a:lstStyle/>
                    <a:p>
                      <a:endParaRPr lang="en-GB"/>
                    </a:p>
                  </a:txBody>
                  <a:tcPr/>
                </a:tc>
                <a:tc>
                  <a:txBody>
                    <a:bodyPr/>
                    <a:lstStyle/>
                    <a:p>
                      <a:pPr algn="ctr"/>
                      <a:endParaRPr lang="en-GB" sz="1200" b="0" i="0" dirty="0">
                        <a:latin typeface="Avenir Light" panose="020B0402020203020204" pitchFamily="34" charset="77"/>
                      </a:endParaRPr>
                    </a:p>
                  </a:txBody>
                  <a:tcPr anchor="ctr"/>
                </a:tc>
                <a:tc>
                  <a:txBody>
                    <a:bodyPr/>
                    <a:lstStyle/>
                    <a:p>
                      <a:pPr algn="ctr"/>
                      <a:endParaRPr lang="en-GB" sz="1200" b="0" i="0" dirty="0">
                        <a:latin typeface="Avenir Light" panose="020B0402020203020204" pitchFamily="34" charset="77"/>
                      </a:endParaRPr>
                    </a:p>
                  </a:txBody>
                  <a:tcPr anchor="ctr"/>
                </a:tc>
                <a:extLst>
                  <a:ext uri="{0D108BD9-81ED-4DB2-BD59-A6C34878D82A}">
                    <a16:rowId xmlns:a16="http://schemas.microsoft.com/office/drawing/2014/main" val="1000856351"/>
                  </a:ext>
                </a:extLst>
              </a:tr>
              <a:tr h="332601">
                <a:tc rowSpan="2">
                  <a:txBody>
                    <a:bodyPr/>
                    <a:lstStyle/>
                    <a:p>
                      <a:pPr algn="ctr"/>
                      <a:r>
                        <a:rPr lang="en-GB" sz="1200" b="1" i="0" dirty="0">
                          <a:solidFill>
                            <a:srgbClr val="278BBA"/>
                          </a:solidFill>
                          <a:latin typeface="Avenir Black" panose="02000503020000020003" pitchFamily="2" charset="0"/>
                        </a:rPr>
                        <a:t>Guest houses -BNB</a:t>
                      </a:r>
                    </a:p>
                  </a:txBody>
                  <a:tcPr anchor="ctr"/>
                </a:tc>
                <a:tc>
                  <a:txBody>
                    <a:bodyPr/>
                    <a:lstStyle/>
                    <a:p>
                      <a:pPr algn="ctr"/>
                      <a:endParaRPr lang="en-GB" sz="1200" b="0" i="0" dirty="0">
                        <a:latin typeface="Avenir Light" panose="020B0402020203020204" pitchFamily="34" charset="77"/>
                      </a:endParaRPr>
                    </a:p>
                  </a:txBody>
                  <a:tcPr anchor="ctr"/>
                </a:tc>
                <a:tc>
                  <a:txBody>
                    <a:bodyPr/>
                    <a:lstStyle/>
                    <a:p>
                      <a:pPr algn="ctr"/>
                      <a:endParaRPr lang="en-GB" sz="1200" b="0" i="0" dirty="0">
                        <a:latin typeface="Avenir Light" panose="020B0402020203020204" pitchFamily="34" charset="77"/>
                      </a:endParaRPr>
                    </a:p>
                  </a:txBody>
                  <a:tcPr anchor="ctr"/>
                </a:tc>
                <a:extLst>
                  <a:ext uri="{0D108BD9-81ED-4DB2-BD59-A6C34878D82A}">
                    <a16:rowId xmlns:a16="http://schemas.microsoft.com/office/drawing/2014/main" val="978866418"/>
                  </a:ext>
                </a:extLst>
              </a:tr>
              <a:tr h="332601">
                <a:tc vMerge="1">
                  <a:txBody>
                    <a:bodyPr/>
                    <a:lstStyle/>
                    <a:p>
                      <a:endParaRPr lang="en-GB"/>
                    </a:p>
                  </a:txBody>
                  <a:tcPr/>
                </a:tc>
                <a:tc>
                  <a:txBody>
                    <a:bodyPr/>
                    <a:lstStyle/>
                    <a:p>
                      <a:pPr algn="ctr"/>
                      <a:endParaRPr lang="en-GB" sz="1200" b="0" i="0" dirty="0">
                        <a:latin typeface="Avenir Light" panose="020B0402020203020204" pitchFamily="34" charset="77"/>
                      </a:endParaRPr>
                    </a:p>
                  </a:txBody>
                  <a:tcPr anchor="ctr"/>
                </a:tc>
                <a:tc>
                  <a:txBody>
                    <a:bodyPr/>
                    <a:lstStyle/>
                    <a:p>
                      <a:pPr algn="ctr"/>
                      <a:endParaRPr lang="en-GB" sz="1200" b="0" i="0" dirty="0">
                        <a:latin typeface="Avenir Light" panose="020B0402020203020204" pitchFamily="34" charset="77"/>
                      </a:endParaRPr>
                    </a:p>
                  </a:txBody>
                  <a:tcPr anchor="ctr"/>
                </a:tc>
                <a:extLst>
                  <a:ext uri="{0D108BD9-81ED-4DB2-BD59-A6C34878D82A}">
                    <a16:rowId xmlns:a16="http://schemas.microsoft.com/office/drawing/2014/main" val="3597454443"/>
                  </a:ext>
                </a:extLst>
              </a:tr>
            </a:tbl>
          </a:graphicData>
        </a:graphic>
      </p:graphicFrame>
      <p:pic>
        <p:nvPicPr>
          <p:cNvPr id="13" name="Picture 12">
            <a:extLst>
              <a:ext uri="{FF2B5EF4-FFF2-40B4-BE49-F238E27FC236}">
                <a16:creationId xmlns:a16="http://schemas.microsoft.com/office/drawing/2014/main" id="{6D13A0EE-D676-00D5-4E13-9F09C45C3B2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9105" y="5961289"/>
            <a:ext cx="985879" cy="785013"/>
          </a:xfrm>
          <a:prstGeom prst="rect">
            <a:avLst/>
          </a:prstGeom>
        </p:spPr>
      </p:pic>
    </p:spTree>
    <p:extLst>
      <p:ext uri="{BB962C8B-B14F-4D97-AF65-F5344CB8AC3E}">
        <p14:creationId xmlns:p14="http://schemas.microsoft.com/office/powerpoint/2010/main" val="1709371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182216" y="6458257"/>
            <a:ext cx="2228850" cy="365125"/>
          </a:xfrm>
        </p:spPr>
        <p:txBody>
          <a:bodyPr/>
          <a:lstStyle/>
          <a:p>
            <a:fld id="{E7B70798-690E-5944-9C42-5F5DFEB47247}" type="slidenum">
              <a:rPr lang="en-GB" smtClean="0">
                <a:solidFill>
                  <a:schemeClr val="bg1"/>
                </a:solidFill>
              </a:rPr>
              <a:t>3</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0" y="169367"/>
            <a:ext cx="2949905" cy="382798"/>
          </a:xfrm>
          <a:prstGeom prst="rect">
            <a:avLst/>
          </a:prstGeom>
          <a:noFill/>
        </p:spPr>
        <p:txBody>
          <a:bodyPr wrap="squar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D13A0EE-D676-00D5-4E13-9F09C45C3B2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105" y="5708091"/>
            <a:ext cx="1303864" cy="1038211"/>
          </a:xfrm>
          <a:prstGeom prst="rect">
            <a:avLst/>
          </a:prstGeom>
        </p:spPr>
      </p:pic>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3"/>
          <a:stretch>
            <a:fillRect/>
          </a:stretch>
        </p:blipFill>
        <p:spPr>
          <a:xfrm>
            <a:off x="8296641" y="293786"/>
            <a:ext cx="1384836" cy="809036"/>
          </a:xfrm>
          <a:prstGeom prst="rect">
            <a:avLst/>
          </a:prstGeom>
        </p:spPr>
      </p:pic>
      <p:sp>
        <p:nvSpPr>
          <p:cNvPr id="3" name="TextBox 2">
            <a:extLst>
              <a:ext uri="{FF2B5EF4-FFF2-40B4-BE49-F238E27FC236}">
                <a16:creationId xmlns:a16="http://schemas.microsoft.com/office/drawing/2014/main" id="{6D3DA4D9-F1AD-22EF-868C-D09AE480A345}"/>
              </a:ext>
            </a:extLst>
          </p:cNvPr>
          <p:cNvSpPr txBox="1"/>
          <p:nvPr/>
        </p:nvSpPr>
        <p:spPr>
          <a:xfrm>
            <a:off x="411481" y="913734"/>
            <a:ext cx="8901303" cy="4524315"/>
          </a:xfrm>
          <a:prstGeom prst="rect">
            <a:avLst/>
          </a:prstGeom>
          <a:noFill/>
        </p:spPr>
        <p:txBody>
          <a:bodyPr wrap="square">
            <a:spAutoFit/>
          </a:bodyPr>
          <a:lstStyle/>
          <a:p>
            <a:r>
              <a:rPr lang="en-GB" sz="1400" b="1" dirty="0">
                <a:solidFill>
                  <a:srgbClr val="278BBA"/>
                </a:solidFill>
                <a:effectLst/>
                <a:latin typeface="Avenir Black" panose="02000503020000020003" pitchFamily="2" charset="0"/>
              </a:rPr>
              <a:t>Content</a:t>
            </a:r>
          </a:p>
          <a:p>
            <a:endParaRPr lang="en-GB" sz="1200" b="1" dirty="0">
              <a:solidFill>
                <a:srgbClr val="278BBA"/>
              </a:solidFill>
              <a:latin typeface="Avenir Black" panose="02000503020000020003" pitchFamily="2" charset="0"/>
            </a:endParaRPr>
          </a:p>
          <a:p>
            <a:r>
              <a:rPr lang="en-GB" sz="1400" b="1" dirty="0">
                <a:solidFill>
                  <a:srgbClr val="278BBA"/>
                </a:solidFill>
                <a:effectLst/>
                <a:latin typeface="Avenir Black" panose="02000503020000020003" pitchFamily="2" charset="0"/>
              </a:rPr>
              <a:t>B1. Ownership and operating aims </a:t>
            </a:r>
            <a:endParaRPr lang="en-GB" sz="1400" b="1" dirty="0">
              <a:solidFill>
                <a:srgbClr val="278BBA"/>
              </a:solidFill>
              <a:latin typeface="Avenir Black" panose="02000503020000020003" pitchFamily="2" charset="0"/>
            </a:endParaRPr>
          </a:p>
          <a:p>
            <a:r>
              <a:rPr lang="en-GB" sz="1000" dirty="0">
                <a:effectLst/>
                <a:latin typeface="Avenir Light" panose="020B0402020203020204" pitchFamily="34" charset="77"/>
              </a:rPr>
              <a:t>Each type of organisation has different aims that it needs to achieve. </a:t>
            </a:r>
          </a:p>
          <a:p>
            <a:endParaRPr lang="en-GB" sz="1000" dirty="0">
              <a:effectLst/>
              <a:latin typeface="Avenir Light" panose="020B0402020203020204" pitchFamily="34" charset="77"/>
            </a:endParaRPr>
          </a:p>
          <a:p>
            <a:r>
              <a:rPr lang="en-GB" sz="1200" b="1" dirty="0">
                <a:effectLst/>
                <a:latin typeface="Avenir Black" panose="02000503020000020003" pitchFamily="2" charset="0"/>
              </a:rPr>
              <a:t>• Private: </a:t>
            </a:r>
            <a:endParaRPr lang="en-GB" sz="1200" b="1" dirty="0">
              <a:latin typeface="Avenir Black" panose="02000503020000020003" pitchFamily="2" charset="0"/>
            </a:endParaRPr>
          </a:p>
          <a:p>
            <a:r>
              <a:rPr lang="en-GB" sz="1000" dirty="0">
                <a:effectLst/>
                <a:latin typeface="Avenir Light" panose="020B0402020203020204" pitchFamily="34" charset="77"/>
              </a:rPr>
              <a:t>o characteristics – owned by private individual(s) or company, may be a public limited company (PLC) on stock market, could be large multinational company, may be SME (small to medium-sized enterprise), will be staffed by paid employees </a:t>
            </a:r>
            <a:endParaRPr lang="en-GB" sz="1000" dirty="0">
              <a:latin typeface="Avenir Light" panose="020B0402020203020204" pitchFamily="34" charset="77"/>
            </a:endParaRPr>
          </a:p>
          <a:p>
            <a:r>
              <a:rPr lang="en-GB" sz="1000" dirty="0">
                <a:effectLst/>
                <a:latin typeface="Avenir Light" panose="020B0402020203020204" pitchFamily="34" charset="77"/>
              </a:rPr>
              <a:t>o aims – usually financial, to make a profit, to increase market share, to increase turnover, to improve or maintain its image, to increase and diversify the range of products/services offered to customers </a:t>
            </a:r>
            <a:endParaRPr lang="en-GB" sz="1000" dirty="0">
              <a:latin typeface="Avenir Light" panose="020B0402020203020204" pitchFamily="34" charset="77"/>
            </a:endParaRPr>
          </a:p>
          <a:p>
            <a:r>
              <a:rPr lang="en-GB" sz="1000" dirty="0">
                <a:effectLst/>
                <a:latin typeface="Avenir Light" panose="020B0402020203020204" pitchFamily="34" charset="77"/>
              </a:rPr>
              <a:t>o organisations – tour operators, travel agents, most transport organisations and hubs, most large visitor attractions, most accommodation providers. </a:t>
            </a:r>
          </a:p>
          <a:p>
            <a:endParaRPr lang="en-GB" sz="1000" dirty="0">
              <a:latin typeface="Avenir Light" panose="020B0402020203020204" pitchFamily="34" charset="77"/>
            </a:endParaRPr>
          </a:p>
          <a:p>
            <a:r>
              <a:rPr lang="en-GB" sz="1200" b="1" dirty="0">
                <a:effectLst/>
                <a:latin typeface="Avenir Black" panose="02000503020000020003" pitchFamily="2" charset="0"/>
              </a:rPr>
              <a:t>• Public:</a:t>
            </a:r>
            <a:br>
              <a:rPr lang="en-GB" sz="1000" dirty="0">
                <a:effectLst/>
                <a:latin typeface="Avenir Light" panose="020B0402020203020204" pitchFamily="34" charset="77"/>
              </a:rPr>
            </a:br>
            <a:r>
              <a:rPr lang="en-GB" sz="1000" dirty="0">
                <a:effectLst/>
                <a:latin typeface="Avenir Light" panose="020B0402020203020204" pitchFamily="34" charset="77"/>
              </a:rPr>
              <a:t>o characteristics – owned or funded by the government – local or national, will be </a:t>
            </a:r>
            <a:endParaRPr lang="en-GB" sz="1000" dirty="0">
              <a:latin typeface="Avenir Light" panose="020B0402020203020204" pitchFamily="34" charset="77"/>
            </a:endParaRPr>
          </a:p>
          <a:p>
            <a:r>
              <a:rPr lang="en-GB" sz="1000" dirty="0">
                <a:effectLst/>
                <a:latin typeface="Avenir Light" panose="020B0402020203020204" pitchFamily="34" charset="77"/>
              </a:rPr>
              <a:t>staffed by paid employees but may also be supported by volunteers </a:t>
            </a:r>
            <a:endParaRPr lang="en-GB" sz="1000" dirty="0">
              <a:latin typeface="Avenir Light" panose="020B0402020203020204" pitchFamily="34" charset="77"/>
            </a:endParaRPr>
          </a:p>
          <a:p>
            <a:r>
              <a:rPr lang="en-GB" sz="1000" dirty="0">
                <a:effectLst/>
                <a:latin typeface="Avenir Light" panose="020B0402020203020204" pitchFamily="34" charset="77"/>
              </a:rPr>
              <a:t>o aims – to provide a service to the public, to use funding appropriately, to maintain best quality service, to financially break-even, to ensure that service levels are maintained to reinvest profit to improve services </a:t>
            </a:r>
            <a:endParaRPr lang="en-GB" sz="1000" dirty="0">
              <a:latin typeface="Avenir Light" panose="020B0402020203020204" pitchFamily="34" charset="77"/>
            </a:endParaRPr>
          </a:p>
          <a:p>
            <a:r>
              <a:rPr lang="en-GB" sz="1000" dirty="0">
                <a:effectLst/>
                <a:latin typeface="Avenir Light" panose="020B0402020203020204" pitchFamily="34" charset="77"/>
              </a:rPr>
              <a:t>o organisations – tourist information centres, tourist boards, some smaller visitor attractions, some local transport organisations, most regulatory bodies, government bodies. </a:t>
            </a:r>
          </a:p>
          <a:p>
            <a:endParaRPr lang="en-GB" sz="1000" dirty="0">
              <a:latin typeface="Avenir Light" panose="020B0402020203020204" pitchFamily="34" charset="77"/>
            </a:endParaRPr>
          </a:p>
          <a:p>
            <a:r>
              <a:rPr lang="en-GB" sz="1200" b="1" dirty="0">
                <a:effectLst/>
                <a:latin typeface="Avenir Black" panose="02000503020000020003" pitchFamily="2" charset="0"/>
              </a:rPr>
              <a:t>• Voluntary sector: </a:t>
            </a:r>
            <a:endParaRPr lang="en-GB" sz="1200" b="1" dirty="0">
              <a:latin typeface="Avenir Black" panose="02000503020000020003" pitchFamily="2" charset="0"/>
            </a:endParaRPr>
          </a:p>
          <a:p>
            <a:r>
              <a:rPr lang="en-GB" sz="1000" dirty="0">
                <a:effectLst/>
                <a:latin typeface="Avenir Light" panose="020B0402020203020204" pitchFamily="34" charset="77"/>
              </a:rPr>
              <a:t>o characteristics – funded by grants, donations, legacies, entry fees, staffed by volunteers though larger organisations, will also have paid employees or tenants, most have charitable status </a:t>
            </a:r>
            <a:endParaRPr lang="en-GB" sz="1000" dirty="0">
              <a:latin typeface="Avenir Light" panose="020B0402020203020204" pitchFamily="34" charset="77"/>
            </a:endParaRPr>
          </a:p>
          <a:p>
            <a:r>
              <a:rPr lang="en-GB" sz="1000" dirty="0">
                <a:effectLst/>
                <a:latin typeface="Avenir Light" panose="020B0402020203020204" pitchFamily="34" charset="77"/>
              </a:rPr>
              <a:t>o aims – to preserve or protect the environment, buildings, landscape features; to campaign or lobby against inappropriate developments; conservation; sustainability </a:t>
            </a:r>
            <a:endParaRPr lang="en-GB" sz="1000" dirty="0">
              <a:latin typeface="Avenir Light" panose="020B0402020203020204" pitchFamily="34" charset="77"/>
            </a:endParaRPr>
          </a:p>
          <a:p>
            <a:r>
              <a:rPr lang="en-GB" sz="1000" dirty="0">
                <a:effectLst/>
                <a:latin typeface="Avenir Light" panose="020B0402020203020204" pitchFamily="34" charset="77"/>
              </a:rPr>
              <a:t>o organisations – some visitor attractions, including natural; some transport; charities. </a:t>
            </a:r>
            <a:endParaRPr lang="en-GB" sz="1000" dirty="0">
              <a:latin typeface="Avenir Light" panose="020B0402020203020204" pitchFamily="34" charset="77"/>
            </a:endParaRPr>
          </a:p>
          <a:p>
            <a:endParaRPr lang="en-GB" sz="1200" b="1" dirty="0">
              <a:solidFill>
                <a:srgbClr val="278BBA"/>
              </a:solidFill>
              <a:latin typeface="Avenir Black" panose="02000503020000020003" pitchFamily="2" charset="0"/>
            </a:endParaRPr>
          </a:p>
        </p:txBody>
      </p:sp>
    </p:spTree>
    <p:extLst>
      <p:ext uri="{BB962C8B-B14F-4D97-AF65-F5344CB8AC3E}">
        <p14:creationId xmlns:p14="http://schemas.microsoft.com/office/powerpoint/2010/main" val="5160288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262099" y="6458842"/>
            <a:ext cx="2228850" cy="365125"/>
          </a:xfrm>
        </p:spPr>
        <p:txBody>
          <a:bodyPr/>
          <a:lstStyle/>
          <a:p>
            <a:fld id="{E7B70798-690E-5944-9C42-5F5DFEB47247}" type="slidenum">
              <a:rPr lang="en-GB" smtClean="0">
                <a:solidFill>
                  <a:schemeClr val="bg1"/>
                </a:solidFill>
              </a:rPr>
              <a:t>39</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D13A0EE-D676-00D5-4E13-9F09C45C3B2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105" y="5910322"/>
            <a:ext cx="1049887" cy="835980"/>
          </a:xfrm>
          <a:prstGeom prst="rect">
            <a:avLst/>
          </a:prstGeom>
        </p:spPr>
      </p:pic>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3"/>
          <a:stretch>
            <a:fillRect/>
          </a:stretch>
        </p:blipFill>
        <p:spPr>
          <a:xfrm>
            <a:off x="8296641" y="293786"/>
            <a:ext cx="1384836" cy="809036"/>
          </a:xfrm>
          <a:prstGeom prst="rect">
            <a:avLst/>
          </a:prstGeom>
        </p:spPr>
      </p:pic>
      <p:sp>
        <p:nvSpPr>
          <p:cNvPr id="41" name="TextBox 40">
            <a:extLst>
              <a:ext uri="{FF2B5EF4-FFF2-40B4-BE49-F238E27FC236}">
                <a16:creationId xmlns:a16="http://schemas.microsoft.com/office/drawing/2014/main" id="{352E63F2-1921-E9CE-12D0-A999141A3434}"/>
              </a:ext>
            </a:extLst>
          </p:cNvPr>
          <p:cNvSpPr txBox="1"/>
          <p:nvPr/>
        </p:nvSpPr>
        <p:spPr>
          <a:xfrm>
            <a:off x="264066" y="862287"/>
            <a:ext cx="8170355" cy="276999"/>
          </a:xfrm>
          <a:prstGeom prst="rect">
            <a:avLst/>
          </a:prstGeom>
          <a:noFill/>
        </p:spPr>
        <p:txBody>
          <a:bodyPr wrap="square">
            <a:spAutoFit/>
          </a:bodyPr>
          <a:lstStyle/>
          <a:p>
            <a:r>
              <a:rPr lang="en-GB" sz="1200" b="1" dirty="0">
                <a:effectLst/>
                <a:latin typeface="Eurostile" panose="020B0504020202050204" pitchFamily="34" charset="77"/>
              </a:rPr>
              <a:t>B. The types of travel and tourism organisations, their roles and the products and services they offer to customers </a:t>
            </a:r>
            <a:endParaRPr lang="en-GB" sz="1200" b="1" dirty="0">
              <a:latin typeface="Eurostile" panose="020B0504020202050204" pitchFamily="34" charset="77"/>
            </a:endParaRPr>
          </a:p>
        </p:txBody>
      </p:sp>
      <p:sp>
        <p:nvSpPr>
          <p:cNvPr id="2" name="Oval 1">
            <a:extLst>
              <a:ext uri="{FF2B5EF4-FFF2-40B4-BE49-F238E27FC236}">
                <a16:creationId xmlns:a16="http://schemas.microsoft.com/office/drawing/2014/main" id="{F20845B1-675D-12A8-F6A7-13C31ABE3832}"/>
              </a:ext>
            </a:extLst>
          </p:cNvPr>
          <p:cNvSpPr/>
          <p:nvPr/>
        </p:nvSpPr>
        <p:spPr>
          <a:xfrm>
            <a:off x="443294" y="1132335"/>
            <a:ext cx="438912" cy="41718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52A8075C-7A74-84C2-FCFD-BFAC85FF0838}"/>
              </a:ext>
            </a:extLst>
          </p:cNvPr>
          <p:cNvSpPr txBox="1"/>
          <p:nvPr/>
        </p:nvSpPr>
        <p:spPr>
          <a:xfrm>
            <a:off x="467664" y="1145805"/>
            <a:ext cx="9438336" cy="523220"/>
          </a:xfrm>
          <a:prstGeom prst="rect">
            <a:avLst/>
          </a:prstGeom>
          <a:noFill/>
        </p:spPr>
        <p:txBody>
          <a:bodyPr wrap="square">
            <a:spAutoFit/>
          </a:bodyPr>
          <a:lstStyle/>
          <a:p>
            <a:r>
              <a:rPr lang="en-GB" sz="1400" b="1" dirty="0">
                <a:solidFill>
                  <a:schemeClr val="bg1"/>
                </a:solidFill>
                <a:effectLst/>
                <a:latin typeface="Eurostile" panose="020B0504020202050204" pitchFamily="34" charset="77"/>
              </a:rPr>
              <a:t>B2.   </a:t>
            </a:r>
            <a:r>
              <a:rPr lang="en-GB" sz="1400" b="1" dirty="0">
                <a:solidFill>
                  <a:srgbClr val="00AAAD"/>
                </a:solidFill>
                <a:effectLst/>
                <a:latin typeface="Eurostile" panose="020B0504020202050204" pitchFamily="34" charset="77"/>
              </a:rPr>
              <a:t>The key sectors of the travel + tourism industry - components of their role, and the products and services they 	offer to different types of customer </a:t>
            </a:r>
            <a:endParaRPr lang="en-GB" sz="1400" dirty="0">
              <a:solidFill>
                <a:srgbClr val="00AAAD"/>
              </a:solidFill>
              <a:latin typeface="Eurostile" panose="020B0504020202050204" pitchFamily="34" charset="77"/>
            </a:endParaRPr>
          </a:p>
        </p:txBody>
      </p:sp>
      <p:sp>
        <p:nvSpPr>
          <p:cNvPr id="16" name="TextBox 15">
            <a:extLst>
              <a:ext uri="{FF2B5EF4-FFF2-40B4-BE49-F238E27FC236}">
                <a16:creationId xmlns:a16="http://schemas.microsoft.com/office/drawing/2014/main" id="{9F0FF107-E662-816B-6F96-F83BCC80216B}"/>
              </a:ext>
            </a:extLst>
          </p:cNvPr>
          <p:cNvSpPr txBox="1"/>
          <p:nvPr/>
        </p:nvSpPr>
        <p:spPr>
          <a:xfrm>
            <a:off x="5121241" y="6475687"/>
            <a:ext cx="3911245" cy="307777"/>
          </a:xfrm>
          <a:prstGeom prst="rect">
            <a:avLst/>
          </a:prstGeom>
          <a:noFill/>
        </p:spPr>
        <p:txBody>
          <a:bodyPr wrap="square">
            <a:spAutoFit/>
          </a:bodyPr>
          <a:lstStyle/>
          <a:p>
            <a:r>
              <a:rPr lang="en-GB" sz="1400" dirty="0">
                <a:solidFill>
                  <a:schemeClr val="bg1"/>
                </a:solidFill>
                <a:effectLst/>
                <a:latin typeface="Eurostile" panose="020B0504020202050204" pitchFamily="34" charset="77"/>
              </a:rPr>
              <a:t>B2. Key sectors of the travel + </a:t>
            </a:r>
            <a:r>
              <a:rPr lang="en-GB" sz="1400" dirty="0">
                <a:solidFill>
                  <a:schemeClr val="bg1"/>
                </a:solidFill>
                <a:latin typeface="Eurostile" panose="020B0504020202050204" pitchFamily="34" charset="77"/>
              </a:rPr>
              <a:t>t</a:t>
            </a:r>
            <a:r>
              <a:rPr lang="en-GB" sz="1400" dirty="0">
                <a:solidFill>
                  <a:schemeClr val="bg1"/>
                </a:solidFill>
                <a:effectLst/>
                <a:latin typeface="Eurostile" panose="020B0504020202050204" pitchFamily="34" charset="77"/>
              </a:rPr>
              <a:t>ourism industry</a:t>
            </a:r>
            <a:endParaRPr lang="en-GB" sz="1400" dirty="0">
              <a:solidFill>
                <a:schemeClr val="bg1"/>
              </a:solidFill>
              <a:latin typeface="Eurostile" panose="020B0504020202050204" pitchFamily="34" charset="77"/>
            </a:endParaRPr>
          </a:p>
        </p:txBody>
      </p:sp>
      <p:grpSp>
        <p:nvGrpSpPr>
          <p:cNvPr id="11" name="Group 10">
            <a:extLst>
              <a:ext uri="{FF2B5EF4-FFF2-40B4-BE49-F238E27FC236}">
                <a16:creationId xmlns:a16="http://schemas.microsoft.com/office/drawing/2014/main" id="{E9774AC5-0AB4-2E3F-D1DB-EB372F2FB9E4}"/>
              </a:ext>
            </a:extLst>
          </p:cNvPr>
          <p:cNvGrpSpPr/>
          <p:nvPr/>
        </p:nvGrpSpPr>
        <p:grpSpPr>
          <a:xfrm>
            <a:off x="264066" y="1680442"/>
            <a:ext cx="6455437" cy="344733"/>
            <a:chOff x="882206" y="2495389"/>
            <a:chExt cx="6455437" cy="344733"/>
          </a:xfrm>
        </p:grpSpPr>
        <p:sp>
          <p:nvSpPr>
            <p:cNvPr id="32" name="Oval 31">
              <a:extLst>
                <a:ext uri="{FF2B5EF4-FFF2-40B4-BE49-F238E27FC236}">
                  <a16:creationId xmlns:a16="http://schemas.microsoft.com/office/drawing/2014/main" id="{95061153-EE58-BA52-F7B3-BE71BF23DEF7}"/>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356C5F0D-397A-A5BD-26AD-577D326A42BC}"/>
                </a:ext>
              </a:extLst>
            </p:cNvPr>
            <p:cNvSpPr txBox="1"/>
            <p:nvPr/>
          </p:nvSpPr>
          <p:spPr>
            <a:xfrm>
              <a:off x="936455" y="2520063"/>
              <a:ext cx="6401188" cy="307777"/>
            </a:xfrm>
            <a:prstGeom prst="rect">
              <a:avLst/>
            </a:prstGeom>
            <a:noFill/>
          </p:spPr>
          <p:txBody>
            <a:bodyPr wrap="square">
              <a:spAutoFit/>
            </a:bodyPr>
            <a:lstStyle/>
            <a:p>
              <a:r>
                <a:rPr lang="en-GB" sz="1400" b="1" dirty="0">
                  <a:latin typeface="Avenir Black" panose="02000503020000020003" pitchFamily="2" charset="0"/>
                </a:rPr>
                <a:t>Trade associations, government departments and regulatory bodies</a:t>
              </a:r>
              <a:endParaRPr lang="en-GB" sz="1400" dirty="0"/>
            </a:p>
          </p:txBody>
        </p:sp>
      </p:grpSp>
      <p:grpSp>
        <p:nvGrpSpPr>
          <p:cNvPr id="43" name="Group 42">
            <a:extLst>
              <a:ext uri="{FF2B5EF4-FFF2-40B4-BE49-F238E27FC236}">
                <a16:creationId xmlns:a16="http://schemas.microsoft.com/office/drawing/2014/main" id="{32E6A59D-8A0C-1C61-23F2-B1A154908CF6}"/>
              </a:ext>
            </a:extLst>
          </p:cNvPr>
          <p:cNvGrpSpPr/>
          <p:nvPr/>
        </p:nvGrpSpPr>
        <p:grpSpPr>
          <a:xfrm>
            <a:off x="3684320" y="2436051"/>
            <a:ext cx="2211941" cy="2045169"/>
            <a:chOff x="3956583" y="2811080"/>
            <a:chExt cx="2211941" cy="2045169"/>
          </a:xfrm>
        </p:grpSpPr>
        <p:grpSp>
          <p:nvGrpSpPr>
            <p:cNvPr id="5" name="Group 4">
              <a:extLst>
                <a:ext uri="{FF2B5EF4-FFF2-40B4-BE49-F238E27FC236}">
                  <a16:creationId xmlns:a16="http://schemas.microsoft.com/office/drawing/2014/main" id="{41D200E0-770D-2FC8-4E0E-905A3EE57870}"/>
                </a:ext>
              </a:extLst>
            </p:cNvPr>
            <p:cNvGrpSpPr/>
            <p:nvPr/>
          </p:nvGrpSpPr>
          <p:grpSpPr>
            <a:xfrm>
              <a:off x="3956583" y="2811080"/>
              <a:ext cx="2211941" cy="2045169"/>
              <a:chOff x="3533961" y="2140933"/>
              <a:chExt cx="2211941" cy="2045169"/>
            </a:xfrm>
          </p:grpSpPr>
          <p:sp>
            <p:nvSpPr>
              <p:cNvPr id="3" name="Oval 2">
                <a:extLst>
                  <a:ext uri="{FF2B5EF4-FFF2-40B4-BE49-F238E27FC236}">
                    <a16:creationId xmlns:a16="http://schemas.microsoft.com/office/drawing/2014/main" id="{6F84A43D-1439-62BE-1A9E-9F1E387DEE60}"/>
                  </a:ext>
                </a:extLst>
              </p:cNvPr>
              <p:cNvSpPr/>
              <p:nvPr/>
            </p:nvSpPr>
            <p:spPr>
              <a:xfrm>
                <a:off x="3602431" y="2140933"/>
                <a:ext cx="2075002" cy="2045169"/>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71689244-FD19-1178-24D3-48DF8C1C4AFD}"/>
                  </a:ext>
                </a:extLst>
              </p:cNvPr>
              <p:cNvSpPr txBox="1"/>
              <p:nvPr/>
            </p:nvSpPr>
            <p:spPr>
              <a:xfrm>
                <a:off x="3533961" y="3281900"/>
                <a:ext cx="2211941" cy="646331"/>
              </a:xfrm>
              <a:prstGeom prst="rect">
                <a:avLst/>
              </a:prstGeom>
              <a:noFill/>
            </p:spPr>
            <p:txBody>
              <a:bodyPr wrap="square" rtlCol="0">
                <a:spAutoFit/>
              </a:bodyPr>
              <a:lstStyle/>
              <a:p>
                <a:pPr algn="ctr"/>
                <a:r>
                  <a:rPr lang="en-GB" sz="1200" b="1" dirty="0">
                    <a:solidFill>
                      <a:schemeClr val="bg1"/>
                    </a:solidFill>
                    <a:latin typeface="Eurostile" panose="020B0504020202050204" pitchFamily="34" charset="77"/>
                  </a:rPr>
                  <a:t>Trade associations, govt departments and </a:t>
                </a:r>
              </a:p>
              <a:p>
                <a:pPr algn="ctr"/>
                <a:r>
                  <a:rPr lang="en-GB" sz="1200" b="1" dirty="0">
                    <a:solidFill>
                      <a:schemeClr val="bg1"/>
                    </a:solidFill>
                    <a:latin typeface="Eurostile" panose="020B0504020202050204" pitchFamily="34" charset="77"/>
                  </a:rPr>
                  <a:t>regulatory bodies</a:t>
                </a:r>
              </a:p>
            </p:txBody>
          </p:sp>
        </p:grpSp>
        <p:pic>
          <p:nvPicPr>
            <p:cNvPr id="18" name="Picture 17">
              <a:extLst>
                <a:ext uri="{FF2B5EF4-FFF2-40B4-BE49-F238E27FC236}">
                  <a16:creationId xmlns:a16="http://schemas.microsoft.com/office/drawing/2014/main" id="{EF4EE05C-FE46-A9FF-AAF5-A1C97C72CDFE}"/>
                </a:ext>
              </a:extLst>
            </p:cNvPr>
            <p:cNvPicPr>
              <a:picLocks noChangeAspect="1"/>
            </p:cNvPicPr>
            <p:nvPr/>
          </p:nvPicPr>
          <p:blipFill>
            <a:blip r:embed="rId4"/>
            <a:stretch>
              <a:fillRect/>
            </a:stretch>
          </p:blipFill>
          <p:spPr>
            <a:xfrm>
              <a:off x="4512374" y="3087944"/>
              <a:ext cx="1010602" cy="832410"/>
            </a:xfrm>
            <a:prstGeom prst="rect">
              <a:avLst/>
            </a:prstGeom>
          </p:spPr>
        </p:pic>
      </p:grpSp>
      <p:grpSp>
        <p:nvGrpSpPr>
          <p:cNvPr id="19" name="Group 18">
            <a:extLst>
              <a:ext uri="{FF2B5EF4-FFF2-40B4-BE49-F238E27FC236}">
                <a16:creationId xmlns:a16="http://schemas.microsoft.com/office/drawing/2014/main" id="{CCBD6B85-6541-9D62-2589-21C6A648694E}"/>
              </a:ext>
            </a:extLst>
          </p:cNvPr>
          <p:cNvGrpSpPr/>
          <p:nvPr/>
        </p:nvGrpSpPr>
        <p:grpSpPr>
          <a:xfrm>
            <a:off x="264066" y="2261850"/>
            <a:ext cx="3500102" cy="1099353"/>
            <a:chOff x="882206" y="2495389"/>
            <a:chExt cx="3279216" cy="1099353"/>
          </a:xfrm>
        </p:grpSpPr>
        <p:sp>
          <p:nvSpPr>
            <p:cNvPr id="20" name="Oval 19">
              <a:extLst>
                <a:ext uri="{FF2B5EF4-FFF2-40B4-BE49-F238E27FC236}">
                  <a16:creationId xmlns:a16="http://schemas.microsoft.com/office/drawing/2014/main" id="{BCD3D5AB-02E5-D31A-BACC-456441A59963}"/>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0650FA49-EE73-D8B5-F510-7BC87353B22D}"/>
                </a:ext>
              </a:extLst>
            </p:cNvPr>
            <p:cNvSpPr txBox="1"/>
            <p:nvPr/>
          </p:nvSpPr>
          <p:spPr>
            <a:xfrm>
              <a:off x="939362" y="2517524"/>
              <a:ext cx="3222060" cy="1077218"/>
            </a:xfrm>
            <a:prstGeom prst="rect">
              <a:avLst/>
            </a:prstGeom>
            <a:noFill/>
          </p:spPr>
          <p:txBody>
            <a:bodyPr wrap="square">
              <a:spAutoFit/>
            </a:bodyPr>
            <a:lstStyle/>
            <a:p>
              <a:r>
                <a:rPr lang="en-GB" sz="1400" b="1" dirty="0">
                  <a:latin typeface="Avenir Black" panose="02000503020000020003" pitchFamily="2" charset="0"/>
                </a:rPr>
                <a:t>ABTA</a:t>
              </a:r>
            </a:p>
            <a:p>
              <a:r>
                <a:rPr lang="en-GB" sz="1000" b="1" dirty="0">
                  <a:latin typeface="Avenir Black" panose="02000503020000020003" pitchFamily="2" charset="0"/>
                </a:rPr>
                <a:t>Association of British Travel Agents</a:t>
              </a:r>
            </a:p>
            <a:p>
              <a:r>
                <a:rPr lang="en-GB" sz="1000" dirty="0">
                  <a:latin typeface="Avenir Light" panose="020B0402020203020204" pitchFamily="34" charset="77"/>
                </a:rPr>
                <a:t>Tour operators + travel agents members follow code of conduct: accurate advertising; fair booking terms; customer complaints. Arbitration for customers.</a:t>
              </a:r>
            </a:p>
            <a:p>
              <a:endParaRPr lang="en-GB" sz="1000" dirty="0">
                <a:latin typeface="Avenir Light" panose="020B0402020203020204" pitchFamily="34" charset="77"/>
              </a:endParaRPr>
            </a:p>
          </p:txBody>
        </p:sp>
      </p:grpSp>
      <p:grpSp>
        <p:nvGrpSpPr>
          <p:cNvPr id="22" name="Group 21">
            <a:extLst>
              <a:ext uri="{FF2B5EF4-FFF2-40B4-BE49-F238E27FC236}">
                <a16:creationId xmlns:a16="http://schemas.microsoft.com/office/drawing/2014/main" id="{1E3BA5AC-6567-B4BF-D9B3-FCC24932D70F}"/>
              </a:ext>
            </a:extLst>
          </p:cNvPr>
          <p:cNvGrpSpPr/>
          <p:nvPr/>
        </p:nvGrpSpPr>
        <p:grpSpPr>
          <a:xfrm>
            <a:off x="261159" y="3370522"/>
            <a:ext cx="3109121" cy="1110698"/>
            <a:chOff x="882206" y="2495389"/>
            <a:chExt cx="3109121" cy="1110698"/>
          </a:xfrm>
        </p:grpSpPr>
        <p:sp>
          <p:nvSpPr>
            <p:cNvPr id="23" name="Oval 22">
              <a:extLst>
                <a:ext uri="{FF2B5EF4-FFF2-40B4-BE49-F238E27FC236}">
                  <a16:creationId xmlns:a16="http://schemas.microsoft.com/office/drawing/2014/main" id="{150347EF-13A2-D53A-3C6B-B8877F2128DA}"/>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0C3A936D-0E48-7884-8F03-D00769C4D2D8}"/>
                </a:ext>
              </a:extLst>
            </p:cNvPr>
            <p:cNvSpPr txBox="1"/>
            <p:nvPr/>
          </p:nvSpPr>
          <p:spPr>
            <a:xfrm>
              <a:off x="939362" y="2528869"/>
              <a:ext cx="3051965" cy="1077218"/>
            </a:xfrm>
            <a:prstGeom prst="rect">
              <a:avLst/>
            </a:prstGeom>
            <a:noFill/>
          </p:spPr>
          <p:txBody>
            <a:bodyPr wrap="square">
              <a:spAutoFit/>
            </a:bodyPr>
            <a:lstStyle/>
            <a:p>
              <a:r>
                <a:rPr lang="en-GB" sz="1400" b="1" dirty="0">
                  <a:latin typeface="Avenir Black" panose="02000503020000020003" pitchFamily="2" charset="0"/>
                </a:rPr>
                <a:t>ANTOR</a:t>
              </a:r>
            </a:p>
            <a:p>
              <a:r>
                <a:rPr lang="en-GB" sz="1000" b="1" dirty="0">
                  <a:latin typeface="Avenir Black" panose="02000503020000020003" pitchFamily="2" charset="0"/>
                </a:rPr>
                <a:t>Association of National Tourist </a:t>
              </a:r>
            </a:p>
            <a:p>
              <a:r>
                <a:rPr lang="en-GB" sz="1000" b="1" dirty="0">
                  <a:latin typeface="Avenir Black" panose="02000503020000020003" pitchFamily="2" charset="0"/>
                </a:rPr>
                <a:t>Office Representatives</a:t>
              </a:r>
            </a:p>
            <a:p>
              <a:r>
                <a:rPr lang="en-GB" sz="1000" dirty="0">
                  <a:latin typeface="Avenir Light" panose="020B0402020203020204" pitchFamily="34" charset="77"/>
                </a:rPr>
                <a:t>Represents tourist offices – chance to share ideas through networking. Comments on issues that affect the T+T industry</a:t>
              </a:r>
            </a:p>
          </p:txBody>
        </p:sp>
      </p:grpSp>
      <p:grpSp>
        <p:nvGrpSpPr>
          <p:cNvPr id="26" name="Group 25">
            <a:extLst>
              <a:ext uri="{FF2B5EF4-FFF2-40B4-BE49-F238E27FC236}">
                <a16:creationId xmlns:a16="http://schemas.microsoft.com/office/drawing/2014/main" id="{D5C67D12-5144-524C-894D-9A966ABD5230}"/>
              </a:ext>
            </a:extLst>
          </p:cNvPr>
          <p:cNvGrpSpPr/>
          <p:nvPr/>
        </p:nvGrpSpPr>
        <p:grpSpPr>
          <a:xfrm>
            <a:off x="261159" y="4688674"/>
            <a:ext cx="2747217" cy="1264586"/>
            <a:chOff x="882206" y="2495389"/>
            <a:chExt cx="2747217" cy="1264586"/>
          </a:xfrm>
        </p:grpSpPr>
        <p:sp>
          <p:nvSpPr>
            <p:cNvPr id="27" name="Oval 26">
              <a:extLst>
                <a:ext uri="{FF2B5EF4-FFF2-40B4-BE49-F238E27FC236}">
                  <a16:creationId xmlns:a16="http://schemas.microsoft.com/office/drawing/2014/main" id="{4EDCDD6B-6DFA-29EA-2900-9F42AC6CF321}"/>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27">
              <a:extLst>
                <a:ext uri="{FF2B5EF4-FFF2-40B4-BE49-F238E27FC236}">
                  <a16:creationId xmlns:a16="http://schemas.microsoft.com/office/drawing/2014/main" id="{EA8EC403-6F54-7CC2-2080-6E3CE5C75527}"/>
                </a:ext>
              </a:extLst>
            </p:cNvPr>
            <p:cNvSpPr txBox="1"/>
            <p:nvPr/>
          </p:nvSpPr>
          <p:spPr>
            <a:xfrm>
              <a:off x="939362" y="2528869"/>
              <a:ext cx="2690061" cy="1231106"/>
            </a:xfrm>
            <a:prstGeom prst="rect">
              <a:avLst/>
            </a:prstGeom>
            <a:noFill/>
          </p:spPr>
          <p:txBody>
            <a:bodyPr wrap="square">
              <a:spAutoFit/>
            </a:bodyPr>
            <a:lstStyle/>
            <a:p>
              <a:r>
                <a:rPr lang="en-GB" sz="1400" b="1" dirty="0">
                  <a:latin typeface="Avenir Black" panose="02000503020000020003" pitchFamily="2" charset="0"/>
                </a:rPr>
                <a:t>AITO</a:t>
              </a:r>
            </a:p>
            <a:p>
              <a:r>
                <a:rPr lang="en-GB" sz="1000" b="1" dirty="0">
                  <a:latin typeface="Avenir Black" panose="02000503020000020003" pitchFamily="2" charset="0"/>
                </a:rPr>
                <a:t>Association of Independent </a:t>
              </a:r>
            </a:p>
            <a:p>
              <a:r>
                <a:rPr lang="en-GB" sz="1000" b="1" dirty="0">
                  <a:latin typeface="Avenir Black" panose="02000503020000020003" pitchFamily="2" charset="0"/>
                </a:rPr>
                <a:t>Tour Operators</a:t>
              </a:r>
            </a:p>
            <a:p>
              <a:r>
                <a:rPr lang="en-GB" sz="1000" dirty="0">
                  <a:latin typeface="Avenir Light" panose="020B0402020203020204" pitchFamily="34" charset="77"/>
                </a:rPr>
                <a:t>Represents tour operators – have a charter + code of business practice: truthful descriptions + get customer feedback to maintain standards</a:t>
              </a:r>
            </a:p>
          </p:txBody>
        </p:sp>
      </p:grpSp>
      <p:grpSp>
        <p:nvGrpSpPr>
          <p:cNvPr id="29" name="Group 28">
            <a:extLst>
              <a:ext uri="{FF2B5EF4-FFF2-40B4-BE49-F238E27FC236}">
                <a16:creationId xmlns:a16="http://schemas.microsoft.com/office/drawing/2014/main" id="{7B33953B-4B17-AC11-DE3F-216F9C1402F2}"/>
              </a:ext>
            </a:extLst>
          </p:cNvPr>
          <p:cNvGrpSpPr/>
          <p:nvPr/>
        </p:nvGrpSpPr>
        <p:grpSpPr>
          <a:xfrm>
            <a:off x="6141832" y="2151826"/>
            <a:ext cx="3434715" cy="1110698"/>
            <a:chOff x="882206" y="2495389"/>
            <a:chExt cx="3434715" cy="1110698"/>
          </a:xfrm>
        </p:grpSpPr>
        <p:sp>
          <p:nvSpPr>
            <p:cNvPr id="30" name="Oval 29">
              <a:extLst>
                <a:ext uri="{FF2B5EF4-FFF2-40B4-BE49-F238E27FC236}">
                  <a16:creationId xmlns:a16="http://schemas.microsoft.com/office/drawing/2014/main" id="{69B92760-2E62-A310-0D47-A71DE04915CF}"/>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Box 30">
              <a:extLst>
                <a:ext uri="{FF2B5EF4-FFF2-40B4-BE49-F238E27FC236}">
                  <a16:creationId xmlns:a16="http://schemas.microsoft.com/office/drawing/2014/main" id="{CDE267CE-8096-CA94-8355-C7D19756A73B}"/>
                </a:ext>
              </a:extLst>
            </p:cNvPr>
            <p:cNvSpPr txBox="1"/>
            <p:nvPr/>
          </p:nvSpPr>
          <p:spPr>
            <a:xfrm>
              <a:off x="939362" y="2528869"/>
              <a:ext cx="3377559" cy="1077218"/>
            </a:xfrm>
            <a:prstGeom prst="rect">
              <a:avLst/>
            </a:prstGeom>
            <a:noFill/>
          </p:spPr>
          <p:txBody>
            <a:bodyPr wrap="square">
              <a:spAutoFit/>
            </a:bodyPr>
            <a:lstStyle/>
            <a:p>
              <a:r>
                <a:rPr lang="en-GB" sz="1400" b="1" dirty="0">
                  <a:latin typeface="Avenir Black" panose="02000503020000020003" pitchFamily="2" charset="0"/>
                </a:rPr>
                <a:t>CAA</a:t>
              </a:r>
            </a:p>
            <a:p>
              <a:r>
                <a:rPr lang="en-GB" sz="1000" b="1" dirty="0">
                  <a:latin typeface="Avenir Black" panose="02000503020000020003" pitchFamily="2" charset="0"/>
                </a:rPr>
                <a:t>Civil Aviation Authority</a:t>
              </a:r>
            </a:p>
            <a:p>
              <a:r>
                <a:rPr lang="en-GB" sz="1000" dirty="0">
                  <a:latin typeface="Avenir Light" panose="020B0402020203020204" pitchFamily="34" charset="77"/>
                </a:rPr>
                <a:t>Regulates UK civil aviation. Statutory body that issues licences to fly. Tour operators must be members of ATOL and provide a bond. This bond is used if a company goes bankrupt to fly passengers home.</a:t>
              </a:r>
            </a:p>
          </p:txBody>
        </p:sp>
      </p:grpSp>
      <p:grpSp>
        <p:nvGrpSpPr>
          <p:cNvPr id="33" name="Group 32">
            <a:extLst>
              <a:ext uri="{FF2B5EF4-FFF2-40B4-BE49-F238E27FC236}">
                <a16:creationId xmlns:a16="http://schemas.microsoft.com/office/drawing/2014/main" id="{ECC4BB8B-4B7F-54D0-40D8-72F8524D4D75}"/>
              </a:ext>
            </a:extLst>
          </p:cNvPr>
          <p:cNvGrpSpPr/>
          <p:nvPr/>
        </p:nvGrpSpPr>
        <p:grpSpPr>
          <a:xfrm>
            <a:off x="6210301" y="3347904"/>
            <a:ext cx="3280648" cy="956810"/>
            <a:chOff x="882206" y="2495389"/>
            <a:chExt cx="3280648" cy="956810"/>
          </a:xfrm>
        </p:grpSpPr>
        <p:sp>
          <p:nvSpPr>
            <p:cNvPr id="34" name="Oval 33">
              <a:extLst>
                <a:ext uri="{FF2B5EF4-FFF2-40B4-BE49-F238E27FC236}">
                  <a16:creationId xmlns:a16="http://schemas.microsoft.com/office/drawing/2014/main" id="{44BB3312-C1A9-C496-9B0E-7DCE52B2F839}"/>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a:extLst>
                <a:ext uri="{FF2B5EF4-FFF2-40B4-BE49-F238E27FC236}">
                  <a16:creationId xmlns:a16="http://schemas.microsoft.com/office/drawing/2014/main" id="{1C6C1DD9-F67E-F4E6-22D7-B48587DAE808}"/>
                </a:ext>
              </a:extLst>
            </p:cNvPr>
            <p:cNvSpPr txBox="1"/>
            <p:nvPr/>
          </p:nvSpPr>
          <p:spPr>
            <a:xfrm>
              <a:off x="939362" y="2528869"/>
              <a:ext cx="3223492" cy="923330"/>
            </a:xfrm>
            <a:prstGeom prst="rect">
              <a:avLst/>
            </a:prstGeom>
            <a:noFill/>
          </p:spPr>
          <p:txBody>
            <a:bodyPr wrap="square">
              <a:spAutoFit/>
            </a:bodyPr>
            <a:lstStyle/>
            <a:p>
              <a:r>
                <a:rPr lang="en-GB" sz="1400" b="1" dirty="0">
                  <a:latin typeface="Avenir Black" panose="02000503020000020003" pitchFamily="2" charset="0"/>
                </a:rPr>
                <a:t>IATA</a:t>
              </a:r>
            </a:p>
            <a:p>
              <a:r>
                <a:rPr lang="en-GB" sz="1000" b="1" dirty="0">
                  <a:latin typeface="Avenir Black" panose="02000503020000020003" pitchFamily="2" charset="0"/>
                </a:rPr>
                <a:t>International Air Transport Association</a:t>
              </a:r>
            </a:p>
            <a:p>
              <a:r>
                <a:rPr lang="en-GB" sz="1000" dirty="0">
                  <a:latin typeface="Avenir Light" panose="020B0402020203020204" pitchFamily="34" charset="77"/>
                </a:rPr>
                <a:t>Represents 265 world airlines. Creates and enforces safety measures for airlines. Travel agents have to sell tickets only for IATA airlines.</a:t>
              </a:r>
            </a:p>
          </p:txBody>
        </p:sp>
      </p:grpSp>
      <p:grpSp>
        <p:nvGrpSpPr>
          <p:cNvPr id="36" name="Group 35">
            <a:extLst>
              <a:ext uri="{FF2B5EF4-FFF2-40B4-BE49-F238E27FC236}">
                <a16:creationId xmlns:a16="http://schemas.microsoft.com/office/drawing/2014/main" id="{2CA0E085-9988-BBB7-8BB0-B36FC1B2F0CB}"/>
              </a:ext>
            </a:extLst>
          </p:cNvPr>
          <p:cNvGrpSpPr/>
          <p:nvPr/>
        </p:nvGrpSpPr>
        <p:grpSpPr>
          <a:xfrm>
            <a:off x="6253548" y="4523256"/>
            <a:ext cx="3322999" cy="802921"/>
            <a:chOff x="882206" y="2495389"/>
            <a:chExt cx="3322999" cy="802921"/>
          </a:xfrm>
        </p:grpSpPr>
        <p:sp>
          <p:nvSpPr>
            <p:cNvPr id="37" name="Oval 36">
              <a:extLst>
                <a:ext uri="{FF2B5EF4-FFF2-40B4-BE49-F238E27FC236}">
                  <a16:creationId xmlns:a16="http://schemas.microsoft.com/office/drawing/2014/main" id="{E430A5EC-C26D-5B10-908B-B88C92841195}"/>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a:extLst>
                <a:ext uri="{FF2B5EF4-FFF2-40B4-BE49-F238E27FC236}">
                  <a16:creationId xmlns:a16="http://schemas.microsoft.com/office/drawing/2014/main" id="{7A6E0622-B3B4-4FB6-7407-AFCD30326F79}"/>
                </a:ext>
              </a:extLst>
            </p:cNvPr>
            <p:cNvSpPr txBox="1"/>
            <p:nvPr/>
          </p:nvSpPr>
          <p:spPr>
            <a:xfrm>
              <a:off x="939362" y="2528869"/>
              <a:ext cx="3265843" cy="769441"/>
            </a:xfrm>
            <a:prstGeom prst="rect">
              <a:avLst/>
            </a:prstGeom>
            <a:noFill/>
          </p:spPr>
          <p:txBody>
            <a:bodyPr wrap="square">
              <a:spAutoFit/>
            </a:bodyPr>
            <a:lstStyle/>
            <a:p>
              <a:r>
                <a:rPr lang="en-GB" sz="1400" b="1" dirty="0">
                  <a:latin typeface="Avenir Black" panose="02000503020000020003" pitchFamily="2" charset="0"/>
                </a:rPr>
                <a:t>DCMS</a:t>
              </a:r>
            </a:p>
            <a:p>
              <a:r>
                <a:rPr lang="en-GB" sz="1000" b="1" dirty="0">
                  <a:latin typeface="Avenir Black" panose="02000503020000020003" pitchFamily="2" charset="0"/>
                </a:rPr>
                <a:t>Department Culture, Media + Sport</a:t>
              </a:r>
            </a:p>
            <a:p>
              <a:r>
                <a:rPr lang="en-GB" sz="1000" dirty="0">
                  <a:latin typeface="Avenir Light" panose="020B0402020203020204" pitchFamily="34" charset="77"/>
                </a:rPr>
                <a:t>Govt. department responsible for tourism.</a:t>
              </a:r>
            </a:p>
            <a:p>
              <a:r>
                <a:rPr lang="en-GB" sz="1000" dirty="0">
                  <a:latin typeface="Avenir Light" panose="020B0402020203020204" pitchFamily="34" charset="77"/>
                </a:rPr>
                <a:t> To promote UK tourism and  T+T businesses</a:t>
              </a:r>
            </a:p>
          </p:txBody>
        </p:sp>
      </p:grpSp>
      <p:grpSp>
        <p:nvGrpSpPr>
          <p:cNvPr id="39" name="Group 38">
            <a:extLst>
              <a:ext uri="{FF2B5EF4-FFF2-40B4-BE49-F238E27FC236}">
                <a16:creationId xmlns:a16="http://schemas.microsoft.com/office/drawing/2014/main" id="{361C2FAA-C4C0-806C-B060-95C408BEB4A3}"/>
              </a:ext>
            </a:extLst>
          </p:cNvPr>
          <p:cNvGrpSpPr/>
          <p:nvPr/>
        </p:nvGrpSpPr>
        <p:grpSpPr>
          <a:xfrm>
            <a:off x="3349304" y="5133216"/>
            <a:ext cx="3997543" cy="1110698"/>
            <a:chOff x="882206" y="2495389"/>
            <a:chExt cx="3997543" cy="1110698"/>
          </a:xfrm>
        </p:grpSpPr>
        <p:sp>
          <p:nvSpPr>
            <p:cNvPr id="40" name="Oval 39">
              <a:extLst>
                <a:ext uri="{FF2B5EF4-FFF2-40B4-BE49-F238E27FC236}">
                  <a16:creationId xmlns:a16="http://schemas.microsoft.com/office/drawing/2014/main" id="{3CB80059-E353-AE90-78F0-56CB71A550F3}"/>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extBox 41">
              <a:extLst>
                <a:ext uri="{FF2B5EF4-FFF2-40B4-BE49-F238E27FC236}">
                  <a16:creationId xmlns:a16="http://schemas.microsoft.com/office/drawing/2014/main" id="{6F228F31-9C6F-A808-097F-EAD27A007F3C}"/>
                </a:ext>
              </a:extLst>
            </p:cNvPr>
            <p:cNvSpPr txBox="1"/>
            <p:nvPr/>
          </p:nvSpPr>
          <p:spPr>
            <a:xfrm>
              <a:off x="939362" y="2528869"/>
              <a:ext cx="3940387" cy="1077218"/>
            </a:xfrm>
            <a:prstGeom prst="rect">
              <a:avLst/>
            </a:prstGeom>
            <a:noFill/>
          </p:spPr>
          <p:txBody>
            <a:bodyPr wrap="square">
              <a:spAutoFit/>
            </a:bodyPr>
            <a:lstStyle/>
            <a:p>
              <a:r>
                <a:rPr lang="en-GB" sz="1400" b="1" dirty="0">
                  <a:latin typeface="Avenir Black" panose="02000503020000020003" pitchFamily="2" charset="0"/>
                </a:rPr>
                <a:t>FCO</a:t>
              </a:r>
            </a:p>
            <a:p>
              <a:r>
                <a:rPr lang="en-GB" sz="1000" b="1" dirty="0">
                  <a:latin typeface="Avenir Black" panose="02000503020000020003" pitchFamily="2" charset="0"/>
                </a:rPr>
                <a:t>Foreign Commonwealth Office</a:t>
              </a:r>
            </a:p>
            <a:p>
              <a:r>
                <a:rPr lang="en-GB" sz="1000" dirty="0">
                  <a:latin typeface="Avenir Light" panose="020B0402020203020204" pitchFamily="34" charset="77"/>
                </a:rPr>
                <a:t>Govt. department responsible for relations with other countries.</a:t>
              </a:r>
            </a:p>
            <a:p>
              <a:r>
                <a:rPr lang="en-GB" sz="1000" dirty="0">
                  <a:latin typeface="Avenir Light" panose="020B0402020203020204" pitchFamily="34" charset="77"/>
                </a:rPr>
                <a:t>Gives travel advise – what the situation is in every country. </a:t>
              </a:r>
            </a:p>
            <a:p>
              <a:r>
                <a:rPr lang="en-GB" sz="1000" dirty="0">
                  <a:latin typeface="Avenir Light" panose="020B0402020203020204" pitchFamily="34" charset="77"/>
                </a:rPr>
                <a:t>Where it is safe to travel. Responsible for bringing stranded citizens home.</a:t>
              </a:r>
            </a:p>
          </p:txBody>
        </p:sp>
      </p:grpSp>
      <p:pic>
        <p:nvPicPr>
          <p:cNvPr id="45" name="Picture 44">
            <a:hlinkClick r:id="rId5"/>
            <a:extLst>
              <a:ext uri="{FF2B5EF4-FFF2-40B4-BE49-F238E27FC236}">
                <a16:creationId xmlns:a16="http://schemas.microsoft.com/office/drawing/2014/main" id="{AC3546E3-CCD0-8CB6-5B01-1DD702357A32}"/>
              </a:ext>
            </a:extLst>
          </p:cNvPr>
          <p:cNvPicPr>
            <a:picLocks noChangeAspect="1"/>
          </p:cNvPicPr>
          <p:nvPr/>
        </p:nvPicPr>
        <p:blipFill>
          <a:blip r:embed="rId6"/>
          <a:stretch>
            <a:fillRect/>
          </a:stretch>
        </p:blipFill>
        <p:spPr>
          <a:xfrm>
            <a:off x="2630113" y="2192949"/>
            <a:ext cx="890327" cy="405213"/>
          </a:xfrm>
          <a:prstGeom prst="rect">
            <a:avLst/>
          </a:prstGeom>
        </p:spPr>
      </p:pic>
      <p:pic>
        <p:nvPicPr>
          <p:cNvPr id="47" name="Picture 46">
            <a:hlinkClick r:id="rId7"/>
            <a:extLst>
              <a:ext uri="{FF2B5EF4-FFF2-40B4-BE49-F238E27FC236}">
                <a16:creationId xmlns:a16="http://schemas.microsoft.com/office/drawing/2014/main" id="{B0D2150C-61D9-2BF7-B3C2-54B3F3824215}"/>
              </a:ext>
            </a:extLst>
          </p:cNvPr>
          <p:cNvPicPr>
            <a:picLocks noChangeAspect="1"/>
          </p:cNvPicPr>
          <p:nvPr/>
        </p:nvPicPr>
        <p:blipFill>
          <a:blip r:embed="rId8"/>
          <a:stretch>
            <a:fillRect/>
          </a:stretch>
        </p:blipFill>
        <p:spPr>
          <a:xfrm>
            <a:off x="2479656" y="3432079"/>
            <a:ext cx="961004" cy="410110"/>
          </a:xfrm>
          <a:prstGeom prst="rect">
            <a:avLst/>
          </a:prstGeom>
        </p:spPr>
      </p:pic>
      <p:pic>
        <p:nvPicPr>
          <p:cNvPr id="50" name="Picture 49">
            <a:hlinkClick r:id="rId9"/>
            <a:extLst>
              <a:ext uri="{FF2B5EF4-FFF2-40B4-BE49-F238E27FC236}">
                <a16:creationId xmlns:a16="http://schemas.microsoft.com/office/drawing/2014/main" id="{8DC5C437-BA9B-9D79-080B-ABF22C046758}"/>
              </a:ext>
            </a:extLst>
          </p:cNvPr>
          <p:cNvPicPr>
            <a:picLocks noChangeAspect="1"/>
          </p:cNvPicPr>
          <p:nvPr/>
        </p:nvPicPr>
        <p:blipFill>
          <a:blip r:embed="rId10"/>
          <a:stretch>
            <a:fillRect/>
          </a:stretch>
        </p:blipFill>
        <p:spPr>
          <a:xfrm>
            <a:off x="2445349" y="4710736"/>
            <a:ext cx="620183" cy="378494"/>
          </a:xfrm>
          <a:prstGeom prst="rect">
            <a:avLst/>
          </a:prstGeom>
        </p:spPr>
      </p:pic>
      <p:pic>
        <p:nvPicPr>
          <p:cNvPr id="54" name="Picture 53">
            <a:hlinkClick r:id="rId11"/>
            <a:extLst>
              <a:ext uri="{FF2B5EF4-FFF2-40B4-BE49-F238E27FC236}">
                <a16:creationId xmlns:a16="http://schemas.microsoft.com/office/drawing/2014/main" id="{527C2680-D950-5730-9644-51D8CB169E32}"/>
              </a:ext>
            </a:extLst>
          </p:cNvPr>
          <p:cNvPicPr>
            <a:picLocks noChangeAspect="1"/>
          </p:cNvPicPr>
          <p:nvPr/>
        </p:nvPicPr>
        <p:blipFill>
          <a:blip r:embed="rId12"/>
          <a:stretch>
            <a:fillRect/>
          </a:stretch>
        </p:blipFill>
        <p:spPr>
          <a:xfrm>
            <a:off x="7149507" y="5624884"/>
            <a:ext cx="1312190" cy="524876"/>
          </a:xfrm>
          <a:prstGeom prst="rect">
            <a:avLst/>
          </a:prstGeom>
        </p:spPr>
      </p:pic>
      <p:pic>
        <p:nvPicPr>
          <p:cNvPr id="56" name="Picture 55">
            <a:hlinkClick r:id="rId13"/>
            <a:extLst>
              <a:ext uri="{FF2B5EF4-FFF2-40B4-BE49-F238E27FC236}">
                <a16:creationId xmlns:a16="http://schemas.microsoft.com/office/drawing/2014/main" id="{319E1C54-A8DE-F622-098B-98DFAD588ADB}"/>
              </a:ext>
            </a:extLst>
          </p:cNvPr>
          <p:cNvPicPr>
            <a:picLocks noChangeAspect="1"/>
          </p:cNvPicPr>
          <p:nvPr/>
        </p:nvPicPr>
        <p:blipFill>
          <a:blip r:embed="rId14"/>
          <a:stretch>
            <a:fillRect/>
          </a:stretch>
        </p:blipFill>
        <p:spPr>
          <a:xfrm>
            <a:off x="9043400" y="4785700"/>
            <a:ext cx="731471" cy="511581"/>
          </a:xfrm>
          <a:prstGeom prst="rect">
            <a:avLst/>
          </a:prstGeom>
        </p:spPr>
      </p:pic>
      <p:pic>
        <p:nvPicPr>
          <p:cNvPr id="58" name="Picture 57">
            <a:hlinkClick r:id="rId15"/>
            <a:extLst>
              <a:ext uri="{FF2B5EF4-FFF2-40B4-BE49-F238E27FC236}">
                <a16:creationId xmlns:a16="http://schemas.microsoft.com/office/drawing/2014/main" id="{3C5D2023-F2A4-0099-E530-7BEC6B537B19}"/>
              </a:ext>
            </a:extLst>
          </p:cNvPr>
          <p:cNvPicPr>
            <a:picLocks noChangeAspect="1"/>
          </p:cNvPicPr>
          <p:nvPr/>
        </p:nvPicPr>
        <p:blipFill>
          <a:blip r:embed="rId16"/>
          <a:stretch>
            <a:fillRect/>
          </a:stretch>
        </p:blipFill>
        <p:spPr>
          <a:xfrm>
            <a:off x="8937439" y="3336812"/>
            <a:ext cx="636142" cy="458200"/>
          </a:xfrm>
          <a:prstGeom prst="rect">
            <a:avLst/>
          </a:prstGeom>
        </p:spPr>
      </p:pic>
      <p:pic>
        <p:nvPicPr>
          <p:cNvPr id="60" name="Picture 59">
            <a:hlinkClick r:id="rId17"/>
            <a:extLst>
              <a:ext uri="{FF2B5EF4-FFF2-40B4-BE49-F238E27FC236}">
                <a16:creationId xmlns:a16="http://schemas.microsoft.com/office/drawing/2014/main" id="{7D42B27A-70D7-2FD2-040B-91AA530326A4}"/>
              </a:ext>
            </a:extLst>
          </p:cNvPr>
          <p:cNvPicPr>
            <a:picLocks noChangeAspect="1"/>
          </p:cNvPicPr>
          <p:nvPr/>
        </p:nvPicPr>
        <p:blipFill rotWithShape="1">
          <a:blip r:embed="rId18"/>
          <a:srcRect b="5603"/>
          <a:stretch/>
        </p:blipFill>
        <p:spPr>
          <a:xfrm>
            <a:off x="9002373" y="1835219"/>
            <a:ext cx="578555" cy="700173"/>
          </a:xfrm>
          <a:prstGeom prst="rect">
            <a:avLst/>
          </a:prstGeom>
        </p:spPr>
      </p:pic>
    </p:spTree>
    <p:extLst>
      <p:ext uri="{BB962C8B-B14F-4D97-AF65-F5344CB8AC3E}">
        <p14:creationId xmlns:p14="http://schemas.microsoft.com/office/powerpoint/2010/main" val="33394659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262099" y="6458842"/>
            <a:ext cx="2228850" cy="365125"/>
          </a:xfrm>
        </p:spPr>
        <p:txBody>
          <a:bodyPr/>
          <a:lstStyle/>
          <a:p>
            <a:fld id="{E7B70798-690E-5944-9C42-5F5DFEB47247}" type="slidenum">
              <a:rPr lang="en-GB" smtClean="0">
                <a:solidFill>
                  <a:schemeClr val="bg1"/>
                </a:solidFill>
              </a:rPr>
              <a:t>40</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D13A0EE-D676-00D5-4E13-9F09C45C3B2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105" y="5708091"/>
            <a:ext cx="1303864" cy="1038211"/>
          </a:xfrm>
          <a:prstGeom prst="rect">
            <a:avLst/>
          </a:prstGeom>
        </p:spPr>
      </p:pic>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3"/>
          <a:stretch>
            <a:fillRect/>
          </a:stretch>
        </p:blipFill>
        <p:spPr>
          <a:xfrm>
            <a:off x="8296641" y="293786"/>
            <a:ext cx="1384836" cy="809036"/>
          </a:xfrm>
          <a:prstGeom prst="rect">
            <a:avLst/>
          </a:prstGeom>
        </p:spPr>
      </p:pic>
      <p:sp>
        <p:nvSpPr>
          <p:cNvPr id="41" name="TextBox 40">
            <a:extLst>
              <a:ext uri="{FF2B5EF4-FFF2-40B4-BE49-F238E27FC236}">
                <a16:creationId xmlns:a16="http://schemas.microsoft.com/office/drawing/2014/main" id="{352E63F2-1921-E9CE-12D0-A999141A3434}"/>
              </a:ext>
            </a:extLst>
          </p:cNvPr>
          <p:cNvSpPr txBox="1"/>
          <p:nvPr/>
        </p:nvSpPr>
        <p:spPr>
          <a:xfrm>
            <a:off x="264066" y="862287"/>
            <a:ext cx="8170355" cy="276999"/>
          </a:xfrm>
          <a:prstGeom prst="rect">
            <a:avLst/>
          </a:prstGeom>
          <a:noFill/>
        </p:spPr>
        <p:txBody>
          <a:bodyPr wrap="square">
            <a:spAutoFit/>
          </a:bodyPr>
          <a:lstStyle/>
          <a:p>
            <a:r>
              <a:rPr lang="en-GB" sz="1200" b="1" dirty="0">
                <a:effectLst/>
                <a:latin typeface="Eurostile" panose="020B0504020202050204" pitchFamily="34" charset="77"/>
              </a:rPr>
              <a:t>B. The types of travel and tourism organisations, their roles and the products and services they offer to customers </a:t>
            </a:r>
            <a:endParaRPr lang="en-GB" sz="1200" b="1" dirty="0">
              <a:latin typeface="Eurostile" panose="020B0504020202050204" pitchFamily="34" charset="77"/>
            </a:endParaRPr>
          </a:p>
        </p:txBody>
      </p:sp>
      <p:sp>
        <p:nvSpPr>
          <p:cNvPr id="2" name="Oval 1">
            <a:extLst>
              <a:ext uri="{FF2B5EF4-FFF2-40B4-BE49-F238E27FC236}">
                <a16:creationId xmlns:a16="http://schemas.microsoft.com/office/drawing/2014/main" id="{F20845B1-675D-12A8-F6A7-13C31ABE3832}"/>
              </a:ext>
            </a:extLst>
          </p:cNvPr>
          <p:cNvSpPr/>
          <p:nvPr/>
        </p:nvSpPr>
        <p:spPr>
          <a:xfrm>
            <a:off x="443294" y="1205458"/>
            <a:ext cx="438912" cy="41718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52A8075C-7A74-84C2-FCFD-BFAC85FF0838}"/>
              </a:ext>
            </a:extLst>
          </p:cNvPr>
          <p:cNvSpPr txBox="1"/>
          <p:nvPr/>
        </p:nvSpPr>
        <p:spPr>
          <a:xfrm>
            <a:off x="467664" y="1218928"/>
            <a:ext cx="9438336" cy="523220"/>
          </a:xfrm>
          <a:prstGeom prst="rect">
            <a:avLst/>
          </a:prstGeom>
          <a:noFill/>
        </p:spPr>
        <p:txBody>
          <a:bodyPr wrap="square">
            <a:spAutoFit/>
          </a:bodyPr>
          <a:lstStyle/>
          <a:p>
            <a:r>
              <a:rPr lang="en-GB" sz="1400" b="1" dirty="0">
                <a:solidFill>
                  <a:schemeClr val="bg1"/>
                </a:solidFill>
                <a:effectLst/>
                <a:latin typeface="Eurostile" panose="020B0504020202050204" pitchFamily="34" charset="77"/>
              </a:rPr>
              <a:t>B2.   </a:t>
            </a:r>
            <a:r>
              <a:rPr lang="en-GB" sz="1400" b="1" dirty="0">
                <a:solidFill>
                  <a:srgbClr val="00AAAD"/>
                </a:solidFill>
                <a:effectLst/>
                <a:latin typeface="Eurostile" panose="020B0504020202050204" pitchFamily="34" charset="77"/>
              </a:rPr>
              <a:t>The key sectors of the travel + tourism industry - components of their role, and the products and services they 	offer to different types of customer </a:t>
            </a:r>
            <a:endParaRPr lang="en-GB" sz="1400" dirty="0">
              <a:solidFill>
                <a:srgbClr val="00AAAD"/>
              </a:solidFill>
              <a:latin typeface="Eurostile" panose="020B0504020202050204" pitchFamily="34" charset="77"/>
            </a:endParaRPr>
          </a:p>
        </p:txBody>
      </p:sp>
      <p:sp>
        <p:nvSpPr>
          <p:cNvPr id="16" name="TextBox 15">
            <a:extLst>
              <a:ext uri="{FF2B5EF4-FFF2-40B4-BE49-F238E27FC236}">
                <a16:creationId xmlns:a16="http://schemas.microsoft.com/office/drawing/2014/main" id="{9F0FF107-E662-816B-6F96-F83BCC80216B}"/>
              </a:ext>
            </a:extLst>
          </p:cNvPr>
          <p:cNvSpPr txBox="1"/>
          <p:nvPr/>
        </p:nvSpPr>
        <p:spPr>
          <a:xfrm>
            <a:off x="5121241" y="6475687"/>
            <a:ext cx="3911245" cy="307777"/>
          </a:xfrm>
          <a:prstGeom prst="rect">
            <a:avLst/>
          </a:prstGeom>
          <a:noFill/>
        </p:spPr>
        <p:txBody>
          <a:bodyPr wrap="square">
            <a:spAutoFit/>
          </a:bodyPr>
          <a:lstStyle/>
          <a:p>
            <a:r>
              <a:rPr lang="en-GB" sz="1400" dirty="0">
                <a:solidFill>
                  <a:schemeClr val="bg1"/>
                </a:solidFill>
                <a:effectLst/>
                <a:latin typeface="Eurostile" panose="020B0504020202050204" pitchFamily="34" charset="77"/>
              </a:rPr>
              <a:t>B2. Key sectors of the travel + </a:t>
            </a:r>
            <a:r>
              <a:rPr lang="en-GB" sz="1400" dirty="0">
                <a:solidFill>
                  <a:schemeClr val="bg1"/>
                </a:solidFill>
                <a:latin typeface="Eurostile" panose="020B0504020202050204" pitchFamily="34" charset="77"/>
              </a:rPr>
              <a:t>t</a:t>
            </a:r>
            <a:r>
              <a:rPr lang="en-GB" sz="1400" dirty="0">
                <a:solidFill>
                  <a:schemeClr val="bg1"/>
                </a:solidFill>
                <a:effectLst/>
                <a:latin typeface="Eurostile" panose="020B0504020202050204" pitchFamily="34" charset="77"/>
              </a:rPr>
              <a:t>ourism industry</a:t>
            </a:r>
            <a:endParaRPr lang="en-GB" sz="1400" dirty="0">
              <a:solidFill>
                <a:schemeClr val="bg1"/>
              </a:solidFill>
              <a:latin typeface="Eurostile" panose="020B0504020202050204" pitchFamily="34" charset="77"/>
            </a:endParaRPr>
          </a:p>
        </p:txBody>
      </p:sp>
      <p:pic>
        <p:nvPicPr>
          <p:cNvPr id="3" name="Picture 2">
            <a:extLst>
              <a:ext uri="{FF2B5EF4-FFF2-40B4-BE49-F238E27FC236}">
                <a16:creationId xmlns:a16="http://schemas.microsoft.com/office/drawing/2014/main" id="{AE42985D-9071-1CCA-EF36-BBD47909D567}"/>
              </a:ext>
            </a:extLst>
          </p:cNvPr>
          <p:cNvPicPr>
            <a:picLocks noChangeAspect="1"/>
          </p:cNvPicPr>
          <p:nvPr/>
        </p:nvPicPr>
        <p:blipFill>
          <a:blip r:embed="rId4"/>
          <a:stretch>
            <a:fillRect/>
          </a:stretch>
        </p:blipFill>
        <p:spPr>
          <a:xfrm>
            <a:off x="425824" y="2398671"/>
            <a:ext cx="437896" cy="437896"/>
          </a:xfrm>
          <a:prstGeom prst="rect">
            <a:avLst/>
          </a:prstGeom>
        </p:spPr>
      </p:pic>
      <p:sp>
        <p:nvSpPr>
          <p:cNvPr id="5" name="TextBox 4">
            <a:extLst>
              <a:ext uri="{FF2B5EF4-FFF2-40B4-BE49-F238E27FC236}">
                <a16:creationId xmlns:a16="http://schemas.microsoft.com/office/drawing/2014/main" id="{E4D274C7-882F-FFA7-6A7F-B3025478DDB4}"/>
              </a:ext>
            </a:extLst>
          </p:cNvPr>
          <p:cNvSpPr txBox="1"/>
          <p:nvPr/>
        </p:nvSpPr>
        <p:spPr>
          <a:xfrm>
            <a:off x="882206" y="2464670"/>
            <a:ext cx="4353069" cy="276999"/>
          </a:xfrm>
          <a:prstGeom prst="rect">
            <a:avLst/>
          </a:prstGeom>
          <a:noFill/>
        </p:spPr>
        <p:txBody>
          <a:bodyPr wrap="square" rtlCol="0">
            <a:spAutoFit/>
          </a:bodyPr>
          <a:lstStyle/>
          <a:p>
            <a:r>
              <a:rPr lang="en-GB" sz="1200" b="1" i="1" dirty="0">
                <a:latin typeface="Avenir Black" panose="02000503020000020003" pitchFamily="2" charset="0"/>
              </a:rPr>
              <a:t>Choose one organisation and explain its aims</a:t>
            </a:r>
          </a:p>
        </p:txBody>
      </p:sp>
      <p:grpSp>
        <p:nvGrpSpPr>
          <p:cNvPr id="15" name="Group 14">
            <a:extLst>
              <a:ext uri="{FF2B5EF4-FFF2-40B4-BE49-F238E27FC236}">
                <a16:creationId xmlns:a16="http://schemas.microsoft.com/office/drawing/2014/main" id="{33DD9F1B-6B36-4CA3-6404-AFAC26517385}"/>
              </a:ext>
            </a:extLst>
          </p:cNvPr>
          <p:cNvGrpSpPr/>
          <p:nvPr/>
        </p:nvGrpSpPr>
        <p:grpSpPr>
          <a:xfrm>
            <a:off x="391612" y="1835887"/>
            <a:ext cx="6455437" cy="344733"/>
            <a:chOff x="882206" y="2495389"/>
            <a:chExt cx="6455437" cy="344733"/>
          </a:xfrm>
        </p:grpSpPr>
        <p:sp>
          <p:nvSpPr>
            <p:cNvPr id="17" name="Oval 16">
              <a:extLst>
                <a:ext uri="{FF2B5EF4-FFF2-40B4-BE49-F238E27FC236}">
                  <a16:creationId xmlns:a16="http://schemas.microsoft.com/office/drawing/2014/main" id="{E1E5CD96-B918-2073-5D30-7E800BF40F9B}"/>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659E8D4C-C273-3E83-2B25-57740B58EEF5}"/>
                </a:ext>
              </a:extLst>
            </p:cNvPr>
            <p:cNvSpPr txBox="1"/>
            <p:nvPr/>
          </p:nvSpPr>
          <p:spPr>
            <a:xfrm>
              <a:off x="936455" y="2520063"/>
              <a:ext cx="6401188" cy="307777"/>
            </a:xfrm>
            <a:prstGeom prst="rect">
              <a:avLst/>
            </a:prstGeom>
            <a:noFill/>
          </p:spPr>
          <p:txBody>
            <a:bodyPr wrap="square">
              <a:spAutoFit/>
            </a:bodyPr>
            <a:lstStyle/>
            <a:p>
              <a:r>
                <a:rPr lang="en-GB" sz="1400" b="1" dirty="0">
                  <a:latin typeface="Avenir Black" panose="02000503020000020003" pitchFamily="2" charset="0"/>
                </a:rPr>
                <a:t>Trade associations, government departments and regulatory bodies</a:t>
              </a:r>
              <a:endParaRPr lang="en-GB" sz="1400" dirty="0"/>
            </a:p>
          </p:txBody>
        </p:sp>
      </p:grpSp>
    </p:spTree>
    <p:extLst>
      <p:ext uri="{BB962C8B-B14F-4D97-AF65-F5344CB8AC3E}">
        <p14:creationId xmlns:p14="http://schemas.microsoft.com/office/powerpoint/2010/main" val="4293495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262099" y="6458842"/>
            <a:ext cx="2228850" cy="365125"/>
          </a:xfrm>
        </p:spPr>
        <p:txBody>
          <a:bodyPr/>
          <a:lstStyle/>
          <a:p>
            <a:fld id="{E7B70798-690E-5944-9C42-5F5DFEB47247}" type="slidenum">
              <a:rPr lang="en-GB" smtClean="0">
                <a:solidFill>
                  <a:schemeClr val="bg1"/>
                </a:solidFill>
              </a:rPr>
              <a:t>41</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D13A0EE-D676-00D5-4E13-9F09C45C3B2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105" y="5708091"/>
            <a:ext cx="1303864" cy="1038211"/>
          </a:xfrm>
          <a:prstGeom prst="rect">
            <a:avLst/>
          </a:prstGeom>
        </p:spPr>
      </p:pic>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3"/>
          <a:stretch>
            <a:fillRect/>
          </a:stretch>
        </p:blipFill>
        <p:spPr>
          <a:xfrm>
            <a:off x="8296641" y="293786"/>
            <a:ext cx="1384836" cy="809036"/>
          </a:xfrm>
          <a:prstGeom prst="rect">
            <a:avLst/>
          </a:prstGeom>
        </p:spPr>
      </p:pic>
      <p:sp>
        <p:nvSpPr>
          <p:cNvPr id="41" name="TextBox 40">
            <a:extLst>
              <a:ext uri="{FF2B5EF4-FFF2-40B4-BE49-F238E27FC236}">
                <a16:creationId xmlns:a16="http://schemas.microsoft.com/office/drawing/2014/main" id="{352E63F2-1921-E9CE-12D0-A999141A3434}"/>
              </a:ext>
            </a:extLst>
          </p:cNvPr>
          <p:cNvSpPr txBox="1"/>
          <p:nvPr/>
        </p:nvSpPr>
        <p:spPr>
          <a:xfrm>
            <a:off x="264066" y="862287"/>
            <a:ext cx="8170355" cy="276999"/>
          </a:xfrm>
          <a:prstGeom prst="rect">
            <a:avLst/>
          </a:prstGeom>
          <a:noFill/>
        </p:spPr>
        <p:txBody>
          <a:bodyPr wrap="square">
            <a:spAutoFit/>
          </a:bodyPr>
          <a:lstStyle/>
          <a:p>
            <a:r>
              <a:rPr lang="en-GB" sz="1200" b="1" dirty="0">
                <a:effectLst/>
                <a:latin typeface="Eurostile" panose="020B0504020202050204" pitchFamily="34" charset="77"/>
              </a:rPr>
              <a:t>B. The types of travel and tourism organisations, their roles and the products and services they offer to customers </a:t>
            </a:r>
            <a:endParaRPr lang="en-GB" sz="1200" b="1" dirty="0">
              <a:latin typeface="Eurostile" panose="020B0504020202050204" pitchFamily="34" charset="77"/>
            </a:endParaRPr>
          </a:p>
        </p:txBody>
      </p:sp>
      <p:sp>
        <p:nvSpPr>
          <p:cNvPr id="2" name="Oval 1">
            <a:extLst>
              <a:ext uri="{FF2B5EF4-FFF2-40B4-BE49-F238E27FC236}">
                <a16:creationId xmlns:a16="http://schemas.microsoft.com/office/drawing/2014/main" id="{F20845B1-675D-12A8-F6A7-13C31ABE3832}"/>
              </a:ext>
            </a:extLst>
          </p:cNvPr>
          <p:cNvSpPr/>
          <p:nvPr/>
        </p:nvSpPr>
        <p:spPr>
          <a:xfrm>
            <a:off x="443294" y="1205458"/>
            <a:ext cx="438912" cy="41718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52A8075C-7A74-84C2-FCFD-BFAC85FF0838}"/>
              </a:ext>
            </a:extLst>
          </p:cNvPr>
          <p:cNvSpPr txBox="1"/>
          <p:nvPr/>
        </p:nvSpPr>
        <p:spPr>
          <a:xfrm>
            <a:off x="467664" y="1218928"/>
            <a:ext cx="9438336" cy="523220"/>
          </a:xfrm>
          <a:prstGeom prst="rect">
            <a:avLst/>
          </a:prstGeom>
          <a:noFill/>
        </p:spPr>
        <p:txBody>
          <a:bodyPr wrap="square">
            <a:spAutoFit/>
          </a:bodyPr>
          <a:lstStyle/>
          <a:p>
            <a:r>
              <a:rPr lang="en-GB" sz="1400" b="1" dirty="0">
                <a:solidFill>
                  <a:schemeClr val="bg1"/>
                </a:solidFill>
                <a:effectLst/>
                <a:latin typeface="Eurostile" panose="020B0504020202050204" pitchFamily="34" charset="77"/>
              </a:rPr>
              <a:t>B2.   </a:t>
            </a:r>
            <a:r>
              <a:rPr lang="en-GB" sz="1400" b="1" dirty="0">
                <a:solidFill>
                  <a:srgbClr val="00AAAD"/>
                </a:solidFill>
                <a:effectLst/>
                <a:latin typeface="Eurostile" panose="020B0504020202050204" pitchFamily="34" charset="77"/>
              </a:rPr>
              <a:t>The key sectors of the travel + tourism industry - components of their role, and the products and services they 	offer to different types of customer </a:t>
            </a:r>
            <a:endParaRPr lang="en-GB" sz="1400" dirty="0">
              <a:solidFill>
                <a:srgbClr val="00AAAD"/>
              </a:solidFill>
              <a:latin typeface="Eurostile" panose="020B0504020202050204" pitchFamily="34" charset="77"/>
            </a:endParaRPr>
          </a:p>
        </p:txBody>
      </p:sp>
      <p:sp>
        <p:nvSpPr>
          <p:cNvPr id="16" name="TextBox 15">
            <a:extLst>
              <a:ext uri="{FF2B5EF4-FFF2-40B4-BE49-F238E27FC236}">
                <a16:creationId xmlns:a16="http://schemas.microsoft.com/office/drawing/2014/main" id="{9F0FF107-E662-816B-6F96-F83BCC80216B}"/>
              </a:ext>
            </a:extLst>
          </p:cNvPr>
          <p:cNvSpPr txBox="1"/>
          <p:nvPr/>
        </p:nvSpPr>
        <p:spPr>
          <a:xfrm>
            <a:off x="5121241" y="6475687"/>
            <a:ext cx="3911245" cy="307777"/>
          </a:xfrm>
          <a:prstGeom prst="rect">
            <a:avLst/>
          </a:prstGeom>
          <a:noFill/>
        </p:spPr>
        <p:txBody>
          <a:bodyPr wrap="square">
            <a:spAutoFit/>
          </a:bodyPr>
          <a:lstStyle/>
          <a:p>
            <a:r>
              <a:rPr lang="en-GB" sz="1400" dirty="0">
                <a:solidFill>
                  <a:schemeClr val="bg1"/>
                </a:solidFill>
                <a:effectLst/>
                <a:latin typeface="Eurostile" panose="020B0504020202050204" pitchFamily="34" charset="77"/>
              </a:rPr>
              <a:t>B2. Key sectors of the travel + </a:t>
            </a:r>
            <a:r>
              <a:rPr lang="en-GB" sz="1400" dirty="0">
                <a:solidFill>
                  <a:schemeClr val="bg1"/>
                </a:solidFill>
                <a:latin typeface="Eurostile" panose="020B0504020202050204" pitchFamily="34" charset="77"/>
              </a:rPr>
              <a:t>t</a:t>
            </a:r>
            <a:r>
              <a:rPr lang="en-GB" sz="1400" dirty="0">
                <a:solidFill>
                  <a:schemeClr val="bg1"/>
                </a:solidFill>
                <a:effectLst/>
                <a:latin typeface="Eurostile" panose="020B0504020202050204" pitchFamily="34" charset="77"/>
              </a:rPr>
              <a:t>ourism industry</a:t>
            </a:r>
            <a:endParaRPr lang="en-GB" sz="1400" dirty="0">
              <a:solidFill>
                <a:schemeClr val="bg1"/>
              </a:solidFill>
              <a:latin typeface="Eurostile" panose="020B0504020202050204" pitchFamily="34" charset="77"/>
            </a:endParaRPr>
          </a:p>
        </p:txBody>
      </p:sp>
      <p:grpSp>
        <p:nvGrpSpPr>
          <p:cNvPr id="15" name="Group 14">
            <a:extLst>
              <a:ext uri="{FF2B5EF4-FFF2-40B4-BE49-F238E27FC236}">
                <a16:creationId xmlns:a16="http://schemas.microsoft.com/office/drawing/2014/main" id="{43833923-9AE4-0869-C122-CA1AA007448F}"/>
              </a:ext>
            </a:extLst>
          </p:cNvPr>
          <p:cNvGrpSpPr/>
          <p:nvPr/>
        </p:nvGrpSpPr>
        <p:grpSpPr>
          <a:xfrm>
            <a:off x="3651627" y="2489201"/>
            <a:ext cx="2010606" cy="2010073"/>
            <a:chOff x="3947697" y="2915325"/>
            <a:chExt cx="2010606" cy="2010073"/>
          </a:xfrm>
        </p:grpSpPr>
        <p:sp>
          <p:nvSpPr>
            <p:cNvPr id="19" name="Oval 18">
              <a:extLst>
                <a:ext uri="{FF2B5EF4-FFF2-40B4-BE49-F238E27FC236}">
                  <a16:creationId xmlns:a16="http://schemas.microsoft.com/office/drawing/2014/main" id="{0C695FE9-DF67-B971-2D76-23EC71985C4C}"/>
                </a:ext>
              </a:extLst>
            </p:cNvPr>
            <p:cNvSpPr/>
            <p:nvPr/>
          </p:nvSpPr>
          <p:spPr>
            <a:xfrm>
              <a:off x="3947697" y="2915325"/>
              <a:ext cx="2010606" cy="2010073"/>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5632B5E1-AC5D-0510-A11B-4DAEBED4D91D}"/>
                </a:ext>
              </a:extLst>
            </p:cNvPr>
            <p:cNvSpPr txBox="1"/>
            <p:nvPr/>
          </p:nvSpPr>
          <p:spPr>
            <a:xfrm>
              <a:off x="4074794" y="3951140"/>
              <a:ext cx="1771720" cy="738664"/>
            </a:xfrm>
            <a:prstGeom prst="rect">
              <a:avLst/>
            </a:prstGeom>
            <a:noFill/>
          </p:spPr>
          <p:txBody>
            <a:bodyPr wrap="square" rtlCol="0">
              <a:spAutoFit/>
            </a:bodyPr>
            <a:lstStyle/>
            <a:p>
              <a:pPr algn="ctr"/>
              <a:r>
                <a:rPr lang="en-GB" sz="1400" b="1" dirty="0">
                  <a:solidFill>
                    <a:schemeClr val="bg1"/>
                  </a:solidFill>
                  <a:latin typeface="Eurostile" panose="020B0504020202050204" pitchFamily="34" charset="77"/>
                </a:rPr>
                <a:t>Information + promotional service providers</a:t>
              </a:r>
            </a:p>
          </p:txBody>
        </p:sp>
        <p:pic>
          <p:nvPicPr>
            <p:cNvPr id="21" name="Picture 20">
              <a:extLst>
                <a:ext uri="{FF2B5EF4-FFF2-40B4-BE49-F238E27FC236}">
                  <a16:creationId xmlns:a16="http://schemas.microsoft.com/office/drawing/2014/main" id="{20ABC0E2-9F18-F2B3-6009-4F820A890DBB}"/>
                </a:ext>
              </a:extLst>
            </p:cNvPr>
            <p:cNvPicPr>
              <a:picLocks noChangeAspect="1"/>
            </p:cNvPicPr>
            <p:nvPr/>
          </p:nvPicPr>
          <p:blipFill>
            <a:blip r:embed="rId4"/>
            <a:stretch>
              <a:fillRect/>
            </a:stretch>
          </p:blipFill>
          <p:spPr>
            <a:xfrm>
              <a:off x="4452262" y="3136722"/>
              <a:ext cx="1001475" cy="814418"/>
            </a:xfrm>
            <a:prstGeom prst="rect">
              <a:avLst/>
            </a:prstGeom>
          </p:spPr>
        </p:pic>
      </p:grpSp>
      <p:grpSp>
        <p:nvGrpSpPr>
          <p:cNvPr id="22" name="Group 21">
            <a:extLst>
              <a:ext uri="{FF2B5EF4-FFF2-40B4-BE49-F238E27FC236}">
                <a16:creationId xmlns:a16="http://schemas.microsoft.com/office/drawing/2014/main" id="{1ABA7E02-14E4-D677-E2CF-46DE234BD350}"/>
              </a:ext>
            </a:extLst>
          </p:cNvPr>
          <p:cNvGrpSpPr/>
          <p:nvPr/>
        </p:nvGrpSpPr>
        <p:grpSpPr>
          <a:xfrm>
            <a:off x="341582" y="2810831"/>
            <a:ext cx="2565624" cy="559016"/>
            <a:chOff x="882206" y="2495389"/>
            <a:chExt cx="2565624" cy="559016"/>
          </a:xfrm>
        </p:grpSpPr>
        <p:sp>
          <p:nvSpPr>
            <p:cNvPr id="23" name="Oval 22">
              <a:extLst>
                <a:ext uri="{FF2B5EF4-FFF2-40B4-BE49-F238E27FC236}">
                  <a16:creationId xmlns:a16="http://schemas.microsoft.com/office/drawing/2014/main" id="{BDB1C9DF-DDA2-8C5A-5137-0D2ADF5DEFF9}"/>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765D5880-E63E-BD95-A4CC-D31E3F892DEA}"/>
                </a:ext>
              </a:extLst>
            </p:cNvPr>
            <p:cNvSpPr txBox="1"/>
            <p:nvPr/>
          </p:nvSpPr>
          <p:spPr>
            <a:xfrm>
              <a:off x="900493" y="2531185"/>
              <a:ext cx="2547337" cy="523220"/>
            </a:xfrm>
            <a:prstGeom prst="rect">
              <a:avLst/>
            </a:prstGeom>
            <a:noFill/>
          </p:spPr>
          <p:txBody>
            <a:bodyPr wrap="square">
              <a:spAutoFit/>
            </a:bodyPr>
            <a:lstStyle/>
            <a:p>
              <a:r>
                <a:rPr lang="en-GB" sz="1400" b="1" dirty="0">
                  <a:latin typeface="Avenir Black" panose="02000503020000020003" pitchFamily="2" charset="0"/>
                </a:rPr>
                <a:t>United Nations World Tourism Organisations</a:t>
              </a:r>
              <a:endParaRPr lang="en-GB" sz="1400" dirty="0"/>
            </a:p>
          </p:txBody>
        </p:sp>
      </p:grpSp>
      <p:grpSp>
        <p:nvGrpSpPr>
          <p:cNvPr id="26" name="Group 25">
            <a:extLst>
              <a:ext uri="{FF2B5EF4-FFF2-40B4-BE49-F238E27FC236}">
                <a16:creationId xmlns:a16="http://schemas.microsoft.com/office/drawing/2014/main" id="{E9DF0E26-90B9-2361-C6AE-CD9B60E5392B}"/>
              </a:ext>
            </a:extLst>
          </p:cNvPr>
          <p:cNvGrpSpPr/>
          <p:nvPr/>
        </p:nvGrpSpPr>
        <p:grpSpPr>
          <a:xfrm>
            <a:off x="5272503" y="1892173"/>
            <a:ext cx="4484145" cy="1803195"/>
            <a:chOff x="882206" y="2495389"/>
            <a:chExt cx="4484145" cy="1803195"/>
          </a:xfrm>
        </p:grpSpPr>
        <p:sp>
          <p:nvSpPr>
            <p:cNvPr id="27" name="Oval 26">
              <a:extLst>
                <a:ext uri="{FF2B5EF4-FFF2-40B4-BE49-F238E27FC236}">
                  <a16:creationId xmlns:a16="http://schemas.microsoft.com/office/drawing/2014/main" id="{522B0191-5671-9563-996E-2504B7C7ED04}"/>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27">
              <a:extLst>
                <a:ext uri="{FF2B5EF4-FFF2-40B4-BE49-F238E27FC236}">
                  <a16:creationId xmlns:a16="http://schemas.microsoft.com/office/drawing/2014/main" id="{938E549F-E48C-DD64-3F1B-A1B3EBA97B09}"/>
                </a:ext>
              </a:extLst>
            </p:cNvPr>
            <p:cNvSpPr txBox="1"/>
            <p:nvPr/>
          </p:nvSpPr>
          <p:spPr>
            <a:xfrm>
              <a:off x="939362" y="2528869"/>
              <a:ext cx="4426989" cy="1769715"/>
            </a:xfrm>
            <a:prstGeom prst="rect">
              <a:avLst/>
            </a:prstGeom>
            <a:noFill/>
          </p:spPr>
          <p:txBody>
            <a:bodyPr wrap="square">
              <a:spAutoFit/>
            </a:bodyPr>
            <a:lstStyle/>
            <a:p>
              <a:r>
                <a:rPr lang="en-GB" sz="1400" b="1" dirty="0">
                  <a:latin typeface="Avenir Black" panose="02000503020000020003" pitchFamily="2" charset="0"/>
                </a:rPr>
                <a:t>Tourist boards - National</a:t>
              </a:r>
            </a:p>
            <a:p>
              <a:r>
                <a:rPr lang="en-GB" sz="1400" b="1" dirty="0">
                  <a:latin typeface="Avenir Black" panose="02000503020000020003" pitchFamily="2" charset="0"/>
                </a:rPr>
                <a:t>     VisitBritain/England/Wales/Scotland/NI</a:t>
              </a:r>
            </a:p>
            <a:p>
              <a:r>
                <a:rPr lang="en-GB" sz="1200" dirty="0">
                  <a:latin typeface="Avenir Light" panose="020B0402020203020204" pitchFamily="34" charset="77"/>
                </a:rPr>
                <a:t>	</a:t>
              </a:r>
              <a:r>
                <a:rPr lang="en-GB" sz="1100" dirty="0">
                  <a:latin typeface="Avenir Light" panose="020B0402020203020204" pitchFamily="34" charset="77"/>
                </a:rPr>
                <a:t>. Aims of each is to promote tourism</a:t>
              </a:r>
            </a:p>
            <a:p>
              <a:r>
                <a:rPr lang="en-GB" sz="1100" dirty="0">
                  <a:latin typeface="Avenir Light" panose="020B0402020203020204" pitchFamily="34" charset="77"/>
                </a:rPr>
                <a:t>	. To promote and expand tourist economic activity</a:t>
              </a:r>
            </a:p>
            <a:p>
              <a:r>
                <a:rPr lang="en-GB" sz="1100" dirty="0">
                  <a:latin typeface="Avenir Light" panose="020B0402020203020204" pitchFamily="34" charset="77"/>
                </a:rPr>
                <a:t>	. Provide marketing materials (brochures, leaflets etc)</a:t>
              </a:r>
            </a:p>
            <a:p>
              <a:r>
                <a:rPr lang="en-GB" sz="1100" dirty="0">
                  <a:latin typeface="Avenir Light" panose="020B0402020203020204" pitchFamily="34" charset="77"/>
                </a:rPr>
                <a:t>	. Focus on special events </a:t>
              </a:r>
            </a:p>
            <a:p>
              <a:r>
                <a:rPr lang="en-GB" sz="1100" dirty="0">
                  <a:latin typeface="Avenir Light" panose="020B0402020203020204" pitchFamily="34" charset="77"/>
                </a:rPr>
                <a:t>	  Example: Visit Britain promotes destinations outside of 	  	  London</a:t>
              </a:r>
            </a:p>
            <a:p>
              <a:endParaRPr lang="en-GB" sz="1400" dirty="0"/>
            </a:p>
          </p:txBody>
        </p:sp>
      </p:grpSp>
      <p:grpSp>
        <p:nvGrpSpPr>
          <p:cNvPr id="29" name="Group 28">
            <a:extLst>
              <a:ext uri="{FF2B5EF4-FFF2-40B4-BE49-F238E27FC236}">
                <a16:creationId xmlns:a16="http://schemas.microsoft.com/office/drawing/2014/main" id="{37728853-35CA-4319-BB5B-081C77169BF4}"/>
              </a:ext>
            </a:extLst>
          </p:cNvPr>
          <p:cNvGrpSpPr/>
          <p:nvPr/>
        </p:nvGrpSpPr>
        <p:grpSpPr>
          <a:xfrm>
            <a:off x="5930153" y="3578966"/>
            <a:ext cx="3636088" cy="849088"/>
            <a:chOff x="882206" y="2495389"/>
            <a:chExt cx="3636088" cy="849088"/>
          </a:xfrm>
        </p:grpSpPr>
        <p:sp>
          <p:nvSpPr>
            <p:cNvPr id="30" name="Oval 29">
              <a:extLst>
                <a:ext uri="{FF2B5EF4-FFF2-40B4-BE49-F238E27FC236}">
                  <a16:creationId xmlns:a16="http://schemas.microsoft.com/office/drawing/2014/main" id="{9E58B952-68E7-794F-B5D9-B09869759029}"/>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Box 30">
              <a:extLst>
                <a:ext uri="{FF2B5EF4-FFF2-40B4-BE49-F238E27FC236}">
                  <a16:creationId xmlns:a16="http://schemas.microsoft.com/office/drawing/2014/main" id="{8211309F-E314-BDAD-918C-D9FB49385E4F}"/>
                </a:ext>
              </a:extLst>
            </p:cNvPr>
            <p:cNvSpPr txBox="1"/>
            <p:nvPr/>
          </p:nvSpPr>
          <p:spPr>
            <a:xfrm>
              <a:off x="939362" y="2528869"/>
              <a:ext cx="3578932" cy="815608"/>
            </a:xfrm>
            <a:prstGeom prst="rect">
              <a:avLst/>
            </a:prstGeom>
            <a:noFill/>
          </p:spPr>
          <p:txBody>
            <a:bodyPr wrap="square">
              <a:spAutoFit/>
            </a:bodyPr>
            <a:lstStyle/>
            <a:p>
              <a:r>
                <a:rPr lang="en-GB" sz="1400" b="1" dirty="0">
                  <a:latin typeface="Avenir Black" panose="02000503020000020003" pitchFamily="2" charset="0"/>
                </a:rPr>
                <a:t>Tourist boards – Regional</a:t>
              </a:r>
            </a:p>
            <a:p>
              <a:r>
                <a:rPr lang="en-GB" sz="1100" dirty="0">
                  <a:latin typeface="Avenir Light" panose="020B0402020203020204" pitchFamily="34" charset="77"/>
                </a:rPr>
                <a:t>Each region promotes its local destinations + attractions as partners as well as local authorities and businesses</a:t>
              </a:r>
            </a:p>
          </p:txBody>
        </p:sp>
      </p:grpSp>
      <p:grpSp>
        <p:nvGrpSpPr>
          <p:cNvPr id="33" name="Group 32">
            <a:extLst>
              <a:ext uri="{FF2B5EF4-FFF2-40B4-BE49-F238E27FC236}">
                <a16:creationId xmlns:a16="http://schemas.microsoft.com/office/drawing/2014/main" id="{F9ABFD68-6461-EFF6-E97F-321F6DFE0CE3}"/>
              </a:ext>
            </a:extLst>
          </p:cNvPr>
          <p:cNvGrpSpPr/>
          <p:nvPr/>
        </p:nvGrpSpPr>
        <p:grpSpPr>
          <a:xfrm>
            <a:off x="6492937" y="4607501"/>
            <a:ext cx="3117378" cy="849088"/>
            <a:chOff x="882206" y="2495389"/>
            <a:chExt cx="3117378" cy="849088"/>
          </a:xfrm>
        </p:grpSpPr>
        <p:sp>
          <p:nvSpPr>
            <p:cNvPr id="34" name="Oval 33">
              <a:extLst>
                <a:ext uri="{FF2B5EF4-FFF2-40B4-BE49-F238E27FC236}">
                  <a16:creationId xmlns:a16="http://schemas.microsoft.com/office/drawing/2014/main" id="{0DC636D3-4940-7971-5565-15EAAD3C3E01}"/>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a:extLst>
                <a:ext uri="{FF2B5EF4-FFF2-40B4-BE49-F238E27FC236}">
                  <a16:creationId xmlns:a16="http://schemas.microsoft.com/office/drawing/2014/main" id="{81217B4C-5A07-B46E-874C-94FE549BD08E}"/>
                </a:ext>
              </a:extLst>
            </p:cNvPr>
            <p:cNvSpPr txBox="1"/>
            <p:nvPr/>
          </p:nvSpPr>
          <p:spPr>
            <a:xfrm>
              <a:off x="939362" y="2528869"/>
              <a:ext cx="3060222" cy="815608"/>
            </a:xfrm>
            <a:prstGeom prst="rect">
              <a:avLst/>
            </a:prstGeom>
            <a:noFill/>
          </p:spPr>
          <p:txBody>
            <a:bodyPr wrap="square">
              <a:spAutoFit/>
            </a:bodyPr>
            <a:lstStyle/>
            <a:p>
              <a:r>
                <a:rPr lang="en-GB" sz="1400" b="1" dirty="0">
                  <a:latin typeface="Avenir Black" panose="02000503020000020003" pitchFamily="2" charset="0"/>
                </a:rPr>
                <a:t>Tourist boards – Local</a:t>
              </a:r>
            </a:p>
            <a:p>
              <a:r>
                <a:rPr lang="en-GB" sz="1100" dirty="0">
                  <a:latin typeface="Avenir Light" panose="020B0402020203020204" pitchFamily="34" charset="77"/>
                </a:rPr>
                <a:t>Tourist information centres funded by local councils, provide information on local attractions, accommodation, F+B, tours etc</a:t>
              </a:r>
            </a:p>
          </p:txBody>
        </p:sp>
      </p:grpSp>
      <p:grpSp>
        <p:nvGrpSpPr>
          <p:cNvPr id="36" name="Group 35">
            <a:extLst>
              <a:ext uri="{FF2B5EF4-FFF2-40B4-BE49-F238E27FC236}">
                <a16:creationId xmlns:a16="http://schemas.microsoft.com/office/drawing/2014/main" id="{1BF29E84-8076-EB95-2B75-90D681854467}"/>
              </a:ext>
            </a:extLst>
          </p:cNvPr>
          <p:cNvGrpSpPr/>
          <p:nvPr/>
        </p:nvGrpSpPr>
        <p:grpSpPr>
          <a:xfrm>
            <a:off x="341583" y="1839824"/>
            <a:ext cx="4407407" cy="344733"/>
            <a:chOff x="882206" y="2495389"/>
            <a:chExt cx="4407407" cy="344733"/>
          </a:xfrm>
        </p:grpSpPr>
        <p:sp>
          <p:nvSpPr>
            <p:cNvPr id="37" name="Oval 36">
              <a:extLst>
                <a:ext uri="{FF2B5EF4-FFF2-40B4-BE49-F238E27FC236}">
                  <a16:creationId xmlns:a16="http://schemas.microsoft.com/office/drawing/2014/main" id="{2401F7C8-2299-B4A1-C075-A8795AE5DDE6}"/>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a:extLst>
                <a:ext uri="{FF2B5EF4-FFF2-40B4-BE49-F238E27FC236}">
                  <a16:creationId xmlns:a16="http://schemas.microsoft.com/office/drawing/2014/main" id="{00273C80-9920-9E41-B642-E4712A64588F}"/>
                </a:ext>
              </a:extLst>
            </p:cNvPr>
            <p:cNvSpPr txBox="1"/>
            <p:nvPr/>
          </p:nvSpPr>
          <p:spPr>
            <a:xfrm>
              <a:off x="939362" y="2528869"/>
              <a:ext cx="4350251" cy="307777"/>
            </a:xfrm>
            <a:prstGeom prst="rect">
              <a:avLst/>
            </a:prstGeom>
            <a:noFill/>
          </p:spPr>
          <p:txBody>
            <a:bodyPr wrap="square">
              <a:spAutoFit/>
            </a:bodyPr>
            <a:lstStyle/>
            <a:p>
              <a:r>
                <a:rPr lang="en-GB" sz="1400" b="1" dirty="0">
                  <a:latin typeface="Avenir Black" panose="02000503020000020003" pitchFamily="2" charset="0"/>
                </a:rPr>
                <a:t>Information + promotional service providers</a:t>
              </a:r>
              <a:endParaRPr lang="en-GB" sz="1400" dirty="0"/>
            </a:p>
          </p:txBody>
        </p:sp>
      </p:grpSp>
      <p:sp>
        <p:nvSpPr>
          <p:cNvPr id="39" name="TextBox 38">
            <a:extLst>
              <a:ext uri="{FF2B5EF4-FFF2-40B4-BE49-F238E27FC236}">
                <a16:creationId xmlns:a16="http://schemas.microsoft.com/office/drawing/2014/main" id="{9290AF96-2245-6FE9-7C55-8B0C3F843BBC}"/>
              </a:ext>
            </a:extLst>
          </p:cNvPr>
          <p:cNvSpPr txBox="1"/>
          <p:nvPr/>
        </p:nvSpPr>
        <p:spPr>
          <a:xfrm>
            <a:off x="574888" y="2178848"/>
            <a:ext cx="3419929" cy="461665"/>
          </a:xfrm>
          <a:prstGeom prst="rect">
            <a:avLst/>
          </a:prstGeom>
          <a:noFill/>
        </p:spPr>
        <p:txBody>
          <a:bodyPr wrap="square">
            <a:spAutoFit/>
          </a:bodyPr>
          <a:lstStyle/>
          <a:p>
            <a:r>
              <a:rPr lang="en-GB" sz="1200" dirty="0">
                <a:effectLst/>
                <a:latin typeface="Avenir Light" panose="020B0402020203020204" pitchFamily="34" charset="77"/>
              </a:rPr>
              <a:t>Aim: to develop and promote travel + tourism to improve economies and employment</a:t>
            </a:r>
            <a:r>
              <a:rPr lang="en-GB" sz="1200" dirty="0">
                <a:latin typeface="Avenir Light" panose="020B0402020203020204" pitchFamily="34" charset="77"/>
              </a:rPr>
              <a:t>.</a:t>
            </a:r>
          </a:p>
        </p:txBody>
      </p:sp>
      <p:sp>
        <p:nvSpPr>
          <p:cNvPr id="40" name="TextBox 39">
            <a:extLst>
              <a:ext uri="{FF2B5EF4-FFF2-40B4-BE49-F238E27FC236}">
                <a16:creationId xmlns:a16="http://schemas.microsoft.com/office/drawing/2014/main" id="{568330F6-329F-EC9B-1F0A-694370EC8825}"/>
              </a:ext>
            </a:extLst>
          </p:cNvPr>
          <p:cNvSpPr txBox="1"/>
          <p:nvPr/>
        </p:nvSpPr>
        <p:spPr>
          <a:xfrm>
            <a:off x="313326" y="3369477"/>
            <a:ext cx="3901233" cy="1954381"/>
          </a:xfrm>
          <a:prstGeom prst="rect">
            <a:avLst/>
          </a:prstGeom>
          <a:noFill/>
        </p:spPr>
        <p:txBody>
          <a:bodyPr wrap="square" rtlCol="0">
            <a:spAutoFit/>
          </a:bodyPr>
          <a:lstStyle/>
          <a:p>
            <a:r>
              <a:rPr lang="en-GB" sz="1100" dirty="0">
                <a:latin typeface="Avenir Light" panose="020B0402020203020204" pitchFamily="34" charset="77"/>
              </a:rPr>
              <a:t>UNWTO responsible for the promotion of </a:t>
            </a:r>
          </a:p>
          <a:p>
            <a:r>
              <a:rPr lang="en-GB" sz="1100" dirty="0">
                <a:latin typeface="Avenir Light" panose="020B0402020203020204" pitchFamily="34" charset="77"/>
              </a:rPr>
              <a:t>sustainable = accessible tourism. </a:t>
            </a:r>
          </a:p>
          <a:p>
            <a:r>
              <a:rPr lang="en-GB" sz="1100" dirty="0">
                <a:latin typeface="Avenir Light" panose="020B0402020203020204" pitchFamily="34" charset="77"/>
              </a:rPr>
              <a:t>Members = 158 countries</a:t>
            </a:r>
          </a:p>
          <a:p>
            <a:r>
              <a:rPr lang="en-GB" sz="1100" dirty="0">
                <a:latin typeface="Avenir Light" panose="020B0402020203020204" pitchFamily="34" charset="77"/>
              </a:rPr>
              <a:t>. encourage sustainable tourism to improve local economies</a:t>
            </a:r>
          </a:p>
          <a:p>
            <a:r>
              <a:rPr lang="en-GB" sz="1100" dirty="0">
                <a:latin typeface="Avenir Light" panose="020B0402020203020204" pitchFamily="34" charset="77"/>
              </a:rPr>
              <a:t>. promote tourism to improve economy and peoples’ standard of living </a:t>
            </a:r>
          </a:p>
          <a:p>
            <a:r>
              <a:rPr lang="en-GB" sz="1100" dirty="0">
                <a:latin typeface="Avenir Light" panose="020B0402020203020204" pitchFamily="34" charset="77"/>
              </a:rPr>
              <a:t>. educate local population to take advantage of tourism opportunities</a:t>
            </a:r>
          </a:p>
          <a:p>
            <a:r>
              <a:rPr lang="en-GB" sz="1100" dirty="0">
                <a:latin typeface="Avenir Light" panose="020B0402020203020204" pitchFamily="34" charset="77"/>
              </a:rPr>
              <a:t>. tourism research to support members</a:t>
            </a:r>
          </a:p>
          <a:p>
            <a:r>
              <a:rPr lang="en-GB" sz="1100" dirty="0">
                <a:latin typeface="Avenir Light" panose="020B0402020203020204" pitchFamily="34" charset="77"/>
              </a:rPr>
              <a:t> e.g. identifying trends</a:t>
            </a:r>
          </a:p>
        </p:txBody>
      </p:sp>
      <p:grpSp>
        <p:nvGrpSpPr>
          <p:cNvPr id="42" name="Group 41">
            <a:extLst>
              <a:ext uri="{FF2B5EF4-FFF2-40B4-BE49-F238E27FC236}">
                <a16:creationId xmlns:a16="http://schemas.microsoft.com/office/drawing/2014/main" id="{D914BD6A-0049-3FAF-ED70-17FCF51105CE}"/>
              </a:ext>
            </a:extLst>
          </p:cNvPr>
          <p:cNvGrpSpPr/>
          <p:nvPr/>
        </p:nvGrpSpPr>
        <p:grpSpPr>
          <a:xfrm>
            <a:off x="2714882" y="5393909"/>
            <a:ext cx="4068216" cy="849088"/>
            <a:chOff x="882206" y="2495389"/>
            <a:chExt cx="4068216" cy="849088"/>
          </a:xfrm>
        </p:grpSpPr>
        <p:sp>
          <p:nvSpPr>
            <p:cNvPr id="43" name="Oval 42">
              <a:extLst>
                <a:ext uri="{FF2B5EF4-FFF2-40B4-BE49-F238E27FC236}">
                  <a16:creationId xmlns:a16="http://schemas.microsoft.com/office/drawing/2014/main" id="{2D29AFEA-6A63-A088-6650-B3559EEEC76F}"/>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TextBox 43">
              <a:extLst>
                <a:ext uri="{FF2B5EF4-FFF2-40B4-BE49-F238E27FC236}">
                  <a16:creationId xmlns:a16="http://schemas.microsoft.com/office/drawing/2014/main" id="{4C8EB277-2D14-598C-5C08-8D76C3E2871E}"/>
                </a:ext>
              </a:extLst>
            </p:cNvPr>
            <p:cNvSpPr txBox="1"/>
            <p:nvPr/>
          </p:nvSpPr>
          <p:spPr>
            <a:xfrm>
              <a:off x="939362" y="2528869"/>
              <a:ext cx="4011060" cy="815608"/>
            </a:xfrm>
            <a:prstGeom prst="rect">
              <a:avLst/>
            </a:prstGeom>
            <a:noFill/>
          </p:spPr>
          <p:txBody>
            <a:bodyPr wrap="square">
              <a:spAutoFit/>
            </a:bodyPr>
            <a:lstStyle/>
            <a:p>
              <a:r>
                <a:rPr lang="en-GB" sz="1400" b="1" dirty="0">
                  <a:latin typeface="Avenir Black" panose="02000503020000020003" pitchFamily="2" charset="0"/>
                </a:rPr>
                <a:t>Destination management organisations</a:t>
              </a:r>
            </a:p>
            <a:p>
              <a:r>
                <a:rPr lang="en-GB" sz="1100" dirty="0">
                  <a:latin typeface="Avenir Light" panose="020B0402020203020204" pitchFamily="34" charset="77"/>
                </a:rPr>
                <a:t>DMOs coordinate the different components in a destination by building partnerships with the range of organisations e.g. attractions, transport + marketing</a:t>
              </a:r>
            </a:p>
          </p:txBody>
        </p:sp>
      </p:grpSp>
      <p:pic>
        <p:nvPicPr>
          <p:cNvPr id="46" name="Picture 45">
            <a:hlinkClick r:id="rId5"/>
            <a:extLst>
              <a:ext uri="{FF2B5EF4-FFF2-40B4-BE49-F238E27FC236}">
                <a16:creationId xmlns:a16="http://schemas.microsoft.com/office/drawing/2014/main" id="{5CEA5808-C3E0-EE56-BE0C-194F07A28D78}"/>
              </a:ext>
            </a:extLst>
          </p:cNvPr>
          <p:cNvPicPr>
            <a:picLocks noChangeAspect="1"/>
          </p:cNvPicPr>
          <p:nvPr/>
        </p:nvPicPr>
        <p:blipFill>
          <a:blip r:embed="rId6"/>
          <a:stretch>
            <a:fillRect/>
          </a:stretch>
        </p:blipFill>
        <p:spPr>
          <a:xfrm>
            <a:off x="2471737" y="2865283"/>
            <a:ext cx="631857" cy="408569"/>
          </a:xfrm>
          <a:prstGeom prst="rect">
            <a:avLst/>
          </a:prstGeom>
        </p:spPr>
      </p:pic>
      <p:pic>
        <p:nvPicPr>
          <p:cNvPr id="48" name="Picture 47">
            <a:hlinkClick r:id="rId7"/>
            <a:extLst>
              <a:ext uri="{FF2B5EF4-FFF2-40B4-BE49-F238E27FC236}">
                <a16:creationId xmlns:a16="http://schemas.microsoft.com/office/drawing/2014/main" id="{CF674549-3E40-17F8-DA85-2AFE6981B89A}"/>
              </a:ext>
            </a:extLst>
          </p:cNvPr>
          <p:cNvPicPr>
            <a:picLocks noChangeAspect="1"/>
          </p:cNvPicPr>
          <p:nvPr/>
        </p:nvPicPr>
        <p:blipFill>
          <a:blip r:embed="rId8"/>
          <a:stretch>
            <a:fillRect/>
          </a:stretch>
        </p:blipFill>
        <p:spPr>
          <a:xfrm>
            <a:off x="8828439" y="1727585"/>
            <a:ext cx="681893" cy="373299"/>
          </a:xfrm>
          <a:prstGeom prst="rect">
            <a:avLst/>
          </a:prstGeom>
        </p:spPr>
      </p:pic>
      <p:pic>
        <p:nvPicPr>
          <p:cNvPr id="50" name="Picture 49">
            <a:hlinkClick r:id="rId9"/>
            <a:extLst>
              <a:ext uri="{FF2B5EF4-FFF2-40B4-BE49-F238E27FC236}">
                <a16:creationId xmlns:a16="http://schemas.microsoft.com/office/drawing/2014/main" id="{17FE7153-3FD8-D3EC-C394-B0B1A6138807}"/>
              </a:ext>
            </a:extLst>
          </p:cNvPr>
          <p:cNvPicPr>
            <a:picLocks noChangeAspect="1"/>
          </p:cNvPicPr>
          <p:nvPr/>
        </p:nvPicPr>
        <p:blipFill>
          <a:blip r:embed="rId10"/>
          <a:stretch>
            <a:fillRect/>
          </a:stretch>
        </p:blipFill>
        <p:spPr>
          <a:xfrm>
            <a:off x="8523706" y="4340352"/>
            <a:ext cx="1213790" cy="300629"/>
          </a:xfrm>
          <a:prstGeom prst="rect">
            <a:avLst/>
          </a:prstGeom>
        </p:spPr>
      </p:pic>
      <p:pic>
        <p:nvPicPr>
          <p:cNvPr id="52" name="Picture 51">
            <a:hlinkClick r:id="rId11"/>
            <a:extLst>
              <a:ext uri="{FF2B5EF4-FFF2-40B4-BE49-F238E27FC236}">
                <a16:creationId xmlns:a16="http://schemas.microsoft.com/office/drawing/2014/main" id="{7B14A2E3-624E-8C53-2458-E46E05B10CD9}"/>
              </a:ext>
            </a:extLst>
          </p:cNvPr>
          <p:cNvPicPr>
            <a:picLocks noChangeAspect="1"/>
          </p:cNvPicPr>
          <p:nvPr/>
        </p:nvPicPr>
        <p:blipFill>
          <a:blip r:embed="rId12"/>
          <a:stretch>
            <a:fillRect/>
          </a:stretch>
        </p:blipFill>
        <p:spPr>
          <a:xfrm>
            <a:off x="1449336" y="5738642"/>
            <a:ext cx="1188315" cy="443309"/>
          </a:xfrm>
          <a:prstGeom prst="rect">
            <a:avLst/>
          </a:prstGeom>
        </p:spPr>
      </p:pic>
    </p:spTree>
    <p:extLst>
      <p:ext uri="{BB962C8B-B14F-4D97-AF65-F5344CB8AC3E}">
        <p14:creationId xmlns:p14="http://schemas.microsoft.com/office/powerpoint/2010/main" val="35744059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262099" y="6458842"/>
            <a:ext cx="2228850" cy="365125"/>
          </a:xfrm>
        </p:spPr>
        <p:txBody>
          <a:bodyPr/>
          <a:lstStyle/>
          <a:p>
            <a:fld id="{E7B70798-690E-5944-9C42-5F5DFEB47247}" type="slidenum">
              <a:rPr lang="en-GB" smtClean="0">
                <a:solidFill>
                  <a:schemeClr val="bg1"/>
                </a:solidFill>
              </a:rPr>
              <a:t>42</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D13A0EE-D676-00D5-4E13-9F09C45C3B2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105" y="5708091"/>
            <a:ext cx="1303864" cy="1038211"/>
          </a:xfrm>
          <a:prstGeom prst="rect">
            <a:avLst/>
          </a:prstGeom>
        </p:spPr>
      </p:pic>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3"/>
          <a:stretch>
            <a:fillRect/>
          </a:stretch>
        </p:blipFill>
        <p:spPr>
          <a:xfrm>
            <a:off x="8296641" y="293786"/>
            <a:ext cx="1384836" cy="809036"/>
          </a:xfrm>
          <a:prstGeom prst="rect">
            <a:avLst/>
          </a:prstGeom>
        </p:spPr>
      </p:pic>
      <p:sp>
        <p:nvSpPr>
          <p:cNvPr id="41" name="TextBox 40">
            <a:extLst>
              <a:ext uri="{FF2B5EF4-FFF2-40B4-BE49-F238E27FC236}">
                <a16:creationId xmlns:a16="http://schemas.microsoft.com/office/drawing/2014/main" id="{352E63F2-1921-E9CE-12D0-A999141A3434}"/>
              </a:ext>
            </a:extLst>
          </p:cNvPr>
          <p:cNvSpPr txBox="1"/>
          <p:nvPr/>
        </p:nvSpPr>
        <p:spPr>
          <a:xfrm>
            <a:off x="264066" y="862287"/>
            <a:ext cx="8170355" cy="276999"/>
          </a:xfrm>
          <a:prstGeom prst="rect">
            <a:avLst/>
          </a:prstGeom>
          <a:noFill/>
        </p:spPr>
        <p:txBody>
          <a:bodyPr wrap="square">
            <a:spAutoFit/>
          </a:bodyPr>
          <a:lstStyle/>
          <a:p>
            <a:r>
              <a:rPr lang="en-GB" sz="1200" b="1" dirty="0">
                <a:effectLst/>
                <a:latin typeface="Eurostile" panose="020B0504020202050204" pitchFamily="34" charset="77"/>
              </a:rPr>
              <a:t>B. The types of travel and tourism organisations, their roles and the products and services they offer to customers </a:t>
            </a:r>
            <a:endParaRPr lang="en-GB" sz="1200" b="1" dirty="0">
              <a:latin typeface="Eurostile" panose="020B0504020202050204" pitchFamily="34" charset="77"/>
            </a:endParaRPr>
          </a:p>
        </p:txBody>
      </p:sp>
      <p:sp>
        <p:nvSpPr>
          <p:cNvPr id="2" name="Oval 1">
            <a:extLst>
              <a:ext uri="{FF2B5EF4-FFF2-40B4-BE49-F238E27FC236}">
                <a16:creationId xmlns:a16="http://schemas.microsoft.com/office/drawing/2014/main" id="{F20845B1-675D-12A8-F6A7-13C31ABE3832}"/>
              </a:ext>
            </a:extLst>
          </p:cNvPr>
          <p:cNvSpPr/>
          <p:nvPr/>
        </p:nvSpPr>
        <p:spPr>
          <a:xfrm>
            <a:off x="443294" y="1205458"/>
            <a:ext cx="438912" cy="41718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52A8075C-7A74-84C2-FCFD-BFAC85FF0838}"/>
              </a:ext>
            </a:extLst>
          </p:cNvPr>
          <p:cNvSpPr txBox="1"/>
          <p:nvPr/>
        </p:nvSpPr>
        <p:spPr>
          <a:xfrm>
            <a:off x="467664" y="1218928"/>
            <a:ext cx="9438336" cy="523220"/>
          </a:xfrm>
          <a:prstGeom prst="rect">
            <a:avLst/>
          </a:prstGeom>
          <a:noFill/>
        </p:spPr>
        <p:txBody>
          <a:bodyPr wrap="square">
            <a:spAutoFit/>
          </a:bodyPr>
          <a:lstStyle/>
          <a:p>
            <a:r>
              <a:rPr lang="en-GB" sz="1400" b="1" dirty="0">
                <a:solidFill>
                  <a:schemeClr val="bg1"/>
                </a:solidFill>
                <a:effectLst/>
                <a:latin typeface="Eurostile" panose="020B0504020202050204" pitchFamily="34" charset="77"/>
              </a:rPr>
              <a:t>B2.   </a:t>
            </a:r>
            <a:r>
              <a:rPr lang="en-GB" sz="1400" b="1" dirty="0">
                <a:solidFill>
                  <a:srgbClr val="00AAAD"/>
                </a:solidFill>
                <a:effectLst/>
                <a:latin typeface="Eurostile" panose="020B0504020202050204" pitchFamily="34" charset="77"/>
              </a:rPr>
              <a:t>The key sectors of the travel + tourism industry - components of their role, and the products and services they 	offer to different types of customer </a:t>
            </a:r>
            <a:endParaRPr lang="en-GB" sz="1400" dirty="0">
              <a:solidFill>
                <a:srgbClr val="00AAAD"/>
              </a:solidFill>
              <a:latin typeface="Eurostile" panose="020B0504020202050204" pitchFamily="34" charset="77"/>
            </a:endParaRPr>
          </a:p>
        </p:txBody>
      </p:sp>
      <p:sp>
        <p:nvSpPr>
          <p:cNvPr id="16" name="TextBox 15">
            <a:extLst>
              <a:ext uri="{FF2B5EF4-FFF2-40B4-BE49-F238E27FC236}">
                <a16:creationId xmlns:a16="http://schemas.microsoft.com/office/drawing/2014/main" id="{9F0FF107-E662-816B-6F96-F83BCC80216B}"/>
              </a:ext>
            </a:extLst>
          </p:cNvPr>
          <p:cNvSpPr txBox="1"/>
          <p:nvPr/>
        </p:nvSpPr>
        <p:spPr>
          <a:xfrm>
            <a:off x="5121241" y="6475687"/>
            <a:ext cx="3911245" cy="307777"/>
          </a:xfrm>
          <a:prstGeom prst="rect">
            <a:avLst/>
          </a:prstGeom>
          <a:noFill/>
        </p:spPr>
        <p:txBody>
          <a:bodyPr wrap="square">
            <a:spAutoFit/>
          </a:bodyPr>
          <a:lstStyle/>
          <a:p>
            <a:r>
              <a:rPr lang="en-GB" sz="1400" dirty="0">
                <a:solidFill>
                  <a:schemeClr val="bg1"/>
                </a:solidFill>
                <a:effectLst/>
                <a:latin typeface="Eurostile" panose="020B0504020202050204" pitchFamily="34" charset="77"/>
              </a:rPr>
              <a:t>B2. Key sectors of the travel + </a:t>
            </a:r>
            <a:r>
              <a:rPr lang="en-GB" sz="1400" dirty="0">
                <a:solidFill>
                  <a:schemeClr val="bg1"/>
                </a:solidFill>
                <a:latin typeface="Eurostile" panose="020B0504020202050204" pitchFamily="34" charset="77"/>
              </a:rPr>
              <a:t>t</a:t>
            </a:r>
            <a:r>
              <a:rPr lang="en-GB" sz="1400" dirty="0">
                <a:solidFill>
                  <a:schemeClr val="bg1"/>
                </a:solidFill>
                <a:effectLst/>
                <a:latin typeface="Eurostile" panose="020B0504020202050204" pitchFamily="34" charset="77"/>
              </a:rPr>
              <a:t>ourism industry</a:t>
            </a:r>
            <a:endParaRPr lang="en-GB" sz="1400" dirty="0">
              <a:solidFill>
                <a:schemeClr val="bg1"/>
              </a:solidFill>
              <a:latin typeface="Eurostile" panose="020B0504020202050204" pitchFamily="34" charset="77"/>
            </a:endParaRPr>
          </a:p>
        </p:txBody>
      </p:sp>
      <p:grpSp>
        <p:nvGrpSpPr>
          <p:cNvPr id="26" name="Group 25">
            <a:extLst>
              <a:ext uri="{FF2B5EF4-FFF2-40B4-BE49-F238E27FC236}">
                <a16:creationId xmlns:a16="http://schemas.microsoft.com/office/drawing/2014/main" id="{E9DF0E26-90B9-2361-C6AE-CD9B60E5392B}"/>
              </a:ext>
            </a:extLst>
          </p:cNvPr>
          <p:cNvGrpSpPr/>
          <p:nvPr/>
        </p:nvGrpSpPr>
        <p:grpSpPr>
          <a:xfrm>
            <a:off x="395668" y="1855539"/>
            <a:ext cx="4484145" cy="772144"/>
            <a:chOff x="882206" y="2495389"/>
            <a:chExt cx="4484145" cy="772144"/>
          </a:xfrm>
        </p:grpSpPr>
        <p:sp>
          <p:nvSpPr>
            <p:cNvPr id="27" name="Oval 26">
              <a:extLst>
                <a:ext uri="{FF2B5EF4-FFF2-40B4-BE49-F238E27FC236}">
                  <a16:creationId xmlns:a16="http://schemas.microsoft.com/office/drawing/2014/main" id="{522B0191-5671-9563-996E-2504B7C7ED04}"/>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27">
              <a:extLst>
                <a:ext uri="{FF2B5EF4-FFF2-40B4-BE49-F238E27FC236}">
                  <a16:creationId xmlns:a16="http://schemas.microsoft.com/office/drawing/2014/main" id="{938E549F-E48C-DD64-3F1B-A1B3EBA97B09}"/>
                </a:ext>
              </a:extLst>
            </p:cNvPr>
            <p:cNvSpPr txBox="1"/>
            <p:nvPr/>
          </p:nvSpPr>
          <p:spPr>
            <a:xfrm>
              <a:off x="939362" y="2528869"/>
              <a:ext cx="4426989" cy="738664"/>
            </a:xfrm>
            <a:prstGeom prst="rect">
              <a:avLst/>
            </a:prstGeom>
            <a:noFill/>
          </p:spPr>
          <p:txBody>
            <a:bodyPr wrap="square">
              <a:spAutoFit/>
            </a:bodyPr>
            <a:lstStyle/>
            <a:p>
              <a:r>
                <a:rPr lang="en-GB" sz="1400" b="1" dirty="0">
                  <a:latin typeface="Avenir Black" panose="02000503020000020003" pitchFamily="2" charset="0"/>
                </a:rPr>
                <a:t>Tourist boards - National</a:t>
              </a:r>
            </a:p>
            <a:p>
              <a:r>
                <a:rPr lang="en-GB" sz="1400" b="1" dirty="0">
                  <a:latin typeface="Avenir Black" panose="02000503020000020003" pitchFamily="2" charset="0"/>
                </a:rPr>
                <a:t>     VisitBritain/England/Wales/Scotland/NI</a:t>
              </a:r>
            </a:p>
            <a:p>
              <a:endParaRPr lang="en-GB" sz="1400" dirty="0"/>
            </a:p>
          </p:txBody>
        </p:sp>
      </p:grpSp>
      <p:pic>
        <p:nvPicPr>
          <p:cNvPr id="48" name="Picture 47">
            <a:hlinkClick r:id="rId4"/>
            <a:extLst>
              <a:ext uri="{FF2B5EF4-FFF2-40B4-BE49-F238E27FC236}">
                <a16:creationId xmlns:a16="http://schemas.microsoft.com/office/drawing/2014/main" id="{CF674549-3E40-17F8-DA85-2AFE6981B89A}"/>
              </a:ext>
            </a:extLst>
          </p:cNvPr>
          <p:cNvPicPr>
            <a:picLocks noChangeAspect="1"/>
          </p:cNvPicPr>
          <p:nvPr/>
        </p:nvPicPr>
        <p:blipFill>
          <a:blip r:embed="rId5"/>
          <a:stretch>
            <a:fillRect/>
          </a:stretch>
        </p:blipFill>
        <p:spPr>
          <a:xfrm>
            <a:off x="3826671" y="1738359"/>
            <a:ext cx="681893" cy="373299"/>
          </a:xfrm>
          <a:prstGeom prst="rect">
            <a:avLst/>
          </a:prstGeom>
        </p:spPr>
      </p:pic>
      <p:pic>
        <p:nvPicPr>
          <p:cNvPr id="3" name="Picture 2">
            <a:extLst>
              <a:ext uri="{FF2B5EF4-FFF2-40B4-BE49-F238E27FC236}">
                <a16:creationId xmlns:a16="http://schemas.microsoft.com/office/drawing/2014/main" id="{AE42985D-9071-1CCA-EF36-BBD47909D567}"/>
              </a:ext>
            </a:extLst>
          </p:cNvPr>
          <p:cNvPicPr>
            <a:picLocks noChangeAspect="1"/>
          </p:cNvPicPr>
          <p:nvPr/>
        </p:nvPicPr>
        <p:blipFill>
          <a:blip r:embed="rId6"/>
          <a:stretch>
            <a:fillRect/>
          </a:stretch>
        </p:blipFill>
        <p:spPr>
          <a:xfrm>
            <a:off x="411481" y="2555606"/>
            <a:ext cx="437896" cy="437896"/>
          </a:xfrm>
          <a:prstGeom prst="rect">
            <a:avLst/>
          </a:prstGeom>
        </p:spPr>
      </p:pic>
      <p:sp>
        <p:nvSpPr>
          <p:cNvPr id="5" name="TextBox 4">
            <a:extLst>
              <a:ext uri="{FF2B5EF4-FFF2-40B4-BE49-F238E27FC236}">
                <a16:creationId xmlns:a16="http://schemas.microsoft.com/office/drawing/2014/main" id="{E4D274C7-882F-FFA7-6A7F-B3025478DDB4}"/>
              </a:ext>
            </a:extLst>
          </p:cNvPr>
          <p:cNvSpPr txBox="1"/>
          <p:nvPr/>
        </p:nvSpPr>
        <p:spPr>
          <a:xfrm>
            <a:off x="959594" y="2570451"/>
            <a:ext cx="4353069" cy="646331"/>
          </a:xfrm>
          <a:prstGeom prst="rect">
            <a:avLst/>
          </a:prstGeom>
          <a:noFill/>
        </p:spPr>
        <p:txBody>
          <a:bodyPr wrap="square" rtlCol="0">
            <a:spAutoFit/>
          </a:bodyPr>
          <a:lstStyle/>
          <a:p>
            <a:r>
              <a:rPr lang="en-GB" sz="1200" b="1" i="1" dirty="0">
                <a:latin typeface="Avenir Black Oblique" panose="02000503020000020003" pitchFamily="2" charset="0"/>
              </a:rPr>
              <a:t>Research a national tourist board and list 5 events that they are promoting – how are they promoting each of these events?</a:t>
            </a:r>
          </a:p>
        </p:txBody>
      </p:sp>
      <p:sp>
        <p:nvSpPr>
          <p:cNvPr id="11" name="TextBox 10">
            <a:extLst>
              <a:ext uri="{FF2B5EF4-FFF2-40B4-BE49-F238E27FC236}">
                <a16:creationId xmlns:a16="http://schemas.microsoft.com/office/drawing/2014/main" id="{5CAC5C21-0E1C-A928-8C6C-BE2F45B7CDC2}"/>
              </a:ext>
            </a:extLst>
          </p:cNvPr>
          <p:cNvSpPr txBox="1"/>
          <p:nvPr/>
        </p:nvSpPr>
        <p:spPr>
          <a:xfrm>
            <a:off x="5710144" y="2543037"/>
            <a:ext cx="3810000" cy="646331"/>
          </a:xfrm>
          <a:prstGeom prst="rect">
            <a:avLst/>
          </a:prstGeom>
          <a:noFill/>
        </p:spPr>
        <p:txBody>
          <a:bodyPr wrap="square" rtlCol="0">
            <a:spAutoFit/>
          </a:bodyPr>
          <a:lstStyle/>
          <a:p>
            <a:r>
              <a:rPr lang="en-GB" sz="1200" b="1" i="1" dirty="0">
                <a:latin typeface="Avenir Black Oblique" panose="02000503020000020003" pitchFamily="2" charset="0"/>
              </a:rPr>
              <a:t>Research a local tourist board and list 5 events that they are promoting – how are they promoting each of these events</a:t>
            </a:r>
          </a:p>
        </p:txBody>
      </p:sp>
    </p:spTree>
    <p:extLst>
      <p:ext uri="{BB962C8B-B14F-4D97-AF65-F5344CB8AC3E}">
        <p14:creationId xmlns:p14="http://schemas.microsoft.com/office/powerpoint/2010/main" val="33419652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262099" y="6458842"/>
            <a:ext cx="2228850" cy="365125"/>
          </a:xfrm>
        </p:spPr>
        <p:txBody>
          <a:bodyPr/>
          <a:lstStyle/>
          <a:p>
            <a:fld id="{E7B70798-690E-5944-9C42-5F5DFEB47247}" type="slidenum">
              <a:rPr lang="en-GB" smtClean="0">
                <a:solidFill>
                  <a:schemeClr val="bg1"/>
                </a:solidFill>
              </a:rPr>
              <a:t>43</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D13A0EE-D676-00D5-4E13-9F09C45C3B2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105" y="6109824"/>
            <a:ext cx="799337" cy="636478"/>
          </a:xfrm>
          <a:prstGeom prst="rect">
            <a:avLst/>
          </a:prstGeom>
        </p:spPr>
      </p:pic>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3"/>
          <a:stretch>
            <a:fillRect/>
          </a:stretch>
        </p:blipFill>
        <p:spPr>
          <a:xfrm>
            <a:off x="8296641" y="293786"/>
            <a:ext cx="1384836" cy="809036"/>
          </a:xfrm>
          <a:prstGeom prst="rect">
            <a:avLst/>
          </a:prstGeom>
        </p:spPr>
      </p:pic>
      <p:sp>
        <p:nvSpPr>
          <p:cNvPr id="41" name="TextBox 40">
            <a:extLst>
              <a:ext uri="{FF2B5EF4-FFF2-40B4-BE49-F238E27FC236}">
                <a16:creationId xmlns:a16="http://schemas.microsoft.com/office/drawing/2014/main" id="{352E63F2-1921-E9CE-12D0-A999141A3434}"/>
              </a:ext>
            </a:extLst>
          </p:cNvPr>
          <p:cNvSpPr txBox="1"/>
          <p:nvPr/>
        </p:nvSpPr>
        <p:spPr>
          <a:xfrm>
            <a:off x="264066" y="862287"/>
            <a:ext cx="8170355" cy="276999"/>
          </a:xfrm>
          <a:prstGeom prst="rect">
            <a:avLst/>
          </a:prstGeom>
          <a:noFill/>
        </p:spPr>
        <p:txBody>
          <a:bodyPr wrap="square">
            <a:spAutoFit/>
          </a:bodyPr>
          <a:lstStyle/>
          <a:p>
            <a:r>
              <a:rPr lang="en-GB" sz="1200" b="1" dirty="0">
                <a:effectLst/>
                <a:latin typeface="Eurostile" panose="020B0504020202050204" pitchFamily="34" charset="77"/>
              </a:rPr>
              <a:t>B. The types of travel and tourism organisations, their roles and the products and services they offer to customers </a:t>
            </a:r>
            <a:endParaRPr lang="en-GB" sz="1200" b="1" dirty="0">
              <a:latin typeface="Eurostile" panose="020B0504020202050204" pitchFamily="34" charset="77"/>
            </a:endParaRPr>
          </a:p>
        </p:txBody>
      </p:sp>
      <p:sp>
        <p:nvSpPr>
          <p:cNvPr id="2" name="Oval 1">
            <a:extLst>
              <a:ext uri="{FF2B5EF4-FFF2-40B4-BE49-F238E27FC236}">
                <a16:creationId xmlns:a16="http://schemas.microsoft.com/office/drawing/2014/main" id="{F20845B1-675D-12A8-F6A7-13C31ABE3832}"/>
              </a:ext>
            </a:extLst>
          </p:cNvPr>
          <p:cNvSpPr/>
          <p:nvPr/>
        </p:nvSpPr>
        <p:spPr>
          <a:xfrm>
            <a:off x="443294" y="1205458"/>
            <a:ext cx="438912" cy="41718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C809F00B-292E-D108-9839-CF7F1B314F5D}"/>
              </a:ext>
            </a:extLst>
          </p:cNvPr>
          <p:cNvSpPr txBox="1"/>
          <p:nvPr/>
        </p:nvSpPr>
        <p:spPr>
          <a:xfrm>
            <a:off x="453316" y="1184919"/>
            <a:ext cx="7004304" cy="388568"/>
          </a:xfrm>
          <a:prstGeom prst="rect">
            <a:avLst/>
          </a:prstGeom>
          <a:noFill/>
          <a:ln>
            <a:noFill/>
          </a:ln>
        </p:spPr>
        <p:txBody>
          <a:bodyPr wrap="square">
            <a:spAutoFit/>
          </a:bodyPr>
          <a:lstStyle/>
          <a:p>
            <a:pPr>
              <a:lnSpc>
                <a:spcPct val="150000"/>
              </a:lnSpc>
            </a:pPr>
            <a:r>
              <a:rPr lang="en-GB" sz="1400" b="1" dirty="0">
                <a:solidFill>
                  <a:schemeClr val="bg1"/>
                </a:solidFill>
                <a:latin typeface="Avenir Black" panose="02000503020000020003" pitchFamily="2" charset="0"/>
              </a:rPr>
              <a:t>B3.   </a:t>
            </a:r>
            <a:r>
              <a:rPr lang="en-GB" sz="1400" b="1" dirty="0">
                <a:solidFill>
                  <a:srgbClr val="00AAAD"/>
                </a:solidFill>
                <a:effectLst/>
                <a:latin typeface="Avenir Black" panose="02000503020000020003" pitchFamily="2" charset="0"/>
              </a:rPr>
              <a:t>Interrelationships and interdependencies in the travel and tourism industry </a:t>
            </a:r>
            <a:endParaRPr lang="en-GB" sz="1400" b="1" dirty="0">
              <a:solidFill>
                <a:srgbClr val="00AAAD"/>
              </a:solidFill>
              <a:latin typeface="Avenir Black" panose="02000503020000020003" pitchFamily="2" charset="0"/>
            </a:endParaRPr>
          </a:p>
        </p:txBody>
      </p:sp>
      <p:sp>
        <p:nvSpPr>
          <p:cNvPr id="21" name="TextBox 20">
            <a:extLst>
              <a:ext uri="{FF2B5EF4-FFF2-40B4-BE49-F238E27FC236}">
                <a16:creationId xmlns:a16="http://schemas.microsoft.com/office/drawing/2014/main" id="{57D6DC75-4CBE-D4C8-A76A-815A7125C238}"/>
              </a:ext>
            </a:extLst>
          </p:cNvPr>
          <p:cNvSpPr txBox="1"/>
          <p:nvPr/>
        </p:nvSpPr>
        <p:spPr>
          <a:xfrm>
            <a:off x="4701779" y="6458842"/>
            <a:ext cx="5120640" cy="295337"/>
          </a:xfrm>
          <a:prstGeom prst="rect">
            <a:avLst/>
          </a:prstGeom>
          <a:noFill/>
        </p:spPr>
        <p:txBody>
          <a:bodyPr wrap="square">
            <a:spAutoFit/>
          </a:bodyPr>
          <a:lstStyle/>
          <a:p>
            <a:pPr>
              <a:lnSpc>
                <a:spcPct val="150000"/>
              </a:lnSpc>
            </a:pPr>
            <a:r>
              <a:rPr lang="en-GB" sz="1000" dirty="0">
                <a:solidFill>
                  <a:schemeClr val="bg1"/>
                </a:solidFill>
                <a:latin typeface="Eurostile" panose="020B0504020202050204" pitchFamily="34" charset="77"/>
              </a:rPr>
              <a:t>B3. </a:t>
            </a:r>
            <a:r>
              <a:rPr lang="en-GB" sz="1000" dirty="0">
                <a:solidFill>
                  <a:schemeClr val="bg1"/>
                </a:solidFill>
                <a:effectLst/>
                <a:latin typeface="Eurostile" panose="020B0504020202050204" pitchFamily="34" charset="77"/>
              </a:rPr>
              <a:t>Interrelationships and interdependencies in the travel and tourism industry </a:t>
            </a:r>
            <a:endParaRPr lang="en-GB" sz="1000" dirty="0">
              <a:solidFill>
                <a:schemeClr val="bg1"/>
              </a:solidFill>
              <a:latin typeface="Eurostile" panose="020B0504020202050204" pitchFamily="34" charset="77"/>
            </a:endParaRPr>
          </a:p>
        </p:txBody>
      </p:sp>
      <p:sp>
        <p:nvSpPr>
          <p:cNvPr id="45" name="Oval 44">
            <a:extLst>
              <a:ext uri="{FF2B5EF4-FFF2-40B4-BE49-F238E27FC236}">
                <a16:creationId xmlns:a16="http://schemas.microsoft.com/office/drawing/2014/main" id="{3288966B-B581-F897-8E49-5C6157BB709B}"/>
              </a:ext>
            </a:extLst>
          </p:cNvPr>
          <p:cNvSpPr/>
          <p:nvPr/>
        </p:nvSpPr>
        <p:spPr>
          <a:xfrm>
            <a:off x="95739" y="1682848"/>
            <a:ext cx="1262075" cy="1228218"/>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TextBox 45">
            <a:extLst>
              <a:ext uri="{FF2B5EF4-FFF2-40B4-BE49-F238E27FC236}">
                <a16:creationId xmlns:a16="http://schemas.microsoft.com/office/drawing/2014/main" id="{5C2DED8B-8D0D-88E0-D2FC-DC15EBA0B86E}"/>
              </a:ext>
            </a:extLst>
          </p:cNvPr>
          <p:cNvSpPr txBox="1"/>
          <p:nvPr/>
        </p:nvSpPr>
        <p:spPr>
          <a:xfrm>
            <a:off x="95739" y="2330740"/>
            <a:ext cx="1262075" cy="461665"/>
          </a:xfrm>
          <a:prstGeom prst="rect">
            <a:avLst/>
          </a:prstGeom>
          <a:noFill/>
        </p:spPr>
        <p:txBody>
          <a:bodyPr wrap="square" rtlCol="0">
            <a:spAutoFit/>
          </a:bodyPr>
          <a:lstStyle/>
          <a:p>
            <a:pPr algn="ctr"/>
            <a:r>
              <a:rPr lang="en-GB" sz="1200" b="1" dirty="0">
                <a:solidFill>
                  <a:schemeClr val="bg1"/>
                </a:solidFill>
                <a:latin typeface="Eurostile" panose="020B0504020202050204" pitchFamily="34" charset="77"/>
              </a:rPr>
              <a:t>Distribution channels</a:t>
            </a:r>
          </a:p>
        </p:txBody>
      </p:sp>
      <p:grpSp>
        <p:nvGrpSpPr>
          <p:cNvPr id="49" name="Group 48">
            <a:extLst>
              <a:ext uri="{FF2B5EF4-FFF2-40B4-BE49-F238E27FC236}">
                <a16:creationId xmlns:a16="http://schemas.microsoft.com/office/drawing/2014/main" id="{F59DE17B-6894-4981-4632-C72AE62CB777}"/>
              </a:ext>
            </a:extLst>
          </p:cNvPr>
          <p:cNvGrpSpPr/>
          <p:nvPr/>
        </p:nvGrpSpPr>
        <p:grpSpPr>
          <a:xfrm>
            <a:off x="1604542" y="2245104"/>
            <a:ext cx="4407407" cy="344733"/>
            <a:chOff x="882206" y="2495389"/>
            <a:chExt cx="4407407" cy="344733"/>
          </a:xfrm>
        </p:grpSpPr>
        <p:sp>
          <p:nvSpPr>
            <p:cNvPr id="50" name="Oval 49">
              <a:extLst>
                <a:ext uri="{FF2B5EF4-FFF2-40B4-BE49-F238E27FC236}">
                  <a16:creationId xmlns:a16="http://schemas.microsoft.com/office/drawing/2014/main" id="{D0A467CE-CD9A-FAF6-F2E6-E8DE75DC8536}"/>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TextBox 50">
              <a:extLst>
                <a:ext uri="{FF2B5EF4-FFF2-40B4-BE49-F238E27FC236}">
                  <a16:creationId xmlns:a16="http://schemas.microsoft.com/office/drawing/2014/main" id="{483BE721-86EC-E74F-F3AA-245804D5D660}"/>
                </a:ext>
              </a:extLst>
            </p:cNvPr>
            <p:cNvSpPr txBox="1"/>
            <p:nvPr/>
          </p:nvSpPr>
          <p:spPr>
            <a:xfrm>
              <a:off x="939362" y="2528869"/>
              <a:ext cx="4350251" cy="307777"/>
            </a:xfrm>
            <a:prstGeom prst="rect">
              <a:avLst/>
            </a:prstGeom>
            <a:noFill/>
          </p:spPr>
          <p:txBody>
            <a:bodyPr wrap="square">
              <a:spAutoFit/>
            </a:bodyPr>
            <a:lstStyle/>
            <a:p>
              <a:r>
                <a:rPr lang="en-GB" sz="1400" b="1" dirty="0">
                  <a:latin typeface="Avenir Black" panose="02000503020000020003" pitchFamily="2" charset="0"/>
                </a:rPr>
                <a:t>Traditional distribution channel</a:t>
              </a:r>
              <a:endParaRPr lang="en-GB" sz="1400" dirty="0"/>
            </a:p>
          </p:txBody>
        </p:sp>
      </p:grpSp>
      <p:grpSp>
        <p:nvGrpSpPr>
          <p:cNvPr id="52" name="Group 51">
            <a:extLst>
              <a:ext uri="{FF2B5EF4-FFF2-40B4-BE49-F238E27FC236}">
                <a16:creationId xmlns:a16="http://schemas.microsoft.com/office/drawing/2014/main" id="{BD741310-5230-E518-0305-6E26E3EDE0E7}"/>
              </a:ext>
            </a:extLst>
          </p:cNvPr>
          <p:cNvGrpSpPr/>
          <p:nvPr/>
        </p:nvGrpSpPr>
        <p:grpSpPr>
          <a:xfrm>
            <a:off x="1574237" y="3539075"/>
            <a:ext cx="4407407" cy="344733"/>
            <a:chOff x="882206" y="2495389"/>
            <a:chExt cx="4407407" cy="344733"/>
          </a:xfrm>
        </p:grpSpPr>
        <p:sp>
          <p:nvSpPr>
            <p:cNvPr id="53" name="Oval 52">
              <a:extLst>
                <a:ext uri="{FF2B5EF4-FFF2-40B4-BE49-F238E27FC236}">
                  <a16:creationId xmlns:a16="http://schemas.microsoft.com/office/drawing/2014/main" id="{4AC5AFBB-F08F-A067-5AF8-3BB4D6D22E1E}"/>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TextBox 53">
              <a:extLst>
                <a:ext uri="{FF2B5EF4-FFF2-40B4-BE49-F238E27FC236}">
                  <a16:creationId xmlns:a16="http://schemas.microsoft.com/office/drawing/2014/main" id="{CBC9F49B-2FF0-9125-83A9-AF3AF9B08ED2}"/>
                </a:ext>
              </a:extLst>
            </p:cNvPr>
            <p:cNvSpPr txBox="1"/>
            <p:nvPr/>
          </p:nvSpPr>
          <p:spPr>
            <a:xfrm>
              <a:off x="939362" y="2528869"/>
              <a:ext cx="4350251" cy="307777"/>
            </a:xfrm>
            <a:prstGeom prst="rect">
              <a:avLst/>
            </a:prstGeom>
            <a:noFill/>
          </p:spPr>
          <p:txBody>
            <a:bodyPr wrap="square">
              <a:spAutoFit/>
            </a:bodyPr>
            <a:lstStyle/>
            <a:p>
              <a:r>
                <a:rPr lang="en-GB" sz="1400" b="1" dirty="0">
                  <a:latin typeface="Avenir Black" panose="02000503020000020003" pitchFamily="2" charset="0"/>
                </a:rPr>
                <a:t>Variations of  distribution channels</a:t>
              </a:r>
              <a:endParaRPr lang="en-GB" sz="1400" dirty="0"/>
            </a:p>
          </p:txBody>
        </p:sp>
      </p:grpSp>
      <p:sp>
        <p:nvSpPr>
          <p:cNvPr id="57" name="TextBox 56">
            <a:extLst>
              <a:ext uri="{FF2B5EF4-FFF2-40B4-BE49-F238E27FC236}">
                <a16:creationId xmlns:a16="http://schemas.microsoft.com/office/drawing/2014/main" id="{F57F61DC-02E9-B00C-5304-8AF065610A3C}"/>
              </a:ext>
            </a:extLst>
          </p:cNvPr>
          <p:cNvSpPr txBox="1"/>
          <p:nvPr/>
        </p:nvSpPr>
        <p:spPr>
          <a:xfrm>
            <a:off x="1598353" y="2755525"/>
            <a:ext cx="2109740" cy="646331"/>
          </a:xfrm>
          <a:prstGeom prst="rect">
            <a:avLst/>
          </a:prstGeom>
          <a:solidFill>
            <a:srgbClr val="98C2CB">
              <a:alpha val="50196"/>
            </a:srgbClr>
          </a:solidFill>
        </p:spPr>
        <p:txBody>
          <a:bodyPr wrap="square" rtlCol="0">
            <a:spAutoFit/>
          </a:bodyPr>
          <a:lstStyle/>
          <a:p>
            <a:pPr algn="ctr"/>
            <a:r>
              <a:rPr lang="en-GB" sz="1200" b="1" dirty="0">
                <a:latin typeface="Avenir Black" panose="02000503020000020003" pitchFamily="2" charset="0"/>
              </a:rPr>
              <a:t>Principals</a:t>
            </a:r>
          </a:p>
          <a:p>
            <a:pPr algn="ctr"/>
            <a:r>
              <a:rPr lang="en-GB" sz="1200" dirty="0">
                <a:latin typeface="Avenir Light" panose="020B0402020203020204" pitchFamily="34" charset="77"/>
              </a:rPr>
              <a:t>Transport, Accommodation, </a:t>
            </a:r>
          </a:p>
          <a:p>
            <a:pPr algn="ctr"/>
            <a:r>
              <a:rPr lang="en-GB" sz="1200" dirty="0">
                <a:latin typeface="Avenir Light" panose="020B0402020203020204" pitchFamily="34" charset="77"/>
              </a:rPr>
              <a:t>other suppliers</a:t>
            </a:r>
          </a:p>
        </p:txBody>
      </p:sp>
      <p:sp>
        <p:nvSpPr>
          <p:cNvPr id="58" name="TextBox 57">
            <a:extLst>
              <a:ext uri="{FF2B5EF4-FFF2-40B4-BE49-F238E27FC236}">
                <a16:creationId xmlns:a16="http://schemas.microsoft.com/office/drawing/2014/main" id="{A4447F9B-B6B1-9190-F005-F5440F06D875}"/>
              </a:ext>
            </a:extLst>
          </p:cNvPr>
          <p:cNvSpPr txBox="1"/>
          <p:nvPr/>
        </p:nvSpPr>
        <p:spPr>
          <a:xfrm>
            <a:off x="4022816" y="2751519"/>
            <a:ext cx="1709366" cy="646331"/>
          </a:xfrm>
          <a:prstGeom prst="rect">
            <a:avLst/>
          </a:prstGeom>
          <a:solidFill>
            <a:srgbClr val="98C2CB">
              <a:alpha val="50196"/>
            </a:srgbClr>
          </a:solidFill>
        </p:spPr>
        <p:txBody>
          <a:bodyPr wrap="square" rtlCol="0">
            <a:spAutoFit/>
          </a:bodyPr>
          <a:lstStyle/>
          <a:p>
            <a:pPr algn="ctr"/>
            <a:endParaRPr lang="en-GB" sz="1200" b="1" dirty="0">
              <a:latin typeface="Avenir Black" panose="02000503020000020003" pitchFamily="2" charset="0"/>
            </a:endParaRPr>
          </a:p>
          <a:p>
            <a:pPr algn="ctr"/>
            <a:r>
              <a:rPr lang="en-GB" sz="1200" b="1" dirty="0">
                <a:latin typeface="Avenir Black" panose="02000503020000020003" pitchFamily="2" charset="0"/>
              </a:rPr>
              <a:t>Tour operators</a:t>
            </a:r>
          </a:p>
          <a:p>
            <a:pPr algn="ctr"/>
            <a:endParaRPr lang="en-GB" sz="1200" b="1" dirty="0">
              <a:latin typeface="Avenir Black" panose="02000503020000020003" pitchFamily="2" charset="0"/>
            </a:endParaRPr>
          </a:p>
        </p:txBody>
      </p:sp>
      <p:sp>
        <p:nvSpPr>
          <p:cNvPr id="59" name="TextBox 58">
            <a:extLst>
              <a:ext uri="{FF2B5EF4-FFF2-40B4-BE49-F238E27FC236}">
                <a16:creationId xmlns:a16="http://schemas.microsoft.com/office/drawing/2014/main" id="{7EEC2266-8B06-AE73-30C4-972B07460384}"/>
              </a:ext>
            </a:extLst>
          </p:cNvPr>
          <p:cNvSpPr txBox="1"/>
          <p:nvPr/>
        </p:nvSpPr>
        <p:spPr>
          <a:xfrm>
            <a:off x="5997463" y="2751518"/>
            <a:ext cx="1709367" cy="646331"/>
          </a:xfrm>
          <a:prstGeom prst="rect">
            <a:avLst/>
          </a:prstGeom>
          <a:solidFill>
            <a:srgbClr val="98C2CB">
              <a:alpha val="50196"/>
            </a:srgbClr>
          </a:solidFill>
        </p:spPr>
        <p:txBody>
          <a:bodyPr wrap="square" rtlCol="0">
            <a:spAutoFit/>
          </a:bodyPr>
          <a:lstStyle/>
          <a:p>
            <a:pPr algn="ctr"/>
            <a:endParaRPr lang="en-GB" sz="1200" b="1" dirty="0">
              <a:latin typeface="Avenir Black" panose="02000503020000020003" pitchFamily="2" charset="0"/>
            </a:endParaRPr>
          </a:p>
          <a:p>
            <a:pPr algn="ctr"/>
            <a:r>
              <a:rPr lang="en-GB" sz="1200" b="1" dirty="0">
                <a:latin typeface="Avenir Black" panose="02000503020000020003" pitchFamily="2" charset="0"/>
              </a:rPr>
              <a:t>Travel agencies</a:t>
            </a:r>
          </a:p>
          <a:p>
            <a:pPr algn="ctr"/>
            <a:endParaRPr lang="en-GB" sz="1200" b="1" dirty="0">
              <a:latin typeface="Avenir Black" panose="02000503020000020003" pitchFamily="2" charset="0"/>
            </a:endParaRPr>
          </a:p>
        </p:txBody>
      </p:sp>
      <p:sp>
        <p:nvSpPr>
          <p:cNvPr id="60" name="TextBox 59">
            <a:extLst>
              <a:ext uri="{FF2B5EF4-FFF2-40B4-BE49-F238E27FC236}">
                <a16:creationId xmlns:a16="http://schemas.microsoft.com/office/drawing/2014/main" id="{541E114C-17FA-3A52-F7D8-68550D7FBFE7}"/>
              </a:ext>
            </a:extLst>
          </p:cNvPr>
          <p:cNvSpPr txBox="1"/>
          <p:nvPr/>
        </p:nvSpPr>
        <p:spPr>
          <a:xfrm>
            <a:off x="7972111" y="2735331"/>
            <a:ext cx="1709366" cy="646331"/>
          </a:xfrm>
          <a:prstGeom prst="rect">
            <a:avLst/>
          </a:prstGeom>
          <a:solidFill>
            <a:srgbClr val="98C2CB">
              <a:alpha val="50196"/>
            </a:srgbClr>
          </a:solidFill>
        </p:spPr>
        <p:txBody>
          <a:bodyPr wrap="square" rtlCol="0">
            <a:spAutoFit/>
          </a:bodyPr>
          <a:lstStyle/>
          <a:p>
            <a:pPr algn="ctr"/>
            <a:endParaRPr lang="en-GB" sz="1200" b="1" dirty="0">
              <a:latin typeface="Avenir Black" panose="02000503020000020003" pitchFamily="2" charset="0"/>
            </a:endParaRPr>
          </a:p>
          <a:p>
            <a:pPr algn="ctr"/>
            <a:r>
              <a:rPr lang="en-GB" sz="1200" b="1" dirty="0">
                <a:latin typeface="Avenir Black" panose="02000503020000020003" pitchFamily="2" charset="0"/>
              </a:rPr>
              <a:t>Consumers</a:t>
            </a:r>
          </a:p>
          <a:p>
            <a:pPr algn="ctr"/>
            <a:endParaRPr lang="en-GB" sz="1200" b="1" dirty="0">
              <a:latin typeface="Avenir Black" panose="02000503020000020003" pitchFamily="2" charset="0"/>
            </a:endParaRPr>
          </a:p>
        </p:txBody>
      </p:sp>
      <p:sp>
        <p:nvSpPr>
          <p:cNvPr id="61" name="TextBox 60">
            <a:extLst>
              <a:ext uri="{FF2B5EF4-FFF2-40B4-BE49-F238E27FC236}">
                <a16:creationId xmlns:a16="http://schemas.microsoft.com/office/drawing/2014/main" id="{65D12352-2D45-352D-5C01-3112D23F1D21}"/>
              </a:ext>
            </a:extLst>
          </p:cNvPr>
          <p:cNvSpPr txBox="1"/>
          <p:nvPr/>
        </p:nvSpPr>
        <p:spPr>
          <a:xfrm>
            <a:off x="1575965" y="4037001"/>
            <a:ext cx="2109740" cy="646331"/>
          </a:xfrm>
          <a:prstGeom prst="rect">
            <a:avLst/>
          </a:prstGeom>
          <a:solidFill>
            <a:srgbClr val="98C2CB">
              <a:alpha val="50196"/>
            </a:srgbClr>
          </a:solidFill>
        </p:spPr>
        <p:txBody>
          <a:bodyPr wrap="square" rtlCol="0">
            <a:spAutoFit/>
          </a:bodyPr>
          <a:lstStyle/>
          <a:p>
            <a:pPr algn="ctr"/>
            <a:endParaRPr lang="en-GB" sz="1200" b="1" dirty="0">
              <a:latin typeface="Avenir Black" panose="02000503020000020003" pitchFamily="2" charset="0"/>
            </a:endParaRPr>
          </a:p>
          <a:p>
            <a:pPr algn="ctr"/>
            <a:r>
              <a:rPr lang="en-GB" sz="1200" b="1" dirty="0">
                <a:latin typeface="Avenir Black" panose="02000503020000020003" pitchFamily="2" charset="0"/>
              </a:rPr>
              <a:t>Principal</a:t>
            </a:r>
          </a:p>
          <a:p>
            <a:pPr algn="ctr"/>
            <a:endParaRPr lang="en-GB" sz="1200" b="1" dirty="0">
              <a:latin typeface="Avenir Black" panose="02000503020000020003" pitchFamily="2" charset="0"/>
            </a:endParaRPr>
          </a:p>
        </p:txBody>
      </p:sp>
      <p:sp>
        <p:nvSpPr>
          <p:cNvPr id="62" name="TextBox 61">
            <a:extLst>
              <a:ext uri="{FF2B5EF4-FFF2-40B4-BE49-F238E27FC236}">
                <a16:creationId xmlns:a16="http://schemas.microsoft.com/office/drawing/2014/main" id="{B477A72D-2B23-727D-9772-920A42462726}"/>
              </a:ext>
            </a:extLst>
          </p:cNvPr>
          <p:cNvSpPr txBox="1"/>
          <p:nvPr/>
        </p:nvSpPr>
        <p:spPr>
          <a:xfrm>
            <a:off x="1575965" y="4831352"/>
            <a:ext cx="2109740" cy="646331"/>
          </a:xfrm>
          <a:prstGeom prst="rect">
            <a:avLst/>
          </a:prstGeom>
          <a:solidFill>
            <a:srgbClr val="98C2CB">
              <a:alpha val="50196"/>
            </a:srgbClr>
          </a:solidFill>
        </p:spPr>
        <p:txBody>
          <a:bodyPr wrap="square" rtlCol="0">
            <a:spAutoFit/>
          </a:bodyPr>
          <a:lstStyle/>
          <a:p>
            <a:pPr algn="ctr"/>
            <a:endParaRPr lang="en-GB" sz="1200" b="1" dirty="0">
              <a:latin typeface="Avenir Black" panose="02000503020000020003" pitchFamily="2" charset="0"/>
            </a:endParaRPr>
          </a:p>
          <a:p>
            <a:pPr algn="ctr"/>
            <a:r>
              <a:rPr lang="en-GB" sz="1200" b="1" dirty="0">
                <a:latin typeface="Avenir Black" panose="02000503020000020003" pitchFamily="2" charset="0"/>
              </a:rPr>
              <a:t>Principal</a:t>
            </a:r>
          </a:p>
          <a:p>
            <a:pPr algn="ctr"/>
            <a:endParaRPr lang="en-GB" sz="1200" b="1" dirty="0">
              <a:latin typeface="Avenir Black" panose="02000503020000020003" pitchFamily="2" charset="0"/>
            </a:endParaRPr>
          </a:p>
        </p:txBody>
      </p:sp>
      <p:sp>
        <p:nvSpPr>
          <p:cNvPr id="63" name="TextBox 62">
            <a:extLst>
              <a:ext uri="{FF2B5EF4-FFF2-40B4-BE49-F238E27FC236}">
                <a16:creationId xmlns:a16="http://schemas.microsoft.com/office/drawing/2014/main" id="{4E2ADDD9-1681-DE1D-D949-DC1CB727EAA4}"/>
              </a:ext>
            </a:extLst>
          </p:cNvPr>
          <p:cNvSpPr txBox="1"/>
          <p:nvPr/>
        </p:nvSpPr>
        <p:spPr>
          <a:xfrm>
            <a:off x="1575965" y="5649006"/>
            <a:ext cx="2109740" cy="646331"/>
          </a:xfrm>
          <a:prstGeom prst="rect">
            <a:avLst/>
          </a:prstGeom>
          <a:solidFill>
            <a:srgbClr val="98C2CB">
              <a:alpha val="50196"/>
            </a:srgbClr>
          </a:solidFill>
        </p:spPr>
        <p:txBody>
          <a:bodyPr wrap="square" rtlCol="0">
            <a:spAutoFit/>
          </a:bodyPr>
          <a:lstStyle/>
          <a:p>
            <a:pPr algn="ctr"/>
            <a:endParaRPr lang="en-GB" sz="1200" b="1" dirty="0">
              <a:latin typeface="Avenir Black" panose="02000503020000020003" pitchFamily="2" charset="0"/>
            </a:endParaRPr>
          </a:p>
          <a:p>
            <a:pPr algn="ctr"/>
            <a:r>
              <a:rPr lang="en-GB" sz="1200" b="1" dirty="0">
                <a:latin typeface="Avenir Black" panose="02000503020000020003" pitchFamily="2" charset="0"/>
              </a:rPr>
              <a:t>Principal</a:t>
            </a:r>
          </a:p>
          <a:p>
            <a:pPr algn="ctr"/>
            <a:endParaRPr lang="en-GB" sz="1200" b="1" dirty="0">
              <a:latin typeface="Avenir Black" panose="02000503020000020003" pitchFamily="2" charset="0"/>
            </a:endParaRPr>
          </a:p>
        </p:txBody>
      </p:sp>
      <p:sp>
        <p:nvSpPr>
          <p:cNvPr id="65" name="TextBox 64">
            <a:extLst>
              <a:ext uri="{FF2B5EF4-FFF2-40B4-BE49-F238E27FC236}">
                <a16:creationId xmlns:a16="http://schemas.microsoft.com/office/drawing/2014/main" id="{7A5ED10A-7A54-8B0B-A041-E6283B9CBB80}"/>
              </a:ext>
            </a:extLst>
          </p:cNvPr>
          <p:cNvSpPr txBox="1"/>
          <p:nvPr/>
        </p:nvSpPr>
        <p:spPr>
          <a:xfrm>
            <a:off x="3984771" y="5637086"/>
            <a:ext cx="1709366" cy="646331"/>
          </a:xfrm>
          <a:prstGeom prst="rect">
            <a:avLst/>
          </a:prstGeom>
          <a:solidFill>
            <a:srgbClr val="98C2CB">
              <a:alpha val="50196"/>
            </a:srgbClr>
          </a:solidFill>
        </p:spPr>
        <p:txBody>
          <a:bodyPr wrap="square" rtlCol="0">
            <a:spAutoFit/>
          </a:bodyPr>
          <a:lstStyle/>
          <a:p>
            <a:pPr algn="ctr"/>
            <a:endParaRPr lang="en-GB" sz="1200" b="1" dirty="0">
              <a:latin typeface="Avenir Black" panose="02000503020000020003" pitchFamily="2" charset="0"/>
            </a:endParaRPr>
          </a:p>
          <a:p>
            <a:pPr algn="ctr"/>
            <a:r>
              <a:rPr lang="en-GB" sz="1200" b="1" dirty="0">
                <a:latin typeface="Avenir Black" panose="02000503020000020003" pitchFamily="2" charset="0"/>
              </a:rPr>
              <a:t>Tour operator</a:t>
            </a:r>
          </a:p>
          <a:p>
            <a:pPr algn="ctr"/>
            <a:endParaRPr lang="en-GB" sz="1200" b="1" dirty="0">
              <a:latin typeface="Avenir Black" panose="02000503020000020003" pitchFamily="2" charset="0"/>
            </a:endParaRPr>
          </a:p>
        </p:txBody>
      </p:sp>
      <p:sp>
        <p:nvSpPr>
          <p:cNvPr id="66" name="TextBox 65">
            <a:extLst>
              <a:ext uri="{FF2B5EF4-FFF2-40B4-BE49-F238E27FC236}">
                <a16:creationId xmlns:a16="http://schemas.microsoft.com/office/drawing/2014/main" id="{281522B4-6D96-3D6B-3A9A-4C8C004B9C3A}"/>
              </a:ext>
            </a:extLst>
          </p:cNvPr>
          <p:cNvSpPr txBox="1"/>
          <p:nvPr/>
        </p:nvSpPr>
        <p:spPr>
          <a:xfrm>
            <a:off x="8004323" y="5644019"/>
            <a:ext cx="1709366" cy="646331"/>
          </a:xfrm>
          <a:prstGeom prst="rect">
            <a:avLst/>
          </a:prstGeom>
          <a:solidFill>
            <a:srgbClr val="98C2CB">
              <a:alpha val="50196"/>
            </a:srgbClr>
          </a:solidFill>
        </p:spPr>
        <p:txBody>
          <a:bodyPr wrap="square" rtlCol="0">
            <a:spAutoFit/>
          </a:bodyPr>
          <a:lstStyle/>
          <a:p>
            <a:pPr algn="ctr"/>
            <a:endParaRPr lang="en-GB" sz="1200" b="1" dirty="0">
              <a:latin typeface="Avenir Black" panose="02000503020000020003" pitchFamily="2" charset="0"/>
            </a:endParaRPr>
          </a:p>
          <a:p>
            <a:pPr algn="ctr"/>
            <a:r>
              <a:rPr lang="en-GB" sz="1200" b="1" dirty="0">
                <a:latin typeface="Avenir Black" panose="02000503020000020003" pitchFamily="2" charset="0"/>
              </a:rPr>
              <a:t>Consumer</a:t>
            </a:r>
          </a:p>
          <a:p>
            <a:pPr algn="ctr"/>
            <a:endParaRPr lang="en-GB" sz="1200" b="1" dirty="0">
              <a:latin typeface="Avenir Black" panose="02000503020000020003" pitchFamily="2" charset="0"/>
            </a:endParaRPr>
          </a:p>
        </p:txBody>
      </p:sp>
      <p:sp>
        <p:nvSpPr>
          <p:cNvPr id="67" name="TextBox 66">
            <a:extLst>
              <a:ext uri="{FF2B5EF4-FFF2-40B4-BE49-F238E27FC236}">
                <a16:creationId xmlns:a16="http://schemas.microsoft.com/office/drawing/2014/main" id="{1C6A58FD-B3A8-1462-F04A-19E194C2FA4C}"/>
              </a:ext>
            </a:extLst>
          </p:cNvPr>
          <p:cNvSpPr txBox="1"/>
          <p:nvPr/>
        </p:nvSpPr>
        <p:spPr>
          <a:xfrm>
            <a:off x="6069293" y="4868355"/>
            <a:ext cx="1709366" cy="646331"/>
          </a:xfrm>
          <a:prstGeom prst="rect">
            <a:avLst/>
          </a:prstGeom>
          <a:solidFill>
            <a:srgbClr val="98C2CB">
              <a:alpha val="50196"/>
            </a:srgbClr>
          </a:solidFill>
        </p:spPr>
        <p:txBody>
          <a:bodyPr wrap="square" rtlCol="0">
            <a:spAutoFit/>
          </a:bodyPr>
          <a:lstStyle/>
          <a:p>
            <a:pPr algn="ctr"/>
            <a:endParaRPr lang="en-GB" sz="1200" b="1" dirty="0">
              <a:latin typeface="Avenir Black" panose="02000503020000020003" pitchFamily="2" charset="0"/>
            </a:endParaRPr>
          </a:p>
          <a:p>
            <a:pPr algn="ctr"/>
            <a:r>
              <a:rPr lang="en-GB" sz="1200" b="1" dirty="0">
                <a:latin typeface="Avenir Black" panose="02000503020000020003" pitchFamily="2" charset="0"/>
              </a:rPr>
              <a:t>Consumer</a:t>
            </a:r>
          </a:p>
          <a:p>
            <a:pPr algn="ctr"/>
            <a:endParaRPr lang="en-GB" sz="1200" b="1" dirty="0">
              <a:latin typeface="Avenir Black" panose="02000503020000020003" pitchFamily="2" charset="0"/>
            </a:endParaRPr>
          </a:p>
        </p:txBody>
      </p:sp>
      <p:sp>
        <p:nvSpPr>
          <p:cNvPr id="68" name="TextBox 67">
            <a:extLst>
              <a:ext uri="{FF2B5EF4-FFF2-40B4-BE49-F238E27FC236}">
                <a16:creationId xmlns:a16="http://schemas.microsoft.com/office/drawing/2014/main" id="{2DB6C814-A15F-ADFE-43A3-FA56C2917D2A}"/>
              </a:ext>
            </a:extLst>
          </p:cNvPr>
          <p:cNvSpPr txBox="1"/>
          <p:nvPr/>
        </p:nvSpPr>
        <p:spPr>
          <a:xfrm>
            <a:off x="6069293" y="4037001"/>
            <a:ext cx="1709366" cy="646331"/>
          </a:xfrm>
          <a:prstGeom prst="rect">
            <a:avLst/>
          </a:prstGeom>
          <a:solidFill>
            <a:srgbClr val="98C2CB">
              <a:alpha val="50196"/>
            </a:srgbClr>
          </a:solidFill>
        </p:spPr>
        <p:txBody>
          <a:bodyPr wrap="square" rtlCol="0">
            <a:spAutoFit/>
          </a:bodyPr>
          <a:lstStyle/>
          <a:p>
            <a:pPr algn="ctr"/>
            <a:endParaRPr lang="en-GB" sz="1200" b="1" dirty="0">
              <a:latin typeface="Avenir Black" panose="02000503020000020003" pitchFamily="2" charset="0"/>
            </a:endParaRPr>
          </a:p>
          <a:p>
            <a:pPr algn="ctr"/>
            <a:r>
              <a:rPr lang="en-GB" sz="1200" b="1" dirty="0">
                <a:latin typeface="Avenir Black" panose="02000503020000020003" pitchFamily="2" charset="0"/>
              </a:rPr>
              <a:t>Consumer</a:t>
            </a:r>
          </a:p>
          <a:p>
            <a:pPr algn="ctr"/>
            <a:endParaRPr lang="en-GB" sz="1200" b="1" dirty="0">
              <a:latin typeface="Avenir Black" panose="02000503020000020003" pitchFamily="2" charset="0"/>
            </a:endParaRPr>
          </a:p>
        </p:txBody>
      </p:sp>
      <p:sp>
        <p:nvSpPr>
          <p:cNvPr id="69" name="TextBox 68">
            <a:extLst>
              <a:ext uri="{FF2B5EF4-FFF2-40B4-BE49-F238E27FC236}">
                <a16:creationId xmlns:a16="http://schemas.microsoft.com/office/drawing/2014/main" id="{60E78E61-1524-F830-847A-3CDFB9C9329B}"/>
              </a:ext>
            </a:extLst>
          </p:cNvPr>
          <p:cNvSpPr txBox="1"/>
          <p:nvPr/>
        </p:nvSpPr>
        <p:spPr>
          <a:xfrm>
            <a:off x="4022816" y="4037001"/>
            <a:ext cx="1709366" cy="646331"/>
          </a:xfrm>
          <a:prstGeom prst="rect">
            <a:avLst/>
          </a:prstGeom>
          <a:solidFill>
            <a:srgbClr val="98C2CB">
              <a:alpha val="50196"/>
            </a:srgbClr>
          </a:solidFill>
        </p:spPr>
        <p:txBody>
          <a:bodyPr wrap="square" rtlCol="0">
            <a:spAutoFit/>
          </a:bodyPr>
          <a:lstStyle/>
          <a:p>
            <a:pPr algn="ctr"/>
            <a:endParaRPr lang="en-GB" sz="1200" b="1" dirty="0">
              <a:latin typeface="Avenir Black" panose="02000503020000020003" pitchFamily="2" charset="0"/>
            </a:endParaRPr>
          </a:p>
          <a:p>
            <a:pPr algn="ctr"/>
            <a:r>
              <a:rPr lang="en-GB" sz="1200" b="1" dirty="0">
                <a:latin typeface="Avenir Black" panose="02000503020000020003" pitchFamily="2" charset="0"/>
              </a:rPr>
              <a:t>Internet</a:t>
            </a:r>
          </a:p>
          <a:p>
            <a:pPr algn="ctr"/>
            <a:endParaRPr lang="en-GB" sz="1200" b="1" dirty="0">
              <a:latin typeface="Avenir Black" panose="02000503020000020003" pitchFamily="2" charset="0"/>
            </a:endParaRPr>
          </a:p>
        </p:txBody>
      </p:sp>
      <p:sp>
        <p:nvSpPr>
          <p:cNvPr id="70" name="TextBox 69">
            <a:extLst>
              <a:ext uri="{FF2B5EF4-FFF2-40B4-BE49-F238E27FC236}">
                <a16:creationId xmlns:a16="http://schemas.microsoft.com/office/drawing/2014/main" id="{349625D6-9AAE-2FAE-E36B-03B9840A47DF}"/>
              </a:ext>
            </a:extLst>
          </p:cNvPr>
          <p:cNvSpPr txBox="1"/>
          <p:nvPr/>
        </p:nvSpPr>
        <p:spPr>
          <a:xfrm>
            <a:off x="4022816" y="4867246"/>
            <a:ext cx="1709366" cy="646331"/>
          </a:xfrm>
          <a:prstGeom prst="rect">
            <a:avLst/>
          </a:prstGeom>
          <a:solidFill>
            <a:srgbClr val="98C2CB">
              <a:alpha val="50196"/>
            </a:srgbClr>
          </a:solidFill>
        </p:spPr>
        <p:txBody>
          <a:bodyPr wrap="square" rtlCol="0">
            <a:spAutoFit/>
          </a:bodyPr>
          <a:lstStyle/>
          <a:p>
            <a:pPr algn="ctr"/>
            <a:endParaRPr lang="en-GB" sz="1200" b="1" dirty="0">
              <a:latin typeface="Avenir Black" panose="02000503020000020003" pitchFamily="2" charset="0"/>
            </a:endParaRPr>
          </a:p>
          <a:p>
            <a:pPr algn="ctr"/>
            <a:r>
              <a:rPr lang="en-GB" sz="1200" b="1" dirty="0">
                <a:latin typeface="Avenir Black" panose="02000503020000020003" pitchFamily="2" charset="0"/>
              </a:rPr>
              <a:t>Call centre</a:t>
            </a:r>
          </a:p>
          <a:p>
            <a:pPr algn="ctr"/>
            <a:endParaRPr lang="en-GB" sz="1200" b="1" dirty="0">
              <a:latin typeface="Avenir Black" panose="02000503020000020003" pitchFamily="2" charset="0"/>
            </a:endParaRPr>
          </a:p>
        </p:txBody>
      </p:sp>
      <p:sp>
        <p:nvSpPr>
          <p:cNvPr id="71" name="TextBox 70">
            <a:extLst>
              <a:ext uri="{FF2B5EF4-FFF2-40B4-BE49-F238E27FC236}">
                <a16:creationId xmlns:a16="http://schemas.microsoft.com/office/drawing/2014/main" id="{04A8F7DA-F0A0-E9F0-AD51-8606FB3848F0}"/>
              </a:ext>
            </a:extLst>
          </p:cNvPr>
          <p:cNvSpPr txBox="1"/>
          <p:nvPr/>
        </p:nvSpPr>
        <p:spPr>
          <a:xfrm>
            <a:off x="6069293" y="5646103"/>
            <a:ext cx="1709366" cy="646331"/>
          </a:xfrm>
          <a:prstGeom prst="rect">
            <a:avLst/>
          </a:prstGeom>
          <a:solidFill>
            <a:srgbClr val="98C2CB">
              <a:alpha val="50196"/>
            </a:srgbClr>
          </a:solidFill>
        </p:spPr>
        <p:txBody>
          <a:bodyPr wrap="square" rtlCol="0">
            <a:spAutoFit/>
          </a:bodyPr>
          <a:lstStyle/>
          <a:p>
            <a:pPr algn="ctr"/>
            <a:endParaRPr lang="en-GB" sz="1200" b="1" dirty="0">
              <a:latin typeface="Avenir Black" panose="02000503020000020003" pitchFamily="2" charset="0"/>
            </a:endParaRPr>
          </a:p>
          <a:p>
            <a:pPr algn="ctr"/>
            <a:r>
              <a:rPr lang="en-GB" sz="1200" b="1" dirty="0">
                <a:latin typeface="Avenir Black" panose="02000503020000020003" pitchFamily="2" charset="0"/>
              </a:rPr>
              <a:t>Advertising</a:t>
            </a:r>
          </a:p>
          <a:p>
            <a:pPr algn="ctr"/>
            <a:endParaRPr lang="en-GB" sz="1200" b="1" dirty="0">
              <a:latin typeface="Avenir Black" panose="02000503020000020003" pitchFamily="2" charset="0"/>
            </a:endParaRPr>
          </a:p>
        </p:txBody>
      </p:sp>
      <p:sp>
        <p:nvSpPr>
          <p:cNvPr id="72" name="TextBox 71">
            <a:extLst>
              <a:ext uri="{FF2B5EF4-FFF2-40B4-BE49-F238E27FC236}">
                <a16:creationId xmlns:a16="http://schemas.microsoft.com/office/drawing/2014/main" id="{90231B78-27DA-4B70-1151-DBD9D830DFB3}"/>
              </a:ext>
            </a:extLst>
          </p:cNvPr>
          <p:cNvSpPr txBox="1"/>
          <p:nvPr/>
        </p:nvSpPr>
        <p:spPr>
          <a:xfrm>
            <a:off x="1661697" y="1651910"/>
            <a:ext cx="7829251" cy="523220"/>
          </a:xfrm>
          <a:prstGeom prst="rect">
            <a:avLst/>
          </a:prstGeom>
          <a:noFill/>
        </p:spPr>
        <p:txBody>
          <a:bodyPr wrap="square">
            <a:spAutoFit/>
          </a:bodyPr>
          <a:lstStyle/>
          <a:p>
            <a:r>
              <a:rPr lang="en-GB" sz="1400" b="1" dirty="0">
                <a:latin typeface="Avenir Black" panose="02000503020000020003" pitchFamily="2" charset="0"/>
              </a:rPr>
              <a:t>Distribution channels</a:t>
            </a:r>
          </a:p>
          <a:p>
            <a:r>
              <a:rPr lang="en-GB" sz="1400" b="1" dirty="0">
                <a:latin typeface="Avenir Black" panose="02000503020000020003" pitchFamily="2" charset="0"/>
              </a:rPr>
              <a:t>	</a:t>
            </a:r>
            <a:r>
              <a:rPr lang="en-GB" sz="1200" dirty="0">
                <a:latin typeface="Avenir Light" panose="020B0402020203020204" pitchFamily="34" charset="77"/>
              </a:rPr>
              <a:t>Getting products and services to customers. This can be done direct to the customer or via travel agents</a:t>
            </a:r>
          </a:p>
        </p:txBody>
      </p:sp>
      <p:sp>
        <p:nvSpPr>
          <p:cNvPr id="74" name="Oval 73">
            <a:extLst>
              <a:ext uri="{FF2B5EF4-FFF2-40B4-BE49-F238E27FC236}">
                <a16:creationId xmlns:a16="http://schemas.microsoft.com/office/drawing/2014/main" id="{3F8F3857-FD4B-7856-8CC0-65F48D2E7437}"/>
              </a:ext>
            </a:extLst>
          </p:cNvPr>
          <p:cNvSpPr/>
          <p:nvPr/>
        </p:nvSpPr>
        <p:spPr>
          <a:xfrm>
            <a:off x="1574237" y="1607380"/>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TextBox 75">
            <a:extLst>
              <a:ext uri="{FF2B5EF4-FFF2-40B4-BE49-F238E27FC236}">
                <a16:creationId xmlns:a16="http://schemas.microsoft.com/office/drawing/2014/main" id="{71444D0D-33D5-E977-8D00-58F4932DAC55}"/>
              </a:ext>
            </a:extLst>
          </p:cNvPr>
          <p:cNvSpPr txBox="1"/>
          <p:nvPr/>
        </p:nvSpPr>
        <p:spPr>
          <a:xfrm>
            <a:off x="192311" y="3138918"/>
            <a:ext cx="1165503" cy="2677656"/>
          </a:xfrm>
          <a:prstGeom prst="rect">
            <a:avLst/>
          </a:prstGeom>
          <a:noFill/>
        </p:spPr>
        <p:txBody>
          <a:bodyPr wrap="square">
            <a:spAutoFit/>
          </a:bodyPr>
          <a:lstStyle/>
          <a:p>
            <a:r>
              <a:rPr lang="en-GB" sz="1200" dirty="0">
                <a:latin typeface="Avenir Light" panose="020B0402020203020204" pitchFamily="34" charset="77"/>
              </a:rPr>
              <a:t>The variety of distribution channels is in part to meet different customer needs. Some still seek the knowledge of a travel agent whilst others are confident to book themselves.</a:t>
            </a:r>
            <a:endParaRPr lang="en-GB" sz="1200" dirty="0"/>
          </a:p>
        </p:txBody>
      </p:sp>
      <p:pic>
        <p:nvPicPr>
          <p:cNvPr id="77" name="Picture 76">
            <a:extLst>
              <a:ext uri="{FF2B5EF4-FFF2-40B4-BE49-F238E27FC236}">
                <a16:creationId xmlns:a16="http://schemas.microsoft.com/office/drawing/2014/main" id="{28A19141-85CB-3C40-99DB-CDF40CC2FE82}"/>
              </a:ext>
            </a:extLst>
          </p:cNvPr>
          <p:cNvPicPr>
            <a:picLocks noChangeAspect="1"/>
          </p:cNvPicPr>
          <p:nvPr/>
        </p:nvPicPr>
        <p:blipFill>
          <a:blip r:embed="rId4"/>
          <a:stretch>
            <a:fillRect/>
          </a:stretch>
        </p:blipFill>
        <p:spPr>
          <a:xfrm>
            <a:off x="374977" y="1777188"/>
            <a:ext cx="703598" cy="577448"/>
          </a:xfrm>
          <a:prstGeom prst="rect">
            <a:avLst/>
          </a:prstGeom>
        </p:spPr>
      </p:pic>
      <p:cxnSp>
        <p:nvCxnSpPr>
          <p:cNvPr id="78" name="Curved Connector 77">
            <a:extLst>
              <a:ext uri="{FF2B5EF4-FFF2-40B4-BE49-F238E27FC236}">
                <a16:creationId xmlns:a16="http://schemas.microsoft.com/office/drawing/2014/main" id="{FBEAC4FE-0A6D-9CA0-9458-F599A7B6F9F5}"/>
              </a:ext>
            </a:extLst>
          </p:cNvPr>
          <p:cNvCxnSpPr>
            <a:cxnSpLocks/>
          </p:cNvCxnSpPr>
          <p:nvPr/>
        </p:nvCxnSpPr>
        <p:spPr>
          <a:xfrm>
            <a:off x="3545390" y="5110304"/>
            <a:ext cx="325406" cy="84931"/>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urved Connector 80">
            <a:extLst>
              <a:ext uri="{FF2B5EF4-FFF2-40B4-BE49-F238E27FC236}">
                <a16:creationId xmlns:a16="http://schemas.microsoft.com/office/drawing/2014/main" id="{EA520F0E-4B74-3018-AB94-E5FE1E62500A}"/>
              </a:ext>
            </a:extLst>
          </p:cNvPr>
          <p:cNvCxnSpPr>
            <a:cxnSpLocks/>
          </p:cNvCxnSpPr>
          <p:nvPr/>
        </p:nvCxnSpPr>
        <p:spPr>
          <a:xfrm>
            <a:off x="3578450" y="4321416"/>
            <a:ext cx="325406" cy="84931"/>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urved Connector 81">
            <a:extLst>
              <a:ext uri="{FF2B5EF4-FFF2-40B4-BE49-F238E27FC236}">
                <a16:creationId xmlns:a16="http://schemas.microsoft.com/office/drawing/2014/main" id="{33B1D202-FED0-0D06-5D75-813D27A80CE4}"/>
              </a:ext>
            </a:extLst>
          </p:cNvPr>
          <p:cNvCxnSpPr>
            <a:cxnSpLocks/>
          </p:cNvCxnSpPr>
          <p:nvPr/>
        </p:nvCxnSpPr>
        <p:spPr>
          <a:xfrm>
            <a:off x="3594832" y="3014147"/>
            <a:ext cx="325406" cy="84931"/>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urved Connector 82">
            <a:extLst>
              <a:ext uri="{FF2B5EF4-FFF2-40B4-BE49-F238E27FC236}">
                <a16:creationId xmlns:a16="http://schemas.microsoft.com/office/drawing/2014/main" id="{9DD70E80-8846-9BFD-E324-48262900240B}"/>
              </a:ext>
            </a:extLst>
          </p:cNvPr>
          <p:cNvCxnSpPr>
            <a:cxnSpLocks/>
          </p:cNvCxnSpPr>
          <p:nvPr/>
        </p:nvCxnSpPr>
        <p:spPr>
          <a:xfrm>
            <a:off x="5591311" y="3020763"/>
            <a:ext cx="325406" cy="84931"/>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urved Connector 83">
            <a:extLst>
              <a:ext uri="{FF2B5EF4-FFF2-40B4-BE49-F238E27FC236}">
                <a16:creationId xmlns:a16="http://schemas.microsoft.com/office/drawing/2014/main" id="{50F3F675-59B4-E304-318C-9EFD4B9C17ED}"/>
              </a:ext>
            </a:extLst>
          </p:cNvPr>
          <p:cNvCxnSpPr>
            <a:cxnSpLocks/>
          </p:cNvCxnSpPr>
          <p:nvPr/>
        </p:nvCxnSpPr>
        <p:spPr>
          <a:xfrm>
            <a:off x="7544127" y="3027008"/>
            <a:ext cx="325406" cy="84931"/>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Curved Connector 84">
            <a:extLst>
              <a:ext uri="{FF2B5EF4-FFF2-40B4-BE49-F238E27FC236}">
                <a16:creationId xmlns:a16="http://schemas.microsoft.com/office/drawing/2014/main" id="{BA0D6B28-0234-E832-0A84-BEB830918C11}"/>
              </a:ext>
            </a:extLst>
          </p:cNvPr>
          <p:cNvCxnSpPr>
            <a:cxnSpLocks/>
          </p:cNvCxnSpPr>
          <p:nvPr/>
        </p:nvCxnSpPr>
        <p:spPr>
          <a:xfrm>
            <a:off x="3578450" y="5879877"/>
            <a:ext cx="325406" cy="84931"/>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urved Connector 85">
            <a:extLst>
              <a:ext uri="{FF2B5EF4-FFF2-40B4-BE49-F238E27FC236}">
                <a16:creationId xmlns:a16="http://schemas.microsoft.com/office/drawing/2014/main" id="{100360DA-AAE5-C465-1B65-7FE20FC86AA9}"/>
              </a:ext>
            </a:extLst>
          </p:cNvPr>
          <p:cNvCxnSpPr>
            <a:cxnSpLocks/>
          </p:cNvCxnSpPr>
          <p:nvPr/>
        </p:nvCxnSpPr>
        <p:spPr>
          <a:xfrm>
            <a:off x="5591311" y="4321416"/>
            <a:ext cx="325406" cy="84931"/>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urved Connector 86">
            <a:extLst>
              <a:ext uri="{FF2B5EF4-FFF2-40B4-BE49-F238E27FC236}">
                <a16:creationId xmlns:a16="http://schemas.microsoft.com/office/drawing/2014/main" id="{1CBF99FD-19B9-95D1-DD34-E79579327FE2}"/>
              </a:ext>
            </a:extLst>
          </p:cNvPr>
          <p:cNvCxnSpPr>
            <a:cxnSpLocks/>
          </p:cNvCxnSpPr>
          <p:nvPr/>
        </p:nvCxnSpPr>
        <p:spPr>
          <a:xfrm>
            <a:off x="5636061" y="5140275"/>
            <a:ext cx="325406" cy="84931"/>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urved Connector 87">
            <a:extLst>
              <a:ext uri="{FF2B5EF4-FFF2-40B4-BE49-F238E27FC236}">
                <a16:creationId xmlns:a16="http://schemas.microsoft.com/office/drawing/2014/main" id="{CC698F5D-64B1-981E-DDA5-7CA27233C540}"/>
              </a:ext>
            </a:extLst>
          </p:cNvPr>
          <p:cNvCxnSpPr>
            <a:cxnSpLocks/>
          </p:cNvCxnSpPr>
          <p:nvPr/>
        </p:nvCxnSpPr>
        <p:spPr>
          <a:xfrm>
            <a:off x="7605829" y="5892372"/>
            <a:ext cx="325406" cy="84931"/>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Curved Connector 88">
            <a:extLst>
              <a:ext uri="{FF2B5EF4-FFF2-40B4-BE49-F238E27FC236}">
                <a16:creationId xmlns:a16="http://schemas.microsoft.com/office/drawing/2014/main" id="{C5FACFD0-A209-C2D6-0191-C6B20F19171E}"/>
              </a:ext>
            </a:extLst>
          </p:cNvPr>
          <p:cNvCxnSpPr>
            <a:cxnSpLocks/>
          </p:cNvCxnSpPr>
          <p:nvPr/>
        </p:nvCxnSpPr>
        <p:spPr>
          <a:xfrm>
            <a:off x="5591311" y="5907571"/>
            <a:ext cx="325406" cy="84931"/>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7A021A31-D57A-AA9A-D898-A7184F7A6545}"/>
              </a:ext>
            </a:extLst>
          </p:cNvPr>
          <p:cNvSpPr txBox="1"/>
          <p:nvPr/>
        </p:nvSpPr>
        <p:spPr>
          <a:xfrm>
            <a:off x="4011641" y="2519915"/>
            <a:ext cx="1682496" cy="276999"/>
          </a:xfrm>
          <a:prstGeom prst="rect">
            <a:avLst/>
          </a:prstGeom>
          <a:noFill/>
        </p:spPr>
        <p:txBody>
          <a:bodyPr wrap="square" rtlCol="0">
            <a:spAutoFit/>
          </a:bodyPr>
          <a:lstStyle/>
          <a:p>
            <a:pPr algn="ctr"/>
            <a:r>
              <a:rPr lang="en-GB" sz="1200" dirty="0">
                <a:latin typeface="Avenir Light" panose="020B0402020203020204" pitchFamily="34" charset="77"/>
              </a:rPr>
              <a:t>Wholesalers</a:t>
            </a:r>
          </a:p>
        </p:txBody>
      </p:sp>
      <p:sp>
        <p:nvSpPr>
          <p:cNvPr id="92" name="TextBox 91">
            <a:extLst>
              <a:ext uri="{FF2B5EF4-FFF2-40B4-BE49-F238E27FC236}">
                <a16:creationId xmlns:a16="http://schemas.microsoft.com/office/drawing/2014/main" id="{B6D3A85F-B6FB-78CA-DEED-C718F1FD329B}"/>
              </a:ext>
            </a:extLst>
          </p:cNvPr>
          <p:cNvSpPr txBox="1"/>
          <p:nvPr/>
        </p:nvSpPr>
        <p:spPr>
          <a:xfrm>
            <a:off x="6021908" y="2516005"/>
            <a:ext cx="1682496" cy="276999"/>
          </a:xfrm>
          <a:prstGeom prst="rect">
            <a:avLst/>
          </a:prstGeom>
          <a:noFill/>
        </p:spPr>
        <p:txBody>
          <a:bodyPr wrap="square" rtlCol="0">
            <a:spAutoFit/>
          </a:bodyPr>
          <a:lstStyle/>
          <a:p>
            <a:pPr algn="ctr"/>
            <a:r>
              <a:rPr lang="en-GB" sz="1200" dirty="0">
                <a:latin typeface="Avenir Light" panose="020B0402020203020204" pitchFamily="34" charset="77"/>
              </a:rPr>
              <a:t>Retailers</a:t>
            </a:r>
          </a:p>
        </p:txBody>
      </p:sp>
      <p:grpSp>
        <p:nvGrpSpPr>
          <p:cNvPr id="93" name="Group 92">
            <a:extLst>
              <a:ext uri="{FF2B5EF4-FFF2-40B4-BE49-F238E27FC236}">
                <a16:creationId xmlns:a16="http://schemas.microsoft.com/office/drawing/2014/main" id="{DE315E26-8B1B-EA8F-04FD-E6488865C469}"/>
              </a:ext>
            </a:extLst>
          </p:cNvPr>
          <p:cNvGrpSpPr/>
          <p:nvPr/>
        </p:nvGrpSpPr>
        <p:grpSpPr>
          <a:xfrm>
            <a:off x="8277465" y="4028721"/>
            <a:ext cx="1404012" cy="591551"/>
            <a:chOff x="8014308" y="3129968"/>
            <a:chExt cx="1404012" cy="591551"/>
          </a:xfrm>
        </p:grpSpPr>
        <p:pic>
          <p:nvPicPr>
            <p:cNvPr id="94" name="Picture 93">
              <a:hlinkClick r:id="rId5"/>
              <a:extLst>
                <a:ext uri="{FF2B5EF4-FFF2-40B4-BE49-F238E27FC236}">
                  <a16:creationId xmlns:a16="http://schemas.microsoft.com/office/drawing/2014/main" id="{7837B7D8-C92D-9ADB-5D0D-1313B2F4EA60}"/>
                </a:ext>
              </a:extLst>
            </p:cNvPr>
            <p:cNvPicPr>
              <a:picLocks noChangeAspect="1"/>
            </p:cNvPicPr>
            <p:nvPr/>
          </p:nvPicPr>
          <p:blipFill>
            <a:blip r:embed="rId6"/>
            <a:stretch>
              <a:fillRect/>
            </a:stretch>
          </p:blipFill>
          <p:spPr>
            <a:xfrm>
              <a:off x="8098858" y="3204714"/>
              <a:ext cx="1234911" cy="484921"/>
            </a:xfrm>
            <a:prstGeom prst="rect">
              <a:avLst/>
            </a:prstGeom>
          </p:spPr>
        </p:pic>
        <p:sp>
          <p:nvSpPr>
            <p:cNvPr id="95" name="Rounded Rectangle 94">
              <a:extLst>
                <a:ext uri="{FF2B5EF4-FFF2-40B4-BE49-F238E27FC236}">
                  <a16:creationId xmlns:a16="http://schemas.microsoft.com/office/drawing/2014/main" id="{1D93B981-C0E6-96AF-5116-57A124607F2E}"/>
                </a:ext>
              </a:extLst>
            </p:cNvPr>
            <p:cNvSpPr/>
            <p:nvPr/>
          </p:nvSpPr>
          <p:spPr>
            <a:xfrm>
              <a:off x="8014308" y="3129968"/>
              <a:ext cx="1404012" cy="59155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769280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262099" y="6458842"/>
            <a:ext cx="2228850" cy="365125"/>
          </a:xfrm>
        </p:spPr>
        <p:txBody>
          <a:bodyPr/>
          <a:lstStyle/>
          <a:p>
            <a:fld id="{E7B70798-690E-5944-9C42-5F5DFEB47247}" type="slidenum">
              <a:rPr lang="en-GB" smtClean="0">
                <a:solidFill>
                  <a:schemeClr val="bg1"/>
                </a:solidFill>
              </a:rPr>
              <a:t>44</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D13A0EE-D676-00D5-4E13-9F09C45C3B2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105" y="6179718"/>
            <a:ext cx="711559" cy="566584"/>
          </a:xfrm>
          <a:prstGeom prst="rect">
            <a:avLst/>
          </a:prstGeom>
        </p:spPr>
      </p:pic>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3"/>
          <a:stretch>
            <a:fillRect/>
          </a:stretch>
        </p:blipFill>
        <p:spPr>
          <a:xfrm>
            <a:off x="8296641" y="293786"/>
            <a:ext cx="1384836" cy="809036"/>
          </a:xfrm>
          <a:prstGeom prst="rect">
            <a:avLst/>
          </a:prstGeom>
        </p:spPr>
      </p:pic>
      <p:sp>
        <p:nvSpPr>
          <p:cNvPr id="41" name="TextBox 40">
            <a:extLst>
              <a:ext uri="{FF2B5EF4-FFF2-40B4-BE49-F238E27FC236}">
                <a16:creationId xmlns:a16="http://schemas.microsoft.com/office/drawing/2014/main" id="{352E63F2-1921-E9CE-12D0-A999141A3434}"/>
              </a:ext>
            </a:extLst>
          </p:cNvPr>
          <p:cNvSpPr txBox="1"/>
          <p:nvPr/>
        </p:nvSpPr>
        <p:spPr>
          <a:xfrm>
            <a:off x="264066" y="862287"/>
            <a:ext cx="8170355" cy="276999"/>
          </a:xfrm>
          <a:prstGeom prst="rect">
            <a:avLst/>
          </a:prstGeom>
          <a:noFill/>
        </p:spPr>
        <p:txBody>
          <a:bodyPr wrap="square">
            <a:spAutoFit/>
          </a:bodyPr>
          <a:lstStyle/>
          <a:p>
            <a:r>
              <a:rPr lang="en-GB" sz="1200" b="1" dirty="0">
                <a:effectLst/>
                <a:latin typeface="Eurostile" panose="020B0504020202050204" pitchFamily="34" charset="77"/>
              </a:rPr>
              <a:t>B. The types of travel and tourism organisations, their roles and the products and services they offer to customers </a:t>
            </a:r>
            <a:endParaRPr lang="en-GB" sz="1200" b="1" dirty="0">
              <a:latin typeface="Eurostile" panose="020B0504020202050204" pitchFamily="34" charset="77"/>
            </a:endParaRPr>
          </a:p>
        </p:txBody>
      </p:sp>
      <p:grpSp>
        <p:nvGrpSpPr>
          <p:cNvPr id="26" name="Group 25">
            <a:extLst>
              <a:ext uri="{FF2B5EF4-FFF2-40B4-BE49-F238E27FC236}">
                <a16:creationId xmlns:a16="http://schemas.microsoft.com/office/drawing/2014/main" id="{E9DF0E26-90B9-2361-C6AE-CD9B60E5392B}"/>
              </a:ext>
            </a:extLst>
          </p:cNvPr>
          <p:cNvGrpSpPr/>
          <p:nvPr/>
        </p:nvGrpSpPr>
        <p:grpSpPr>
          <a:xfrm>
            <a:off x="468855" y="4017213"/>
            <a:ext cx="4484145" cy="2149444"/>
            <a:chOff x="882206" y="2495389"/>
            <a:chExt cx="4484145" cy="2149444"/>
          </a:xfrm>
        </p:grpSpPr>
        <p:sp>
          <p:nvSpPr>
            <p:cNvPr id="27" name="Oval 26">
              <a:extLst>
                <a:ext uri="{FF2B5EF4-FFF2-40B4-BE49-F238E27FC236}">
                  <a16:creationId xmlns:a16="http://schemas.microsoft.com/office/drawing/2014/main" id="{522B0191-5671-9563-996E-2504B7C7ED04}"/>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27">
              <a:extLst>
                <a:ext uri="{FF2B5EF4-FFF2-40B4-BE49-F238E27FC236}">
                  <a16:creationId xmlns:a16="http://schemas.microsoft.com/office/drawing/2014/main" id="{938E549F-E48C-DD64-3F1B-A1B3EBA97B09}"/>
                </a:ext>
              </a:extLst>
            </p:cNvPr>
            <p:cNvSpPr txBox="1"/>
            <p:nvPr/>
          </p:nvSpPr>
          <p:spPr>
            <a:xfrm>
              <a:off x="939362" y="2528869"/>
              <a:ext cx="4426989" cy="2115964"/>
            </a:xfrm>
            <a:prstGeom prst="rect">
              <a:avLst/>
            </a:prstGeom>
            <a:noFill/>
          </p:spPr>
          <p:txBody>
            <a:bodyPr wrap="square">
              <a:spAutoFit/>
            </a:bodyPr>
            <a:lstStyle/>
            <a:p>
              <a:r>
                <a:rPr lang="en-GB" sz="1400" b="1" dirty="0">
                  <a:latin typeface="Avenir Black" panose="02000503020000020003" pitchFamily="2" charset="0"/>
                </a:rPr>
                <a:t>Advantages</a:t>
              </a:r>
            </a:p>
            <a:p>
              <a:pPr>
                <a:lnSpc>
                  <a:spcPct val="150000"/>
                </a:lnSpc>
              </a:pPr>
              <a:endParaRPr lang="en-GB" sz="1400" b="1" dirty="0">
                <a:latin typeface="Avenir Black" panose="02000503020000020003" pitchFamily="2" charset="0"/>
              </a:endParaRPr>
            </a:p>
            <a:p>
              <a:pPr>
                <a:lnSpc>
                  <a:spcPct val="150000"/>
                </a:lnSpc>
              </a:pPr>
              <a:r>
                <a:rPr lang="en-GB" sz="1100" dirty="0">
                  <a:latin typeface="Avenir Light" panose="020B0402020203020204" pitchFamily="34" charset="77"/>
                </a:rPr>
                <a:t>. Economies of scale - sharing functions (admin, offices, aircraft)</a:t>
              </a:r>
            </a:p>
            <a:p>
              <a:pPr>
                <a:lnSpc>
                  <a:spcPct val="150000"/>
                </a:lnSpc>
              </a:pPr>
              <a:r>
                <a:rPr lang="en-GB" sz="1100" dirty="0">
                  <a:latin typeface="Avenir Light" panose="020B0402020203020204" pitchFamily="34" charset="77"/>
                </a:rPr>
                <a:t>. Shared advertising and promotions</a:t>
              </a:r>
            </a:p>
            <a:p>
              <a:pPr>
                <a:lnSpc>
                  <a:spcPct val="150000"/>
                </a:lnSpc>
              </a:pPr>
              <a:r>
                <a:rPr lang="en-GB" sz="1100" dirty="0">
                  <a:latin typeface="Avenir Light" panose="020B0402020203020204" pitchFamily="34" charset="77"/>
                </a:rPr>
                <a:t>. Increase in revenue as more customers reached through ads</a:t>
              </a:r>
            </a:p>
            <a:p>
              <a:pPr>
                <a:lnSpc>
                  <a:spcPct val="150000"/>
                </a:lnSpc>
              </a:pPr>
              <a:r>
                <a:rPr lang="en-GB" sz="1100" dirty="0">
                  <a:latin typeface="Avenir Light" panose="020B0402020203020204" pitchFamily="34" charset="77"/>
                </a:rPr>
                <a:t>. Benefit from each others reputation</a:t>
              </a:r>
            </a:p>
            <a:p>
              <a:pPr>
                <a:lnSpc>
                  <a:spcPct val="150000"/>
                </a:lnSpc>
              </a:pPr>
              <a:r>
                <a:rPr lang="en-GB" sz="1100" dirty="0">
                  <a:latin typeface="Avenir Light" panose="020B0402020203020204" pitchFamily="34" charset="77"/>
                </a:rPr>
                <a:t>. Share customer databases to promote products/services</a:t>
              </a:r>
            </a:p>
            <a:p>
              <a:endParaRPr lang="en-GB" sz="1400" dirty="0"/>
            </a:p>
          </p:txBody>
        </p:sp>
      </p:grpSp>
      <p:grpSp>
        <p:nvGrpSpPr>
          <p:cNvPr id="29" name="Group 28">
            <a:extLst>
              <a:ext uri="{FF2B5EF4-FFF2-40B4-BE49-F238E27FC236}">
                <a16:creationId xmlns:a16="http://schemas.microsoft.com/office/drawing/2014/main" id="{37728853-35CA-4319-BB5B-081C77169BF4}"/>
              </a:ext>
            </a:extLst>
          </p:cNvPr>
          <p:cNvGrpSpPr/>
          <p:nvPr/>
        </p:nvGrpSpPr>
        <p:grpSpPr>
          <a:xfrm>
            <a:off x="5134030" y="4075844"/>
            <a:ext cx="4647180" cy="1550434"/>
            <a:chOff x="882206" y="2495389"/>
            <a:chExt cx="4647180" cy="1550434"/>
          </a:xfrm>
        </p:grpSpPr>
        <p:sp>
          <p:nvSpPr>
            <p:cNvPr id="30" name="Oval 29">
              <a:extLst>
                <a:ext uri="{FF2B5EF4-FFF2-40B4-BE49-F238E27FC236}">
                  <a16:creationId xmlns:a16="http://schemas.microsoft.com/office/drawing/2014/main" id="{9E58B952-68E7-794F-B5D9-B09869759029}"/>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Box 30">
              <a:extLst>
                <a:ext uri="{FF2B5EF4-FFF2-40B4-BE49-F238E27FC236}">
                  <a16:creationId xmlns:a16="http://schemas.microsoft.com/office/drawing/2014/main" id="{8211309F-E314-BDAD-918C-D9FB49385E4F}"/>
                </a:ext>
              </a:extLst>
            </p:cNvPr>
            <p:cNvSpPr txBox="1"/>
            <p:nvPr/>
          </p:nvSpPr>
          <p:spPr>
            <a:xfrm>
              <a:off x="939361" y="2528869"/>
              <a:ext cx="4590025" cy="1516954"/>
            </a:xfrm>
            <a:prstGeom prst="rect">
              <a:avLst/>
            </a:prstGeom>
            <a:noFill/>
          </p:spPr>
          <p:txBody>
            <a:bodyPr wrap="square">
              <a:spAutoFit/>
            </a:bodyPr>
            <a:lstStyle/>
            <a:p>
              <a:r>
                <a:rPr lang="en-GB" sz="1400" b="1" dirty="0">
                  <a:latin typeface="Avenir Black" panose="02000503020000020003" pitchFamily="2" charset="0"/>
                </a:rPr>
                <a:t>Disadvantages</a:t>
              </a:r>
            </a:p>
            <a:p>
              <a:endParaRPr lang="en-GB" sz="1400" b="1" dirty="0">
                <a:latin typeface="Avenir Black" panose="02000503020000020003" pitchFamily="2" charset="0"/>
              </a:endParaRPr>
            </a:p>
            <a:p>
              <a:pPr>
                <a:lnSpc>
                  <a:spcPct val="150000"/>
                </a:lnSpc>
              </a:pPr>
              <a:r>
                <a:rPr lang="en-GB" sz="1100" dirty="0">
                  <a:latin typeface="Avenir Light" panose="020B0402020203020204" pitchFamily="34" charset="77"/>
                </a:rPr>
                <a:t>. Lose your own identity – confuse customers</a:t>
              </a:r>
            </a:p>
            <a:p>
              <a:pPr>
                <a:lnSpc>
                  <a:spcPct val="150000"/>
                </a:lnSpc>
              </a:pPr>
              <a:r>
                <a:rPr lang="en-GB" sz="1100" dirty="0">
                  <a:latin typeface="Avenir Light" panose="020B0402020203020204" pitchFamily="34" charset="77"/>
                </a:rPr>
                <a:t>. More generic – less personal, less specific</a:t>
              </a:r>
            </a:p>
            <a:p>
              <a:pPr>
                <a:lnSpc>
                  <a:spcPct val="150000"/>
                </a:lnSpc>
              </a:pPr>
              <a:endParaRPr lang="en-GB" sz="1100" dirty="0">
                <a:latin typeface="Avenir Light" panose="020B0402020203020204" pitchFamily="34" charset="77"/>
              </a:endParaRPr>
            </a:p>
            <a:p>
              <a:pPr>
                <a:lnSpc>
                  <a:spcPct val="150000"/>
                </a:lnSpc>
              </a:pPr>
              <a:r>
                <a:rPr lang="en-GB" sz="1100" dirty="0">
                  <a:latin typeface="Avenir Light" panose="020B0402020203020204" pitchFamily="34" charset="77"/>
                </a:rPr>
                <a:t>. A bad reputation for one can affect the good reputation of the other</a:t>
              </a:r>
            </a:p>
          </p:txBody>
        </p:sp>
      </p:grpSp>
      <p:grpSp>
        <p:nvGrpSpPr>
          <p:cNvPr id="36" name="Group 35">
            <a:extLst>
              <a:ext uri="{FF2B5EF4-FFF2-40B4-BE49-F238E27FC236}">
                <a16:creationId xmlns:a16="http://schemas.microsoft.com/office/drawing/2014/main" id="{1BF29E84-8076-EB95-2B75-90D681854467}"/>
              </a:ext>
            </a:extLst>
          </p:cNvPr>
          <p:cNvGrpSpPr/>
          <p:nvPr/>
        </p:nvGrpSpPr>
        <p:grpSpPr>
          <a:xfrm>
            <a:off x="490384" y="1852545"/>
            <a:ext cx="4407407" cy="344733"/>
            <a:chOff x="882206" y="2495389"/>
            <a:chExt cx="4407407" cy="344733"/>
          </a:xfrm>
        </p:grpSpPr>
        <p:sp>
          <p:nvSpPr>
            <p:cNvPr id="37" name="Oval 36">
              <a:extLst>
                <a:ext uri="{FF2B5EF4-FFF2-40B4-BE49-F238E27FC236}">
                  <a16:creationId xmlns:a16="http://schemas.microsoft.com/office/drawing/2014/main" id="{2401F7C8-2299-B4A1-C075-A8795AE5DDE6}"/>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a:extLst>
                <a:ext uri="{FF2B5EF4-FFF2-40B4-BE49-F238E27FC236}">
                  <a16:creationId xmlns:a16="http://schemas.microsoft.com/office/drawing/2014/main" id="{00273C80-9920-9E41-B642-E4712A64588F}"/>
                </a:ext>
              </a:extLst>
            </p:cNvPr>
            <p:cNvSpPr txBox="1"/>
            <p:nvPr/>
          </p:nvSpPr>
          <p:spPr>
            <a:xfrm>
              <a:off x="939362" y="2528869"/>
              <a:ext cx="4350251" cy="307777"/>
            </a:xfrm>
            <a:prstGeom prst="rect">
              <a:avLst/>
            </a:prstGeom>
            <a:noFill/>
          </p:spPr>
          <p:txBody>
            <a:bodyPr wrap="square">
              <a:spAutoFit/>
            </a:bodyPr>
            <a:lstStyle/>
            <a:p>
              <a:r>
                <a:rPr lang="en-GB" sz="1400" b="1" dirty="0">
                  <a:latin typeface="Avenir Black" panose="02000503020000020003" pitchFamily="2" charset="0"/>
                </a:rPr>
                <a:t>Interrelationships</a:t>
              </a:r>
              <a:endParaRPr lang="en-GB" sz="1400" dirty="0"/>
            </a:p>
          </p:txBody>
        </p:sp>
      </p:grpSp>
      <p:sp>
        <p:nvSpPr>
          <p:cNvPr id="39" name="TextBox 38">
            <a:extLst>
              <a:ext uri="{FF2B5EF4-FFF2-40B4-BE49-F238E27FC236}">
                <a16:creationId xmlns:a16="http://schemas.microsoft.com/office/drawing/2014/main" id="{9290AF96-2245-6FE9-7C55-8B0C3F843BBC}"/>
              </a:ext>
            </a:extLst>
          </p:cNvPr>
          <p:cNvSpPr txBox="1"/>
          <p:nvPr/>
        </p:nvSpPr>
        <p:spPr>
          <a:xfrm>
            <a:off x="523403" y="2275957"/>
            <a:ext cx="3090987" cy="1200329"/>
          </a:xfrm>
          <a:prstGeom prst="rect">
            <a:avLst/>
          </a:prstGeom>
          <a:noFill/>
        </p:spPr>
        <p:txBody>
          <a:bodyPr wrap="square">
            <a:spAutoFit/>
          </a:bodyPr>
          <a:lstStyle/>
          <a:p>
            <a:r>
              <a:rPr lang="en-GB" sz="1200" dirty="0">
                <a:effectLst/>
                <a:latin typeface="Avenir Light" panose="020B0402020203020204" pitchFamily="34" charset="77"/>
              </a:rPr>
              <a:t>Organisations working together for mutual benefit</a:t>
            </a:r>
            <a:r>
              <a:rPr lang="en-GB" sz="1200" dirty="0">
                <a:latin typeface="Avenir Light" panose="020B0402020203020204" pitchFamily="34" charset="77"/>
              </a:rPr>
              <a:t>.</a:t>
            </a:r>
          </a:p>
          <a:p>
            <a:r>
              <a:rPr lang="en-GB" sz="1200" dirty="0">
                <a:latin typeface="Avenir Light" panose="020B0402020203020204" pitchFamily="34" charset="77"/>
              </a:rPr>
              <a:t>Hotels work with tour companies</a:t>
            </a:r>
          </a:p>
          <a:p>
            <a:r>
              <a:rPr lang="en-GB" sz="1200" dirty="0">
                <a:latin typeface="Avenir Light" panose="020B0402020203020204" pitchFamily="34" charset="77"/>
              </a:rPr>
              <a:t>Rail companies promote destinations</a:t>
            </a:r>
          </a:p>
          <a:p>
            <a:r>
              <a:rPr lang="en-GB" sz="1200" dirty="0">
                <a:latin typeface="Avenir Light" panose="020B0402020203020204" pitchFamily="34" charset="77"/>
              </a:rPr>
              <a:t>Tesco Clubcard offers discounts for attractions.</a:t>
            </a:r>
          </a:p>
        </p:txBody>
      </p:sp>
      <p:grpSp>
        <p:nvGrpSpPr>
          <p:cNvPr id="11" name="Group 10">
            <a:extLst>
              <a:ext uri="{FF2B5EF4-FFF2-40B4-BE49-F238E27FC236}">
                <a16:creationId xmlns:a16="http://schemas.microsoft.com/office/drawing/2014/main" id="{3CF28186-33F5-A2D2-1FFA-2240E679CBF0}"/>
              </a:ext>
            </a:extLst>
          </p:cNvPr>
          <p:cNvGrpSpPr/>
          <p:nvPr/>
        </p:nvGrpSpPr>
        <p:grpSpPr>
          <a:xfrm>
            <a:off x="6094495" y="1865692"/>
            <a:ext cx="3712528" cy="1201852"/>
            <a:chOff x="264066" y="3259402"/>
            <a:chExt cx="3712528" cy="1201852"/>
          </a:xfrm>
        </p:grpSpPr>
        <p:grpSp>
          <p:nvGrpSpPr>
            <p:cNvPr id="22" name="Group 21">
              <a:extLst>
                <a:ext uri="{FF2B5EF4-FFF2-40B4-BE49-F238E27FC236}">
                  <a16:creationId xmlns:a16="http://schemas.microsoft.com/office/drawing/2014/main" id="{1ABA7E02-14E4-D677-E2CF-46DE234BD350}"/>
                </a:ext>
              </a:extLst>
            </p:cNvPr>
            <p:cNvGrpSpPr/>
            <p:nvPr/>
          </p:nvGrpSpPr>
          <p:grpSpPr>
            <a:xfrm>
              <a:off x="264066" y="3259402"/>
              <a:ext cx="2565624" cy="344733"/>
              <a:chOff x="882206" y="2495389"/>
              <a:chExt cx="2565624" cy="344733"/>
            </a:xfrm>
          </p:grpSpPr>
          <p:sp>
            <p:nvSpPr>
              <p:cNvPr id="23" name="Oval 22">
                <a:extLst>
                  <a:ext uri="{FF2B5EF4-FFF2-40B4-BE49-F238E27FC236}">
                    <a16:creationId xmlns:a16="http://schemas.microsoft.com/office/drawing/2014/main" id="{BDB1C9DF-DDA2-8C5A-5137-0D2ADF5DEFF9}"/>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765D5880-E63E-BD95-A4CC-D31E3F892DEA}"/>
                  </a:ext>
                </a:extLst>
              </p:cNvPr>
              <p:cNvSpPr txBox="1"/>
              <p:nvPr/>
            </p:nvSpPr>
            <p:spPr>
              <a:xfrm>
                <a:off x="900493" y="2531185"/>
                <a:ext cx="2547337" cy="307777"/>
              </a:xfrm>
              <a:prstGeom prst="rect">
                <a:avLst/>
              </a:prstGeom>
              <a:noFill/>
            </p:spPr>
            <p:txBody>
              <a:bodyPr wrap="square">
                <a:spAutoFit/>
              </a:bodyPr>
              <a:lstStyle/>
              <a:p>
                <a:r>
                  <a:rPr lang="en-GB" sz="1400" b="1" dirty="0">
                    <a:latin typeface="Avenir Black" panose="02000503020000020003" pitchFamily="2" charset="0"/>
                  </a:rPr>
                  <a:t>Interdependencies</a:t>
                </a:r>
                <a:endParaRPr lang="en-GB" sz="1400" dirty="0"/>
              </a:p>
            </p:txBody>
          </p:sp>
        </p:grpSp>
        <p:sp>
          <p:nvSpPr>
            <p:cNvPr id="40" name="TextBox 39">
              <a:extLst>
                <a:ext uri="{FF2B5EF4-FFF2-40B4-BE49-F238E27FC236}">
                  <a16:creationId xmlns:a16="http://schemas.microsoft.com/office/drawing/2014/main" id="{568330F6-329F-EC9B-1F0A-694370EC8825}"/>
                </a:ext>
              </a:extLst>
            </p:cNvPr>
            <p:cNvSpPr txBox="1"/>
            <p:nvPr/>
          </p:nvSpPr>
          <p:spPr>
            <a:xfrm>
              <a:off x="411741" y="3630257"/>
              <a:ext cx="3564853" cy="830997"/>
            </a:xfrm>
            <a:prstGeom prst="rect">
              <a:avLst/>
            </a:prstGeom>
            <a:noFill/>
          </p:spPr>
          <p:txBody>
            <a:bodyPr wrap="square" rtlCol="0">
              <a:spAutoFit/>
            </a:bodyPr>
            <a:lstStyle/>
            <a:p>
              <a:r>
                <a:rPr lang="en-GB" sz="1200" dirty="0">
                  <a:latin typeface="Avenir Light" panose="020B0402020203020204" pitchFamily="34" charset="77"/>
                </a:rPr>
                <a:t>Interdependent sees organisations relying on each other for success.</a:t>
              </a:r>
            </a:p>
            <a:p>
              <a:r>
                <a:rPr lang="en-GB" sz="1200" dirty="0">
                  <a:latin typeface="Avenir Light" panose="020B0402020203020204" pitchFamily="34" charset="77"/>
                </a:rPr>
                <a:t>Airlines and airports work together to create a mutually beneficial business relationship.</a:t>
              </a:r>
            </a:p>
          </p:txBody>
        </p:sp>
      </p:grpSp>
      <p:grpSp>
        <p:nvGrpSpPr>
          <p:cNvPr id="5" name="Group 4">
            <a:extLst>
              <a:ext uri="{FF2B5EF4-FFF2-40B4-BE49-F238E27FC236}">
                <a16:creationId xmlns:a16="http://schemas.microsoft.com/office/drawing/2014/main" id="{21BDFD2F-6F4A-64C6-D3E1-8CE9E9C9A06B}"/>
              </a:ext>
            </a:extLst>
          </p:cNvPr>
          <p:cNvGrpSpPr/>
          <p:nvPr/>
        </p:nvGrpSpPr>
        <p:grpSpPr>
          <a:xfrm>
            <a:off x="3858283" y="1783589"/>
            <a:ext cx="2010606" cy="2010073"/>
            <a:chOff x="3652044" y="2853775"/>
            <a:chExt cx="2010606" cy="2010073"/>
          </a:xfrm>
        </p:grpSpPr>
        <p:grpSp>
          <p:nvGrpSpPr>
            <p:cNvPr id="15" name="Group 14">
              <a:extLst>
                <a:ext uri="{FF2B5EF4-FFF2-40B4-BE49-F238E27FC236}">
                  <a16:creationId xmlns:a16="http://schemas.microsoft.com/office/drawing/2014/main" id="{43833923-9AE4-0869-C122-CA1AA007448F}"/>
                </a:ext>
              </a:extLst>
            </p:cNvPr>
            <p:cNvGrpSpPr/>
            <p:nvPr/>
          </p:nvGrpSpPr>
          <p:grpSpPr>
            <a:xfrm>
              <a:off x="3652044" y="2853775"/>
              <a:ext cx="2010606" cy="2010073"/>
              <a:chOff x="3947697" y="2915325"/>
              <a:chExt cx="2010606" cy="2010073"/>
            </a:xfrm>
          </p:grpSpPr>
          <p:sp>
            <p:nvSpPr>
              <p:cNvPr id="19" name="Oval 18">
                <a:extLst>
                  <a:ext uri="{FF2B5EF4-FFF2-40B4-BE49-F238E27FC236}">
                    <a16:creationId xmlns:a16="http://schemas.microsoft.com/office/drawing/2014/main" id="{0C695FE9-DF67-B971-2D76-23EC71985C4C}"/>
                  </a:ext>
                </a:extLst>
              </p:cNvPr>
              <p:cNvSpPr/>
              <p:nvPr/>
            </p:nvSpPr>
            <p:spPr>
              <a:xfrm>
                <a:off x="3947697" y="2915325"/>
                <a:ext cx="2010606" cy="2010073"/>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5632B5E1-AC5D-0510-A11B-4DAEBED4D91D}"/>
                  </a:ext>
                </a:extLst>
              </p:cNvPr>
              <p:cNvSpPr txBox="1"/>
              <p:nvPr/>
            </p:nvSpPr>
            <p:spPr>
              <a:xfrm>
                <a:off x="4096115" y="3906232"/>
                <a:ext cx="1771720" cy="738664"/>
              </a:xfrm>
              <a:prstGeom prst="rect">
                <a:avLst/>
              </a:prstGeom>
              <a:noFill/>
            </p:spPr>
            <p:txBody>
              <a:bodyPr wrap="square" rtlCol="0">
                <a:spAutoFit/>
              </a:bodyPr>
              <a:lstStyle/>
              <a:p>
                <a:pPr algn="ctr"/>
                <a:r>
                  <a:rPr lang="en-GB" sz="1400" b="1" dirty="0">
                    <a:solidFill>
                      <a:schemeClr val="bg1"/>
                    </a:solidFill>
                    <a:latin typeface="Eurostile" panose="020B0504020202050204" pitchFamily="34" charset="77"/>
                  </a:rPr>
                  <a:t>Interrelationships and interdependencies</a:t>
                </a:r>
              </a:p>
            </p:txBody>
          </p:sp>
        </p:grpSp>
        <p:pic>
          <p:nvPicPr>
            <p:cNvPr id="3" name="Picture 2">
              <a:extLst>
                <a:ext uri="{FF2B5EF4-FFF2-40B4-BE49-F238E27FC236}">
                  <a16:creationId xmlns:a16="http://schemas.microsoft.com/office/drawing/2014/main" id="{AC68381B-C558-3609-9348-544A5B0F12EB}"/>
                </a:ext>
              </a:extLst>
            </p:cNvPr>
            <p:cNvPicPr>
              <a:picLocks noChangeAspect="1"/>
            </p:cNvPicPr>
            <p:nvPr/>
          </p:nvPicPr>
          <p:blipFill>
            <a:blip r:embed="rId4"/>
            <a:stretch>
              <a:fillRect/>
            </a:stretch>
          </p:blipFill>
          <p:spPr>
            <a:xfrm>
              <a:off x="4106735" y="3079451"/>
              <a:ext cx="1014506" cy="806533"/>
            </a:xfrm>
            <a:prstGeom prst="rect">
              <a:avLst/>
            </a:prstGeom>
          </p:spPr>
        </p:pic>
      </p:grpSp>
      <p:sp>
        <p:nvSpPr>
          <p:cNvPr id="17" name="Oval 16">
            <a:extLst>
              <a:ext uri="{FF2B5EF4-FFF2-40B4-BE49-F238E27FC236}">
                <a16:creationId xmlns:a16="http://schemas.microsoft.com/office/drawing/2014/main" id="{4CF64B07-0042-8DB8-2BBF-DC96605FEA9C}"/>
              </a:ext>
            </a:extLst>
          </p:cNvPr>
          <p:cNvSpPr/>
          <p:nvPr/>
        </p:nvSpPr>
        <p:spPr>
          <a:xfrm>
            <a:off x="443294" y="1205458"/>
            <a:ext cx="438912" cy="41718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3026B0A6-F2DE-4EEE-1DDD-EDA5C72101D5}"/>
              </a:ext>
            </a:extLst>
          </p:cNvPr>
          <p:cNvSpPr txBox="1"/>
          <p:nvPr/>
        </p:nvSpPr>
        <p:spPr>
          <a:xfrm>
            <a:off x="453316" y="1184919"/>
            <a:ext cx="7004304" cy="388568"/>
          </a:xfrm>
          <a:prstGeom prst="rect">
            <a:avLst/>
          </a:prstGeom>
          <a:noFill/>
          <a:ln>
            <a:noFill/>
          </a:ln>
        </p:spPr>
        <p:txBody>
          <a:bodyPr wrap="square">
            <a:spAutoFit/>
          </a:bodyPr>
          <a:lstStyle/>
          <a:p>
            <a:pPr>
              <a:lnSpc>
                <a:spcPct val="150000"/>
              </a:lnSpc>
            </a:pPr>
            <a:r>
              <a:rPr lang="en-GB" sz="1400" b="1" dirty="0">
                <a:solidFill>
                  <a:schemeClr val="bg1"/>
                </a:solidFill>
                <a:latin typeface="Avenir Black" panose="02000503020000020003" pitchFamily="2" charset="0"/>
              </a:rPr>
              <a:t>B3.   </a:t>
            </a:r>
            <a:r>
              <a:rPr lang="en-GB" sz="1400" b="1" dirty="0">
                <a:solidFill>
                  <a:srgbClr val="00AAAD"/>
                </a:solidFill>
                <a:effectLst/>
                <a:latin typeface="Avenir Black" panose="02000503020000020003" pitchFamily="2" charset="0"/>
              </a:rPr>
              <a:t>Interrelationships and interdependencies in the travel and tourism industry </a:t>
            </a:r>
            <a:endParaRPr lang="en-GB" sz="1400" b="1" dirty="0">
              <a:solidFill>
                <a:srgbClr val="00AAAD"/>
              </a:solidFill>
              <a:latin typeface="Avenir Black" panose="02000503020000020003" pitchFamily="2" charset="0"/>
            </a:endParaRPr>
          </a:p>
        </p:txBody>
      </p:sp>
      <p:sp>
        <p:nvSpPr>
          <p:cNvPr id="25" name="TextBox 24">
            <a:extLst>
              <a:ext uri="{FF2B5EF4-FFF2-40B4-BE49-F238E27FC236}">
                <a16:creationId xmlns:a16="http://schemas.microsoft.com/office/drawing/2014/main" id="{62D11D4F-1B39-6353-07DA-26A078E9F9DD}"/>
              </a:ext>
            </a:extLst>
          </p:cNvPr>
          <p:cNvSpPr txBox="1"/>
          <p:nvPr/>
        </p:nvSpPr>
        <p:spPr>
          <a:xfrm>
            <a:off x="4701779" y="6458842"/>
            <a:ext cx="5120640" cy="295337"/>
          </a:xfrm>
          <a:prstGeom prst="rect">
            <a:avLst/>
          </a:prstGeom>
          <a:noFill/>
        </p:spPr>
        <p:txBody>
          <a:bodyPr wrap="square">
            <a:spAutoFit/>
          </a:bodyPr>
          <a:lstStyle/>
          <a:p>
            <a:pPr>
              <a:lnSpc>
                <a:spcPct val="150000"/>
              </a:lnSpc>
            </a:pPr>
            <a:r>
              <a:rPr lang="en-GB" sz="1000" dirty="0">
                <a:solidFill>
                  <a:schemeClr val="bg1"/>
                </a:solidFill>
                <a:latin typeface="Eurostile" panose="020B0504020202050204" pitchFamily="34" charset="77"/>
              </a:rPr>
              <a:t>B3. </a:t>
            </a:r>
            <a:r>
              <a:rPr lang="en-GB" sz="1000" dirty="0">
                <a:solidFill>
                  <a:schemeClr val="bg1"/>
                </a:solidFill>
                <a:effectLst/>
                <a:latin typeface="Eurostile" panose="020B0504020202050204" pitchFamily="34" charset="77"/>
              </a:rPr>
              <a:t>Interrelationships and interdependencies in the travel and tourism industry </a:t>
            </a:r>
            <a:endParaRPr lang="en-GB" sz="1000" dirty="0">
              <a:solidFill>
                <a:schemeClr val="bg1"/>
              </a:solidFill>
              <a:latin typeface="Eurostile" panose="020B0504020202050204" pitchFamily="34" charset="77"/>
            </a:endParaRPr>
          </a:p>
        </p:txBody>
      </p:sp>
    </p:spTree>
    <p:extLst>
      <p:ext uri="{BB962C8B-B14F-4D97-AF65-F5344CB8AC3E}">
        <p14:creationId xmlns:p14="http://schemas.microsoft.com/office/powerpoint/2010/main" val="20798746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262099" y="6458842"/>
            <a:ext cx="2228850" cy="365125"/>
          </a:xfrm>
        </p:spPr>
        <p:txBody>
          <a:bodyPr/>
          <a:lstStyle/>
          <a:p>
            <a:fld id="{E7B70798-690E-5944-9C42-5F5DFEB47247}" type="slidenum">
              <a:rPr lang="en-GB" smtClean="0">
                <a:solidFill>
                  <a:schemeClr val="bg1"/>
                </a:solidFill>
              </a:rPr>
              <a:t>45</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D13A0EE-D676-00D5-4E13-9F09C45C3B2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105" y="6179718"/>
            <a:ext cx="711559" cy="566584"/>
          </a:xfrm>
          <a:prstGeom prst="rect">
            <a:avLst/>
          </a:prstGeom>
        </p:spPr>
      </p:pic>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3"/>
          <a:stretch>
            <a:fillRect/>
          </a:stretch>
        </p:blipFill>
        <p:spPr>
          <a:xfrm>
            <a:off x="8296641" y="293786"/>
            <a:ext cx="1384836" cy="809036"/>
          </a:xfrm>
          <a:prstGeom prst="rect">
            <a:avLst/>
          </a:prstGeom>
        </p:spPr>
      </p:pic>
      <p:sp>
        <p:nvSpPr>
          <p:cNvPr id="41" name="TextBox 40">
            <a:extLst>
              <a:ext uri="{FF2B5EF4-FFF2-40B4-BE49-F238E27FC236}">
                <a16:creationId xmlns:a16="http://schemas.microsoft.com/office/drawing/2014/main" id="{352E63F2-1921-E9CE-12D0-A999141A3434}"/>
              </a:ext>
            </a:extLst>
          </p:cNvPr>
          <p:cNvSpPr txBox="1"/>
          <p:nvPr/>
        </p:nvSpPr>
        <p:spPr>
          <a:xfrm>
            <a:off x="264066" y="862287"/>
            <a:ext cx="8170355" cy="276999"/>
          </a:xfrm>
          <a:prstGeom prst="rect">
            <a:avLst/>
          </a:prstGeom>
          <a:noFill/>
        </p:spPr>
        <p:txBody>
          <a:bodyPr wrap="square">
            <a:spAutoFit/>
          </a:bodyPr>
          <a:lstStyle/>
          <a:p>
            <a:r>
              <a:rPr lang="en-GB" sz="1200" b="1" dirty="0">
                <a:effectLst/>
                <a:latin typeface="Eurostile" panose="020B0504020202050204" pitchFamily="34" charset="77"/>
              </a:rPr>
              <a:t>B. The types of travel and tourism organisations, their roles and the products and services they offer to customers </a:t>
            </a:r>
            <a:endParaRPr lang="en-GB" sz="1200" b="1" dirty="0">
              <a:latin typeface="Eurostile" panose="020B0504020202050204" pitchFamily="34" charset="77"/>
            </a:endParaRPr>
          </a:p>
        </p:txBody>
      </p:sp>
      <p:sp>
        <p:nvSpPr>
          <p:cNvPr id="28" name="TextBox 27">
            <a:extLst>
              <a:ext uri="{FF2B5EF4-FFF2-40B4-BE49-F238E27FC236}">
                <a16:creationId xmlns:a16="http://schemas.microsoft.com/office/drawing/2014/main" id="{938E549F-E48C-DD64-3F1B-A1B3EBA97B09}"/>
              </a:ext>
            </a:extLst>
          </p:cNvPr>
          <p:cNvSpPr txBox="1"/>
          <p:nvPr/>
        </p:nvSpPr>
        <p:spPr>
          <a:xfrm>
            <a:off x="533665" y="3036475"/>
            <a:ext cx="4426989" cy="3077766"/>
          </a:xfrm>
          <a:prstGeom prst="rect">
            <a:avLst/>
          </a:prstGeom>
          <a:noFill/>
        </p:spPr>
        <p:txBody>
          <a:bodyPr wrap="square">
            <a:spAutoFit/>
          </a:bodyPr>
          <a:lstStyle/>
          <a:p>
            <a:pPr>
              <a:lnSpc>
                <a:spcPct val="150000"/>
              </a:lnSpc>
            </a:pPr>
            <a:r>
              <a:rPr lang="en-GB" sz="1100" dirty="0">
                <a:latin typeface="Avenir Light" panose="020B0402020203020204" pitchFamily="34" charset="77"/>
              </a:rPr>
              <a:t>. </a:t>
            </a:r>
            <a:r>
              <a:rPr lang="en-GB" sz="1200" dirty="0">
                <a:latin typeface="Avenir Light" panose="020B0402020203020204" pitchFamily="34" charset="77"/>
              </a:rPr>
              <a:t>Increase market share + revenue </a:t>
            </a:r>
          </a:p>
          <a:p>
            <a:pPr>
              <a:lnSpc>
                <a:spcPct val="150000"/>
              </a:lnSpc>
            </a:pPr>
            <a:r>
              <a:rPr lang="en-GB" sz="1200" dirty="0">
                <a:latin typeface="Avenir Light" panose="020B0402020203020204" pitchFamily="34" charset="77"/>
              </a:rPr>
              <a:t>. Reduce competition</a:t>
            </a:r>
          </a:p>
          <a:p>
            <a:pPr>
              <a:lnSpc>
                <a:spcPct val="150000"/>
              </a:lnSpc>
            </a:pPr>
            <a:r>
              <a:rPr lang="en-GB" sz="1200" dirty="0">
                <a:latin typeface="Avenir Light" panose="020B0402020203020204" pitchFamily="34" charset="77"/>
              </a:rPr>
              <a:t>. Economies of scale</a:t>
            </a:r>
          </a:p>
          <a:p>
            <a:pPr>
              <a:lnSpc>
                <a:spcPct val="150000"/>
              </a:lnSpc>
            </a:pPr>
            <a:r>
              <a:rPr lang="en-GB" sz="1200" dirty="0">
                <a:latin typeface="Avenir Light" panose="020B0402020203020204" pitchFamily="34" charset="77"/>
              </a:rPr>
              <a:t>. Extend geographical reach</a:t>
            </a:r>
          </a:p>
          <a:p>
            <a:pPr>
              <a:lnSpc>
                <a:spcPct val="150000"/>
              </a:lnSpc>
            </a:pPr>
            <a:r>
              <a:rPr lang="en-GB" sz="1200" dirty="0">
                <a:latin typeface="Avenir Light" panose="020B0402020203020204" pitchFamily="34" charset="77"/>
              </a:rPr>
              <a:t>. Add products + services</a:t>
            </a:r>
          </a:p>
          <a:p>
            <a:pPr>
              <a:lnSpc>
                <a:spcPct val="150000"/>
              </a:lnSpc>
            </a:pPr>
            <a:r>
              <a:rPr lang="en-GB" sz="1200" dirty="0">
                <a:latin typeface="Avenir Light" panose="020B0402020203020204" pitchFamily="34" charset="77"/>
              </a:rPr>
              <a:t>. Become more efficient</a:t>
            </a:r>
          </a:p>
          <a:p>
            <a:pPr>
              <a:lnSpc>
                <a:spcPct val="150000"/>
              </a:lnSpc>
            </a:pPr>
            <a:r>
              <a:rPr lang="en-GB" sz="1200" dirty="0">
                <a:latin typeface="Avenir Light" panose="020B0402020203020204" pitchFamily="34" charset="77"/>
              </a:rPr>
              <a:t>BUT</a:t>
            </a:r>
          </a:p>
          <a:p>
            <a:pPr>
              <a:lnSpc>
                <a:spcPct val="150000"/>
              </a:lnSpc>
            </a:pPr>
            <a:r>
              <a:rPr lang="en-GB" sz="1200" dirty="0">
                <a:latin typeface="Avenir Light" panose="020B0402020203020204" pitchFamily="34" charset="77"/>
              </a:rPr>
              <a:t>. Buying another business can create debt</a:t>
            </a:r>
          </a:p>
          <a:p>
            <a:pPr>
              <a:lnSpc>
                <a:spcPct val="150000"/>
              </a:lnSpc>
            </a:pPr>
            <a:r>
              <a:rPr lang="en-GB" sz="1200" dirty="0">
                <a:latin typeface="Avenir Light" panose="020B0402020203020204" pitchFamily="34" charset="77"/>
              </a:rPr>
              <a:t>. Expand too quickly – too large</a:t>
            </a:r>
          </a:p>
          <a:p>
            <a:pPr>
              <a:lnSpc>
                <a:spcPct val="150000"/>
              </a:lnSpc>
            </a:pPr>
            <a:r>
              <a:rPr lang="en-GB" sz="1200" dirty="0">
                <a:latin typeface="Avenir Light" panose="020B0402020203020204" pitchFamily="34" charset="77"/>
              </a:rPr>
              <a:t>. Can be difficult to buy/merge in different countries</a:t>
            </a:r>
          </a:p>
          <a:p>
            <a:endParaRPr lang="en-GB" sz="1400" dirty="0"/>
          </a:p>
        </p:txBody>
      </p:sp>
      <p:grpSp>
        <p:nvGrpSpPr>
          <p:cNvPr id="36" name="Group 35">
            <a:extLst>
              <a:ext uri="{FF2B5EF4-FFF2-40B4-BE49-F238E27FC236}">
                <a16:creationId xmlns:a16="http://schemas.microsoft.com/office/drawing/2014/main" id="{1BF29E84-8076-EB95-2B75-90D681854467}"/>
              </a:ext>
            </a:extLst>
          </p:cNvPr>
          <p:cNvGrpSpPr/>
          <p:nvPr/>
        </p:nvGrpSpPr>
        <p:grpSpPr>
          <a:xfrm>
            <a:off x="453316" y="1804905"/>
            <a:ext cx="4407407" cy="344733"/>
            <a:chOff x="882206" y="2495389"/>
            <a:chExt cx="4407407" cy="344733"/>
          </a:xfrm>
        </p:grpSpPr>
        <p:sp>
          <p:nvSpPr>
            <p:cNvPr id="37" name="Oval 36">
              <a:extLst>
                <a:ext uri="{FF2B5EF4-FFF2-40B4-BE49-F238E27FC236}">
                  <a16:creationId xmlns:a16="http://schemas.microsoft.com/office/drawing/2014/main" id="{2401F7C8-2299-B4A1-C075-A8795AE5DDE6}"/>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a:extLst>
                <a:ext uri="{FF2B5EF4-FFF2-40B4-BE49-F238E27FC236}">
                  <a16:creationId xmlns:a16="http://schemas.microsoft.com/office/drawing/2014/main" id="{00273C80-9920-9E41-B642-E4712A64588F}"/>
                </a:ext>
              </a:extLst>
            </p:cNvPr>
            <p:cNvSpPr txBox="1"/>
            <p:nvPr/>
          </p:nvSpPr>
          <p:spPr>
            <a:xfrm>
              <a:off x="939362" y="2528869"/>
              <a:ext cx="4350251" cy="307777"/>
            </a:xfrm>
            <a:prstGeom prst="rect">
              <a:avLst/>
            </a:prstGeom>
            <a:noFill/>
          </p:spPr>
          <p:txBody>
            <a:bodyPr wrap="square">
              <a:spAutoFit/>
            </a:bodyPr>
            <a:lstStyle/>
            <a:p>
              <a:r>
                <a:rPr lang="en-GB" sz="1400" b="1" dirty="0">
                  <a:latin typeface="Avenir Black" panose="02000503020000020003" pitchFamily="2" charset="0"/>
                </a:rPr>
                <a:t>Horizontal integration</a:t>
              </a:r>
              <a:endParaRPr lang="en-GB" sz="1400" dirty="0"/>
            </a:p>
          </p:txBody>
        </p:sp>
      </p:grpSp>
      <p:sp>
        <p:nvSpPr>
          <p:cNvPr id="39" name="TextBox 38">
            <a:extLst>
              <a:ext uri="{FF2B5EF4-FFF2-40B4-BE49-F238E27FC236}">
                <a16:creationId xmlns:a16="http://schemas.microsoft.com/office/drawing/2014/main" id="{9290AF96-2245-6FE9-7C55-8B0C3F843BBC}"/>
              </a:ext>
            </a:extLst>
          </p:cNvPr>
          <p:cNvSpPr txBox="1"/>
          <p:nvPr/>
        </p:nvSpPr>
        <p:spPr>
          <a:xfrm>
            <a:off x="558382" y="2197955"/>
            <a:ext cx="2806780" cy="646331"/>
          </a:xfrm>
          <a:prstGeom prst="rect">
            <a:avLst/>
          </a:prstGeom>
          <a:noFill/>
        </p:spPr>
        <p:txBody>
          <a:bodyPr wrap="square">
            <a:spAutoFit/>
          </a:bodyPr>
          <a:lstStyle/>
          <a:p>
            <a:r>
              <a:rPr lang="en-GB" sz="1200" dirty="0">
                <a:effectLst/>
                <a:latin typeface="Avenir Light" panose="020B0402020203020204" pitchFamily="34" charset="77"/>
              </a:rPr>
              <a:t>When an organisation joins (merges) with another of the same type – airline with airline</a:t>
            </a:r>
            <a:endParaRPr lang="en-GB" sz="1200" dirty="0">
              <a:latin typeface="Avenir Light" panose="020B0402020203020204" pitchFamily="34" charset="77"/>
            </a:endParaRPr>
          </a:p>
        </p:txBody>
      </p:sp>
      <p:grpSp>
        <p:nvGrpSpPr>
          <p:cNvPr id="11" name="Group 10">
            <a:extLst>
              <a:ext uri="{FF2B5EF4-FFF2-40B4-BE49-F238E27FC236}">
                <a16:creationId xmlns:a16="http://schemas.microsoft.com/office/drawing/2014/main" id="{3CF28186-33F5-A2D2-1FFA-2240E679CBF0}"/>
              </a:ext>
            </a:extLst>
          </p:cNvPr>
          <p:cNvGrpSpPr/>
          <p:nvPr/>
        </p:nvGrpSpPr>
        <p:grpSpPr>
          <a:xfrm>
            <a:off x="5778421" y="1858254"/>
            <a:ext cx="3775944" cy="1017186"/>
            <a:chOff x="264066" y="3259402"/>
            <a:chExt cx="3775944" cy="1017186"/>
          </a:xfrm>
        </p:grpSpPr>
        <p:grpSp>
          <p:nvGrpSpPr>
            <p:cNvPr id="22" name="Group 21">
              <a:extLst>
                <a:ext uri="{FF2B5EF4-FFF2-40B4-BE49-F238E27FC236}">
                  <a16:creationId xmlns:a16="http://schemas.microsoft.com/office/drawing/2014/main" id="{1ABA7E02-14E4-D677-E2CF-46DE234BD350}"/>
                </a:ext>
              </a:extLst>
            </p:cNvPr>
            <p:cNvGrpSpPr/>
            <p:nvPr/>
          </p:nvGrpSpPr>
          <p:grpSpPr>
            <a:xfrm>
              <a:off x="264066" y="3259402"/>
              <a:ext cx="2565624" cy="344733"/>
              <a:chOff x="882206" y="2495389"/>
              <a:chExt cx="2565624" cy="344733"/>
            </a:xfrm>
          </p:grpSpPr>
          <p:sp>
            <p:nvSpPr>
              <p:cNvPr id="23" name="Oval 22">
                <a:extLst>
                  <a:ext uri="{FF2B5EF4-FFF2-40B4-BE49-F238E27FC236}">
                    <a16:creationId xmlns:a16="http://schemas.microsoft.com/office/drawing/2014/main" id="{BDB1C9DF-DDA2-8C5A-5137-0D2ADF5DEFF9}"/>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765D5880-E63E-BD95-A4CC-D31E3F892DEA}"/>
                  </a:ext>
                </a:extLst>
              </p:cNvPr>
              <p:cNvSpPr txBox="1"/>
              <p:nvPr/>
            </p:nvSpPr>
            <p:spPr>
              <a:xfrm>
                <a:off x="900493" y="2531185"/>
                <a:ext cx="2547337" cy="307777"/>
              </a:xfrm>
              <a:prstGeom prst="rect">
                <a:avLst/>
              </a:prstGeom>
              <a:noFill/>
            </p:spPr>
            <p:txBody>
              <a:bodyPr wrap="square">
                <a:spAutoFit/>
              </a:bodyPr>
              <a:lstStyle/>
              <a:p>
                <a:r>
                  <a:rPr lang="en-GB" sz="1400" b="1" dirty="0">
                    <a:latin typeface="Avenir Black" panose="02000503020000020003" pitchFamily="2" charset="0"/>
                  </a:rPr>
                  <a:t>Vertical integration</a:t>
                </a:r>
                <a:endParaRPr lang="en-GB" sz="1400" dirty="0"/>
              </a:p>
            </p:txBody>
          </p:sp>
        </p:grpSp>
        <p:sp>
          <p:nvSpPr>
            <p:cNvPr id="40" name="TextBox 39">
              <a:extLst>
                <a:ext uri="{FF2B5EF4-FFF2-40B4-BE49-F238E27FC236}">
                  <a16:creationId xmlns:a16="http://schemas.microsoft.com/office/drawing/2014/main" id="{568330F6-329F-EC9B-1F0A-694370EC8825}"/>
                </a:ext>
              </a:extLst>
            </p:cNvPr>
            <p:cNvSpPr txBox="1"/>
            <p:nvPr/>
          </p:nvSpPr>
          <p:spPr>
            <a:xfrm>
              <a:off x="411742" y="3630257"/>
              <a:ext cx="3628268" cy="646331"/>
            </a:xfrm>
            <a:prstGeom prst="rect">
              <a:avLst/>
            </a:prstGeom>
            <a:noFill/>
          </p:spPr>
          <p:txBody>
            <a:bodyPr wrap="square" rtlCol="0">
              <a:spAutoFit/>
            </a:bodyPr>
            <a:lstStyle/>
            <a:p>
              <a:r>
                <a:rPr lang="en-GB" sz="1200" dirty="0">
                  <a:latin typeface="Avenir Light" panose="020B0402020203020204" pitchFamily="34" charset="77"/>
                </a:rPr>
                <a:t>When a business merges or buys another that has a different role in the same industry – airline buys a travel agency</a:t>
              </a:r>
            </a:p>
          </p:txBody>
        </p:sp>
      </p:grpSp>
      <p:grpSp>
        <p:nvGrpSpPr>
          <p:cNvPr id="3" name="Group 2">
            <a:extLst>
              <a:ext uri="{FF2B5EF4-FFF2-40B4-BE49-F238E27FC236}">
                <a16:creationId xmlns:a16="http://schemas.microsoft.com/office/drawing/2014/main" id="{8CA05F58-0D62-E032-A2B5-95D69B4D0E93}"/>
              </a:ext>
            </a:extLst>
          </p:cNvPr>
          <p:cNvGrpSpPr/>
          <p:nvPr/>
        </p:nvGrpSpPr>
        <p:grpSpPr>
          <a:xfrm>
            <a:off x="3666170" y="1739596"/>
            <a:ext cx="2010606" cy="2010073"/>
            <a:chOff x="3858283" y="1783589"/>
            <a:chExt cx="2010606" cy="2010073"/>
          </a:xfrm>
        </p:grpSpPr>
        <p:grpSp>
          <p:nvGrpSpPr>
            <p:cNvPr id="15" name="Group 14">
              <a:extLst>
                <a:ext uri="{FF2B5EF4-FFF2-40B4-BE49-F238E27FC236}">
                  <a16:creationId xmlns:a16="http://schemas.microsoft.com/office/drawing/2014/main" id="{43833923-9AE4-0869-C122-CA1AA007448F}"/>
                </a:ext>
              </a:extLst>
            </p:cNvPr>
            <p:cNvGrpSpPr/>
            <p:nvPr/>
          </p:nvGrpSpPr>
          <p:grpSpPr>
            <a:xfrm>
              <a:off x="3858283" y="1783589"/>
              <a:ext cx="2010606" cy="2010073"/>
              <a:chOff x="3947697" y="2915325"/>
              <a:chExt cx="2010606" cy="2010073"/>
            </a:xfrm>
          </p:grpSpPr>
          <p:sp>
            <p:nvSpPr>
              <p:cNvPr id="19" name="Oval 18">
                <a:extLst>
                  <a:ext uri="{FF2B5EF4-FFF2-40B4-BE49-F238E27FC236}">
                    <a16:creationId xmlns:a16="http://schemas.microsoft.com/office/drawing/2014/main" id="{0C695FE9-DF67-B971-2D76-23EC71985C4C}"/>
                  </a:ext>
                </a:extLst>
              </p:cNvPr>
              <p:cNvSpPr/>
              <p:nvPr/>
            </p:nvSpPr>
            <p:spPr>
              <a:xfrm>
                <a:off x="3947697" y="2915325"/>
                <a:ext cx="2010606" cy="2010073"/>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5632B5E1-AC5D-0510-A11B-4DAEBED4D91D}"/>
                  </a:ext>
                </a:extLst>
              </p:cNvPr>
              <p:cNvSpPr txBox="1"/>
              <p:nvPr/>
            </p:nvSpPr>
            <p:spPr>
              <a:xfrm>
                <a:off x="4073780" y="4014175"/>
                <a:ext cx="1771720" cy="738664"/>
              </a:xfrm>
              <a:prstGeom prst="rect">
                <a:avLst/>
              </a:prstGeom>
              <a:noFill/>
            </p:spPr>
            <p:txBody>
              <a:bodyPr wrap="square" rtlCol="0">
                <a:spAutoFit/>
              </a:bodyPr>
              <a:lstStyle/>
              <a:p>
                <a:pPr algn="ctr"/>
                <a:r>
                  <a:rPr lang="en-GB" sz="1400" b="1" dirty="0">
                    <a:solidFill>
                      <a:schemeClr val="bg1"/>
                    </a:solidFill>
                    <a:latin typeface="Eurostile" panose="020B0504020202050204" pitchFamily="34" charset="77"/>
                  </a:rPr>
                  <a:t>Horizontal </a:t>
                </a:r>
              </a:p>
              <a:p>
                <a:pPr algn="ctr"/>
                <a:r>
                  <a:rPr lang="en-GB" sz="1400" b="1" dirty="0">
                    <a:solidFill>
                      <a:schemeClr val="bg1"/>
                    </a:solidFill>
                    <a:latin typeface="Eurostile" panose="020B0504020202050204" pitchFamily="34" charset="77"/>
                  </a:rPr>
                  <a:t>and vertical integration</a:t>
                </a:r>
              </a:p>
            </p:txBody>
          </p:sp>
        </p:grpSp>
        <p:pic>
          <p:nvPicPr>
            <p:cNvPr id="17" name="Picture 16">
              <a:extLst>
                <a:ext uri="{FF2B5EF4-FFF2-40B4-BE49-F238E27FC236}">
                  <a16:creationId xmlns:a16="http://schemas.microsoft.com/office/drawing/2014/main" id="{C257D4A4-1840-97D5-5219-A35CD43EE435}"/>
                </a:ext>
              </a:extLst>
            </p:cNvPr>
            <p:cNvPicPr>
              <a:picLocks noChangeAspect="1"/>
            </p:cNvPicPr>
            <p:nvPr/>
          </p:nvPicPr>
          <p:blipFill>
            <a:blip r:embed="rId4"/>
            <a:stretch>
              <a:fillRect/>
            </a:stretch>
          </p:blipFill>
          <p:spPr>
            <a:xfrm>
              <a:off x="4265364" y="1975957"/>
              <a:ext cx="1132285" cy="927203"/>
            </a:xfrm>
            <a:prstGeom prst="rect">
              <a:avLst/>
            </a:prstGeom>
          </p:spPr>
        </p:pic>
      </p:grpSp>
      <p:sp>
        <p:nvSpPr>
          <p:cNvPr id="25" name="TextBox 24">
            <a:extLst>
              <a:ext uri="{FF2B5EF4-FFF2-40B4-BE49-F238E27FC236}">
                <a16:creationId xmlns:a16="http://schemas.microsoft.com/office/drawing/2014/main" id="{2E968059-3E32-DC35-881D-0C2FAD23BB5D}"/>
              </a:ext>
            </a:extLst>
          </p:cNvPr>
          <p:cNvSpPr txBox="1"/>
          <p:nvPr/>
        </p:nvSpPr>
        <p:spPr>
          <a:xfrm>
            <a:off x="4701779" y="6458842"/>
            <a:ext cx="5120640" cy="295337"/>
          </a:xfrm>
          <a:prstGeom prst="rect">
            <a:avLst/>
          </a:prstGeom>
          <a:noFill/>
        </p:spPr>
        <p:txBody>
          <a:bodyPr wrap="square">
            <a:spAutoFit/>
          </a:bodyPr>
          <a:lstStyle/>
          <a:p>
            <a:pPr>
              <a:lnSpc>
                <a:spcPct val="150000"/>
              </a:lnSpc>
            </a:pPr>
            <a:r>
              <a:rPr lang="en-GB" sz="1000" dirty="0">
                <a:solidFill>
                  <a:schemeClr val="bg1"/>
                </a:solidFill>
                <a:latin typeface="Eurostile" panose="020B0504020202050204" pitchFamily="34" charset="77"/>
              </a:rPr>
              <a:t>B3. </a:t>
            </a:r>
            <a:r>
              <a:rPr lang="en-GB" sz="1000" dirty="0">
                <a:solidFill>
                  <a:schemeClr val="bg1"/>
                </a:solidFill>
                <a:effectLst/>
                <a:latin typeface="Eurostile" panose="020B0504020202050204" pitchFamily="34" charset="77"/>
              </a:rPr>
              <a:t>Interrelationships and interdependencies in the travel and tourism industry </a:t>
            </a:r>
            <a:endParaRPr lang="en-GB" sz="1000" dirty="0">
              <a:solidFill>
                <a:schemeClr val="bg1"/>
              </a:solidFill>
              <a:latin typeface="Eurostile" panose="020B0504020202050204" pitchFamily="34" charset="77"/>
            </a:endParaRPr>
          </a:p>
        </p:txBody>
      </p:sp>
      <p:sp>
        <p:nvSpPr>
          <p:cNvPr id="2" name="TextBox 1">
            <a:extLst>
              <a:ext uri="{FF2B5EF4-FFF2-40B4-BE49-F238E27FC236}">
                <a16:creationId xmlns:a16="http://schemas.microsoft.com/office/drawing/2014/main" id="{B9A9994C-881B-E95C-85CF-C9FBCE19127E}"/>
              </a:ext>
            </a:extLst>
          </p:cNvPr>
          <p:cNvSpPr txBox="1"/>
          <p:nvPr/>
        </p:nvSpPr>
        <p:spPr>
          <a:xfrm>
            <a:off x="5879664" y="3101283"/>
            <a:ext cx="4426989" cy="2523768"/>
          </a:xfrm>
          <a:prstGeom prst="rect">
            <a:avLst/>
          </a:prstGeom>
          <a:noFill/>
        </p:spPr>
        <p:txBody>
          <a:bodyPr wrap="square">
            <a:spAutoFit/>
          </a:bodyPr>
          <a:lstStyle/>
          <a:p>
            <a:pPr>
              <a:lnSpc>
                <a:spcPct val="150000"/>
              </a:lnSpc>
            </a:pPr>
            <a:r>
              <a:rPr lang="en-GB" sz="1100" dirty="0">
                <a:latin typeface="Avenir Light" panose="020B0402020203020204" pitchFamily="34" charset="77"/>
              </a:rPr>
              <a:t>. </a:t>
            </a:r>
            <a:r>
              <a:rPr lang="en-GB" sz="1200" dirty="0">
                <a:latin typeface="Avenir Light" panose="020B0402020203020204" pitchFamily="34" charset="77"/>
              </a:rPr>
              <a:t>Control more of the distribution channel</a:t>
            </a:r>
          </a:p>
          <a:p>
            <a:pPr>
              <a:lnSpc>
                <a:spcPct val="150000"/>
              </a:lnSpc>
            </a:pPr>
            <a:r>
              <a:rPr lang="en-GB" sz="1200" dirty="0">
                <a:latin typeface="Avenir Light" panose="020B0402020203020204" pitchFamily="34" charset="77"/>
              </a:rPr>
              <a:t>. Extend geographical reach</a:t>
            </a:r>
          </a:p>
          <a:p>
            <a:pPr>
              <a:lnSpc>
                <a:spcPct val="150000"/>
              </a:lnSpc>
            </a:pPr>
            <a:r>
              <a:rPr lang="en-GB" sz="1200" dirty="0">
                <a:latin typeface="Avenir Light" panose="020B0402020203020204" pitchFamily="34" charset="77"/>
              </a:rPr>
              <a:t>. Economies of scale</a:t>
            </a:r>
          </a:p>
          <a:p>
            <a:pPr>
              <a:lnSpc>
                <a:spcPct val="150000"/>
              </a:lnSpc>
            </a:pPr>
            <a:r>
              <a:rPr lang="en-GB" sz="1200" dirty="0">
                <a:latin typeface="Avenir Light" panose="020B0402020203020204" pitchFamily="34" charset="77"/>
              </a:rPr>
              <a:t>. Become more efficient</a:t>
            </a:r>
          </a:p>
          <a:p>
            <a:pPr>
              <a:lnSpc>
                <a:spcPct val="150000"/>
              </a:lnSpc>
            </a:pPr>
            <a:endParaRPr lang="en-GB" sz="1200" dirty="0">
              <a:latin typeface="Avenir Light" panose="020B0402020203020204" pitchFamily="34" charset="77"/>
            </a:endParaRPr>
          </a:p>
          <a:p>
            <a:pPr>
              <a:lnSpc>
                <a:spcPct val="150000"/>
              </a:lnSpc>
            </a:pPr>
            <a:r>
              <a:rPr lang="en-GB" sz="1200" dirty="0">
                <a:latin typeface="Avenir Light" panose="020B0402020203020204" pitchFamily="34" charset="77"/>
              </a:rPr>
              <a:t>BUT</a:t>
            </a:r>
          </a:p>
          <a:p>
            <a:pPr>
              <a:lnSpc>
                <a:spcPct val="150000"/>
              </a:lnSpc>
            </a:pPr>
            <a:r>
              <a:rPr lang="en-GB" sz="1200" dirty="0">
                <a:latin typeface="Avenir Light" panose="020B0402020203020204" pitchFamily="34" charset="77"/>
              </a:rPr>
              <a:t>. Buying another business can create debt</a:t>
            </a:r>
          </a:p>
          <a:p>
            <a:pPr>
              <a:lnSpc>
                <a:spcPct val="150000"/>
              </a:lnSpc>
            </a:pPr>
            <a:r>
              <a:rPr lang="en-GB" sz="1200" dirty="0">
                <a:latin typeface="Avenir Light" panose="020B0402020203020204" pitchFamily="34" charset="77"/>
              </a:rPr>
              <a:t>. No knowledge of new business area</a:t>
            </a:r>
          </a:p>
          <a:p>
            <a:endParaRPr lang="en-GB" sz="1400" dirty="0"/>
          </a:p>
        </p:txBody>
      </p:sp>
      <p:grpSp>
        <p:nvGrpSpPr>
          <p:cNvPr id="32" name="Group 31">
            <a:extLst>
              <a:ext uri="{FF2B5EF4-FFF2-40B4-BE49-F238E27FC236}">
                <a16:creationId xmlns:a16="http://schemas.microsoft.com/office/drawing/2014/main" id="{DEF71BBA-DAD6-C328-C374-D489668A4296}"/>
              </a:ext>
            </a:extLst>
          </p:cNvPr>
          <p:cNvGrpSpPr/>
          <p:nvPr/>
        </p:nvGrpSpPr>
        <p:grpSpPr>
          <a:xfrm>
            <a:off x="6739128" y="5623784"/>
            <a:ext cx="1208771" cy="601259"/>
            <a:chOff x="6053328" y="5578459"/>
            <a:chExt cx="1208771" cy="601259"/>
          </a:xfrm>
        </p:grpSpPr>
        <p:pic>
          <p:nvPicPr>
            <p:cNvPr id="5" name="Picture 4">
              <a:hlinkClick r:id="rId5"/>
              <a:extLst>
                <a:ext uri="{FF2B5EF4-FFF2-40B4-BE49-F238E27FC236}">
                  <a16:creationId xmlns:a16="http://schemas.microsoft.com/office/drawing/2014/main" id="{49194829-D434-91BA-595D-096630E2A875}"/>
                </a:ext>
              </a:extLst>
            </p:cNvPr>
            <p:cNvPicPr>
              <a:picLocks noChangeAspect="1"/>
            </p:cNvPicPr>
            <p:nvPr/>
          </p:nvPicPr>
          <p:blipFill>
            <a:blip r:embed="rId6"/>
            <a:stretch>
              <a:fillRect/>
            </a:stretch>
          </p:blipFill>
          <p:spPr>
            <a:xfrm>
              <a:off x="6141774" y="5578459"/>
              <a:ext cx="1081089" cy="544869"/>
            </a:xfrm>
            <a:prstGeom prst="rect">
              <a:avLst/>
            </a:prstGeom>
          </p:spPr>
        </p:pic>
        <p:sp>
          <p:nvSpPr>
            <p:cNvPr id="16" name="Rounded Rectangle 15">
              <a:extLst>
                <a:ext uri="{FF2B5EF4-FFF2-40B4-BE49-F238E27FC236}">
                  <a16:creationId xmlns:a16="http://schemas.microsoft.com/office/drawing/2014/main" id="{77EF150E-E062-AD88-2344-E34CAFE51BE3}"/>
                </a:ext>
              </a:extLst>
            </p:cNvPr>
            <p:cNvSpPr/>
            <p:nvPr/>
          </p:nvSpPr>
          <p:spPr>
            <a:xfrm>
              <a:off x="6053328" y="5578459"/>
              <a:ext cx="1208771" cy="60125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5" name="Group 34">
            <a:extLst>
              <a:ext uri="{FF2B5EF4-FFF2-40B4-BE49-F238E27FC236}">
                <a16:creationId xmlns:a16="http://schemas.microsoft.com/office/drawing/2014/main" id="{533F084D-FD8E-5B9F-2E57-77FDA56A535F}"/>
              </a:ext>
            </a:extLst>
          </p:cNvPr>
          <p:cNvGrpSpPr/>
          <p:nvPr/>
        </p:nvGrpSpPr>
        <p:grpSpPr>
          <a:xfrm>
            <a:off x="4016147" y="3983807"/>
            <a:ext cx="1404012" cy="591551"/>
            <a:chOff x="8014308" y="3129968"/>
            <a:chExt cx="1404012" cy="591551"/>
          </a:xfrm>
        </p:grpSpPr>
        <p:pic>
          <p:nvPicPr>
            <p:cNvPr id="42" name="Picture 41">
              <a:hlinkClick r:id="rId7"/>
              <a:extLst>
                <a:ext uri="{FF2B5EF4-FFF2-40B4-BE49-F238E27FC236}">
                  <a16:creationId xmlns:a16="http://schemas.microsoft.com/office/drawing/2014/main" id="{E2EF7092-D7D9-BF70-5BA0-95BCBE686D21}"/>
                </a:ext>
              </a:extLst>
            </p:cNvPr>
            <p:cNvPicPr>
              <a:picLocks noChangeAspect="1"/>
            </p:cNvPicPr>
            <p:nvPr/>
          </p:nvPicPr>
          <p:blipFill>
            <a:blip r:embed="rId8"/>
            <a:stretch>
              <a:fillRect/>
            </a:stretch>
          </p:blipFill>
          <p:spPr>
            <a:xfrm>
              <a:off x="8098858" y="3204714"/>
              <a:ext cx="1234911" cy="484921"/>
            </a:xfrm>
            <a:prstGeom prst="rect">
              <a:avLst/>
            </a:prstGeom>
          </p:spPr>
        </p:pic>
        <p:sp>
          <p:nvSpPr>
            <p:cNvPr id="43" name="Rounded Rectangle 42">
              <a:extLst>
                <a:ext uri="{FF2B5EF4-FFF2-40B4-BE49-F238E27FC236}">
                  <a16:creationId xmlns:a16="http://schemas.microsoft.com/office/drawing/2014/main" id="{F0502644-7922-94A7-AD22-3EC7C3AA3327}"/>
                </a:ext>
              </a:extLst>
            </p:cNvPr>
            <p:cNvSpPr/>
            <p:nvPr/>
          </p:nvSpPr>
          <p:spPr>
            <a:xfrm>
              <a:off x="8014308" y="3129968"/>
              <a:ext cx="1404012" cy="59155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4" name="Oval 43">
            <a:extLst>
              <a:ext uri="{FF2B5EF4-FFF2-40B4-BE49-F238E27FC236}">
                <a16:creationId xmlns:a16="http://schemas.microsoft.com/office/drawing/2014/main" id="{B9EA6DD3-2C00-C362-46B4-D6E87A98D5F7}"/>
              </a:ext>
            </a:extLst>
          </p:cNvPr>
          <p:cNvSpPr/>
          <p:nvPr/>
        </p:nvSpPr>
        <p:spPr>
          <a:xfrm>
            <a:off x="443294" y="1205458"/>
            <a:ext cx="438912" cy="41718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TextBox 44">
            <a:extLst>
              <a:ext uri="{FF2B5EF4-FFF2-40B4-BE49-F238E27FC236}">
                <a16:creationId xmlns:a16="http://schemas.microsoft.com/office/drawing/2014/main" id="{656EEF87-F864-3922-AF70-8568E72C9316}"/>
              </a:ext>
            </a:extLst>
          </p:cNvPr>
          <p:cNvSpPr txBox="1"/>
          <p:nvPr/>
        </p:nvSpPr>
        <p:spPr>
          <a:xfrm>
            <a:off x="453316" y="1184919"/>
            <a:ext cx="7004304" cy="388568"/>
          </a:xfrm>
          <a:prstGeom prst="rect">
            <a:avLst/>
          </a:prstGeom>
          <a:noFill/>
          <a:ln>
            <a:noFill/>
          </a:ln>
        </p:spPr>
        <p:txBody>
          <a:bodyPr wrap="square">
            <a:spAutoFit/>
          </a:bodyPr>
          <a:lstStyle/>
          <a:p>
            <a:pPr>
              <a:lnSpc>
                <a:spcPct val="150000"/>
              </a:lnSpc>
            </a:pPr>
            <a:r>
              <a:rPr lang="en-GB" sz="1400" b="1" dirty="0">
                <a:solidFill>
                  <a:schemeClr val="bg1"/>
                </a:solidFill>
                <a:latin typeface="Avenir Black" panose="02000503020000020003" pitchFamily="2" charset="0"/>
              </a:rPr>
              <a:t>B3.   </a:t>
            </a:r>
            <a:r>
              <a:rPr lang="en-GB" sz="1400" b="1" dirty="0">
                <a:solidFill>
                  <a:srgbClr val="00AAAD"/>
                </a:solidFill>
                <a:effectLst/>
                <a:latin typeface="Avenir Black" panose="02000503020000020003" pitchFamily="2" charset="0"/>
              </a:rPr>
              <a:t>Interrelationships and interdependencies in the travel and tourism industry </a:t>
            </a:r>
            <a:endParaRPr lang="en-GB" sz="1400" b="1" dirty="0">
              <a:solidFill>
                <a:srgbClr val="00AAAD"/>
              </a:solidFill>
              <a:latin typeface="Avenir Black" panose="02000503020000020003" pitchFamily="2" charset="0"/>
            </a:endParaRPr>
          </a:p>
        </p:txBody>
      </p:sp>
    </p:spTree>
    <p:extLst>
      <p:ext uri="{BB962C8B-B14F-4D97-AF65-F5344CB8AC3E}">
        <p14:creationId xmlns:p14="http://schemas.microsoft.com/office/powerpoint/2010/main" val="38885263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262099" y="6458842"/>
            <a:ext cx="2228850" cy="365125"/>
          </a:xfrm>
        </p:spPr>
        <p:txBody>
          <a:bodyPr/>
          <a:lstStyle/>
          <a:p>
            <a:fld id="{E7B70798-690E-5944-9C42-5F5DFEB47247}" type="slidenum">
              <a:rPr lang="en-GB" smtClean="0">
                <a:solidFill>
                  <a:schemeClr val="bg1"/>
                </a:solidFill>
              </a:rPr>
              <a:t>46</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D13A0EE-D676-00D5-4E13-9F09C45C3B2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105" y="6179718"/>
            <a:ext cx="711559" cy="566584"/>
          </a:xfrm>
          <a:prstGeom prst="rect">
            <a:avLst/>
          </a:prstGeom>
        </p:spPr>
      </p:pic>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3"/>
          <a:stretch>
            <a:fillRect/>
          </a:stretch>
        </p:blipFill>
        <p:spPr>
          <a:xfrm>
            <a:off x="8296641" y="293786"/>
            <a:ext cx="1384836" cy="809036"/>
          </a:xfrm>
          <a:prstGeom prst="rect">
            <a:avLst/>
          </a:prstGeom>
        </p:spPr>
      </p:pic>
      <p:sp>
        <p:nvSpPr>
          <p:cNvPr id="41" name="TextBox 40">
            <a:extLst>
              <a:ext uri="{FF2B5EF4-FFF2-40B4-BE49-F238E27FC236}">
                <a16:creationId xmlns:a16="http://schemas.microsoft.com/office/drawing/2014/main" id="{352E63F2-1921-E9CE-12D0-A999141A3434}"/>
              </a:ext>
            </a:extLst>
          </p:cNvPr>
          <p:cNvSpPr txBox="1"/>
          <p:nvPr/>
        </p:nvSpPr>
        <p:spPr>
          <a:xfrm>
            <a:off x="264066" y="862287"/>
            <a:ext cx="8170355" cy="276999"/>
          </a:xfrm>
          <a:prstGeom prst="rect">
            <a:avLst/>
          </a:prstGeom>
          <a:noFill/>
        </p:spPr>
        <p:txBody>
          <a:bodyPr wrap="square">
            <a:spAutoFit/>
          </a:bodyPr>
          <a:lstStyle/>
          <a:p>
            <a:r>
              <a:rPr lang="en-GB" sz="1200" b="1" dirty="0">
                <a:effectLst/>
                <a:latin typeface="Eurostile" panose="020B0504020202050204" pitchFamily="34" charset="77"/>
              </a:rPr>
              <a:t>B. The types of travel and tourism organisations, their roles and the products and services they offer to customers </a:t>
            </a:r>
            <a:endParaRPr lang="en-GB" sz="1200" b="1" dirty="0">
              <a:latin typeface="Eurostile" panose="020B0504020202050204" pitchFamily="34" charset="77"/>
            </a:endParaRPr>
          </a:p>
        </p:txBody>
      </p:sp>
      <p:grpSp>
        <p:nvGrpSpPr>
          <p:cNvPr id="36" name="Group 35">
            <a:extLst>
              <a:ext uri="{FF2B5EF4-FFF2-40B4-BE49-F238E27FC236}">
                <a16:creationId xmlns:a16="http://schemas.microsoft.com/office/drawing/2014/main" id="{1BF29E84-8076-EB95-2B75-90D681854467}"/>
              </a:ext>
            </a:extLst>
          </p:cNvPr>
          <p:cNvGrpSpPr/>
          <p:nvPr/>
        </p:nvGrpSpPr>
        <p:grpSpPr>
          <a:xfrm>
            <a:off x="305640" y="1793369"/>
            <a:ext cx="5472781" cy="344733"/>
            <a:chOff x="882206" y="2495389"/>
            <a:chExt cx="5472781" cy="344733"/>
          </a:xfrm>
        </p:grpSpPr>
        <p:sp>
          <p:nvSpPr>
            <p:cNvPr id="37" name="Oval 36">
              <a:extLst>
                <a:ext uri="{FF2B5EF4-FFF2-40B4-BE49-F238E27FC236}">
                  <a16:creationId xmlns:a16="http://schemas.microsoft.com/office/drawing/2014/main" id="{2401F7C8-2299-B4A1-C075-A8795AE5DDE6}"/>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a:extLst>
                <a:ext uri="{FF2B5EF4-FFF2-40B4-BE49-F238E27FC236}">
                  <a16:creationId xmlns:a16="http://schemas.microsoft.com/office/drawing/2014/main" id="{00273C80-9920-9E41-B642-E4712A64588F}"/>
                </a:ext>
              </a:extLst>
            </p:cNvPr>
            <p:cNvSpPr txBox="1"/>
            <p:nvPr/>
          </p:nvSpPr>
          <p:spPr>
            <a:xfrm>
              <a:off x="939362" y="2528869"/>
              <a:ext cx="5415625" cy="307777"/>
            </a:xfrm>
            <a:prstGeom prst="rect">
              <a:avLst/>
            </a:prstGeom>
            <a:noFill/>
          </p:spPr>
          <p:txBody>
            <a:bodyPr wrap="square">
              <a:spAutoFit/>
            </a:bodyPr>
            <a:lstStyle/>
            <a:p>
              <a:r>
                <a:rPr lang="en-GB" sz="1400" b="1" dirty="0">
                  <a:latin typeface="Avenir Black" panose="02000503020000020003" pitchFamily="2" charset="0"/>
                </a:rPr>
                <a:t>Technology for communication, booking and promotion</a:t>
              </a:r>
              <a:endParaRPr lang="en-GB" sz="1400" dirty="0"/>
            </a:p>
          </p:txBody>
        </p:sp>
      </p:grpSp>
      <p:sp>
        <p:nvSpPr>
          <p:cNvPr id="18" name="Oval 17">
            <a:extLst>
              <a:ext uri="{FF2B5EF4-FFF2-40B4-BE49-F238E27FC236}">
                <a16:creationId xmlns:a16="http://schemas.microsoft.com/office/drawing/2014/main" id="{F6A195A1-903B-A8C3-8EE2-D0231EFB62D1}"/>
              </a:ext>
            </a:extLst>
          </p:cNvPr>
          <p:cNvSpPr/>
          <p:nvPr/>
        </p:nvSpPr>
        <p:spPr>
          <a:xfrm>
            <a:off x="264066" y="1216531"/>
            <a:ext cx="438912" cy="41718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89C53F82-AC0C-FEB3-2379-8BD0A129CBF9}"/>
              </a:ext>
            </a:extLst>
          </p:cNvPr>
          <p:cNvSpPr txBox="1"/>
          <p:nvPr/>
        </p:nvSpPr>
        <p:spPr>
          <a:xfrm>
            <a:off x="274088" y="1195992"/>
            <a:ext cx="3477232" cy="388568"/>
          </a:xfrm>
          <a:prstGeom prst="rect">
            <a:avLst/>
          </a:prstGeom>
          <a:noFill/>
          <a:ln>
            <a:noFill/>
          </a:ln>
        </p:spPr>
        <p:txBody>
          <a:bodyPr wrap="square">
            <a:spAutoFit/>
          </a:bodyPr>
          <a:lstStyle/>
          <a:p>
            <a:pPr>
              <a:lnSpc>
                <a:spcPct val="150000"/>
              </a:lnSpc>
            </a:pPr>
            <a:r>
              <a:rPr lang="en-GB" sz="1400" b="1" dirty="0">
                <a:solidFill>
                  <a:schemeClr val="bg1"/>
                </a:solidFill>
                <a:latin typeface="Avenir Black" panose="02000503020000020003" pitchFamily="2" charset="0"/>
              </a:rPr>
              <a:t>B4.   </a:t>
            </a:r>
            <a:r>
              <a:rPr lang="en-GB" sz="1400" b="1" dirty="0">
                <a:solidFill>
                  <a:srgbClr val="00AAAD"/>
                </a:solidFill>
                <a:effectLst/>
                <a:latin typeface="Avenir Black" panose="02000503020000020003" pitchFamily="2" charset="0"/>
              </a:rPr>
              <a:t>Technology in travel + tourism</a:t>
            </a:r>
            <a:endParaRPr lang="en-GB" sz="1400" b="1" dirty="0">
              <a:solidFill>
                <a:srgbClr val="00AAAD"/>
              </a:solidFill>
              <a:latin typeface="Avenir Black" panose="02000503020000020003" pitchFamily="2" charset="0"/>
            </a:endParaRPr>
          </a:p>
        </p:txBody>
      </p:sp>
      <p:sp>
        <p:nvSpPr>
          <p:cNvPr id="25" name="TextBox 24">
            <a:extLst>
              <a:ext uri="{FF2B5EF4-FFF2-40B4-BE49-F238E27FC236}">
                <a16:creationId xmlns:a16="http://schemas.microsoft.com/office/drawing/2014/main" id="{2E968059-3E32-DC35-881D-0C2FAD23BB5D}"/>
              </a:ext>
            </a:extLst>
          </p:cNvPr>
          <p:cNvSpPr txBox="1"/>
          <p:nvPr/>
        </p:nvSpPr>
        <p:spPr>
          <a:xfrm>
            <a:off x="6739127" y="6458842"/>
            <a:ext cx="3083291" cy="295337"/>
          </a:xfrm>
          <a:prstGeom prst="rect">
            <a:avLst/>
          </a:prstGeom>
          <a:noFill/>
        </p:spPr>
        <p:txBody>
          <a:bodyPr wrap="square">
            <a:spAutoFit/>
          </a:bodyPr>
          <a:lstStyle/>
          <a:p>
            <a:pPr>
              <a:lnSpc>
                <a:spcPct val="150000"/>
              </a:lnSpc>
            </a:pPr>
            <a:r>
              <a:rPr lang="en-GB" sz="1000" dirty="0">
                <a:solidFill>
                  <a:schemeClr val="bg1"/>
                </a:solidFill>
                <a:latin typeface="Eurostile" panose="020B0504020202050204" pitchFamily="34" charset="77"/>
              </a:rPr>
              <a:t>B4. Technology </a:t>
            </a:r>
            <a:r>
              <a:rPr lang="en-GB" sz="1000" dirty="0">
                <a:solidFill>
                  <a:schemeClr val="bg1"/>
                </a:solidFill>
                <a:effectLst/>
                <a:latin typeface="Eurostile" panose="020B0504020202050204" pitchFamily="34" charset="77"/>
              </a:rPr>
              <a:t>in  travel and tourism  </a:t>
            </a:r>
            <a:endParaRPr lang="en-GB" sz="1000" dirty="0">
              <a:solidFill>
                <a:schemeClr val="bg1"/>
              </a:solidFill>
              <a:latin typeface="Eurostile" panose="020B0504020202050204" pitchFamily="34" charset="77"/>
            </a:endParaRPr>
          </a:p>
        </p:txBody>
      </p:sp>
      <p:grpSp>
        <p:nvGrpSpPr>
          <p:cNvPr id="26" name="Group 25">
            <a:extLst>
              <a:ext uri="{FF2B5EF4-FFF2-40B4-BE49-F238E27FC236}">
                <a16:creationId xmlns:a16="http://schemas.microsoft.com/office/drawing/2014/main" id="{1A446A56-3463-CC9D-8FF7-62060BCCA280}"/>
              </a:ext>
            </a:extLst>
          </p:cNvPr>
          <p:cNvGrpSpPr/>
          <p:nvPr/>
        </p:nvGrpSpPr>
        <p:grpSpPr>
          <a:xfrm>
            <a:off x="3767815" y="2376915"/>
            <a:ext cx="2010606" cy="2010073"/>
            <a:chOff x="3666170" y="1739596"/>
            <a:chExt cx="2010606" cy="2010073"/>
          </a:xfrm>
        </p:grpSpPr>
        <p:grpSp>
          <p:nvGrpSpPr>
            <p:cNvPr id="15" name="Group 14">
              <a:extLst>
                <a:ext uri="{FF2B5EF4-FFF2-40B4-BE49-F238E27FC236}">
                  <a16:creationId xmlns:a16="http://schemas.microsoft.com/office/drawing/2014/main" id="{43833923-9AE4-0869-C122-CA1AA007448F}"/>
                </a:ext>
              </a:extLst>
            </p:cNvPr>
            <p:cNvGrpSpPr/>
            <p:nvPr/>
          </p:nvGrpSpPr>
          <p:grpSpPr>
            <a:xfrm>
              <a:off x="3666170" y="1739596"/>
              <a:ext cx="2010606" cy="2010073"/>
              <a:chOff x="3947697" y="2915325"/>
              <a:chExt cx="2010606" cy="2010073"/>
            </a:xfrm>
          </p:grpSpPr>
          <p:sp>
            <p:nvSpPr>
              <p:cNvPr id="19" name="Oval 18">
                <a:extLst>
                  <a:ext uri="{FF2B5EF4-FFF2-40B4-BE49-F238E27FC236}">
                    <a16:creationId xmlns:a16="http://schemas.microsoft.com/office/drawing/2014/main" id="{0C695FE9-DF67-B971-2D76-23EC71985C4C}"/>
                  </a:ext>
                </a:extLst>
              </p:cNvPr>
              <p:cNvSpPr/>
              <p:nvPr/>
            </p:nvSpPr>
            <p:spPr>
              <a:xfrm>
                <a:off x="3947697" y="2915325"/>
                <a:ext cx="2010606" cy="2010073"/>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5632B5E1-AC5D-0510-A11B-4DAEBED4D91D}"/>
                  </a:ext>
                </a:extLst>
              </p:cNvPr>
              <p:cNvSpPr txBox="1"/>
              <p:nvPr/>
            </p:nvSpPr>
            <p:spPr>
              <a:xfrm>
                <a:off x="4113819" y="4115486"/>
                <a:ext cx="1771720" cy="523220"/>
              </a:xfrm>
              <a:prstGeom prst="rect">
                <a:avLst/>
              </a:prstGeom>
              <a:noFill/>
            </p:spPr>
            <p:txBody>
              <a:bodyPr wrap="square" rtlCol="0">
                <a:spAutoFit/>
              </a:bodyPr>
              <a:lstStyle/>
              <a:p>
                <a:pPr algn="ctr"/>
                <a:r>
                  <a:rPr lang="en-GB" sz="1400" b="1" dirty="0">
                    <a:solidFill>
                      <a:schemeClr val="bg1"/>
                    </a:solidFill>
                    <a:latin typeface="Eurostile" panose="020B0504020202050204" pitchFamily="34" charset="77"/>
                  </a:rPr>
                  <a:t>Technology in </a:t>
                </a:r>
              </a:p>
              <a:p>
                <a:pPr algn="ctr"/>
                <a:r>
                  <a:rPr lang="en-GB" sz="1400" b="1" dirty="0">
                    <a:solidFill>
                      <a:schemeClr val="bg1"/>
                    </a:solidFill>
                    <a:latin typeface="Eurostile" panose="020B0504020202050204" pitchFamily="34" charset="77"/>
                  </a:rPr>
                  <a:t>travel + tourism</a:t>
                </a:r>
              </a:p>
            </p:txBody>
          </p:sp>
        </p:grpSp>
        <p:pic>
          <p:nvPicPr>
            <p:cNvPr id="4" name="Picture 3">
              <a:extLst>
                <a:ext uri="{FF2B5EF4-FFF2-40B4-BE49-F238E27FC236}">
                  <a16:creationId xmlns:a16="http://schemas.microsoft.com/office/drawing/2014/main" id="{E35710DF-0139-B5B5-464D-A4587824C19A}"/>
                </a:ext>
              </a:extLst>
            </p:cNvPr>
            <p:cNvPicPr>
              <a:picLocks noChangeAspect="1"/>
            </p:cNvPicPr>
            <p:nvPr/>
          </p:nvPicPr>
          <p:blipFill>
            <a:blip r:embed="rId4"/>
            <a:stretch>
              <a:fillRect/>
            </a:stretch>
          </p:blipFill>
          <p:spPr>
            <a:xfrm>
              <a:off x="4154708" y="1977271"/>
              <a:ext cx="1126888" cy="926364"/>
            </a:xfrm>
            <a:prstGeom prst="rect">
              <a:avLst/>
            </a:prstGeom>
          </p:spPr>
        </p:pic>
      </p:grpSp>
      <p:sp>
        <p:nvSpPr>
          <p:cNvPr id="29" name="TextBox 28">
            <a:extLst>
              <a:ext uri="{FF2B5EF4-FFF2-40B4-BE49-F238E27FC236}">
                <a16:creationId xmlns:a16="http://schemas.microsoft.com/office/drawing/2014/main" id="{BB8CE0FC-2FA1-AA3F-CCBF-D64495FCF1F3}"/>
              </a:ext>
            </a:extLst>
          </p:cNvPr>
          <p:cNvSpPr txBox="1"/>
          <p:nvPr/>
        </p:nvSpPr>
        <p:spPr>
          <a:xfrm>
            <a:off x="465570" y="2134626"/>
            <a:ext cx="3464978" cy="461665"/>
          </a:xfrm>
          <a:prstGeom prst="rect">
            <a:avLst/>
          </a:prstGeom>
          <a:noFill/>
        </p:spPr>
        <p:txBody>
          <a:bodyPr wrap="square">
            <a:spAutoFit/>
          </a:bodyPr>
          <a:lstStyle/>
          <a:p>
            <a:r>
              <a:rPr lang="en-GB" sz="1200" dirty="0">
                <a:effectLst/>
                <a:latin typeface="Avenir Light" panose="020B0402020203020204" pitchFamily="34" charset="77"/>
              </a:rPr>
              <a:t>Technology inc. digital + mobile, is increasingly being used by T+T organisations. </a:t>
            </a:r>
            <a:endParaRPr lang="en-GB" sz="1200" dirty="0">
              <a:latin typeface="Avenir Light" panose="020B0402020203020204" pitchFamily="34" charset="77"/>
            </a:endParaRPr>
          </a:p>
        </p:txBody>
      </p:sp>
      <p:grpSp>
        <p:nvGrpSpPr>
          <p:cNvPr id="30" name="Group 29">
            <a:extLst>
              <a:ext uri="{FF2B5EF4-FFF2-40B4-BE49-F238E27FC236}">
                <a16:creationId xmlns:a16="http://schemas.microsoft.com/office/drawing/2014/main" id="{1DEDB09C-8783-E64B-51D9-276C6A9D26D7}"/>
              </a:ext>
            </a:extLst>
          </p:cNvPr>
          <p:cNvGrpSpPr/>
          <p:nvPr/>
        </p:nvGrpSpPr>
        <p:grpSpPr>
          <a:xfrm>
            <a:off x="305640" y="2927667"/>
            <a:ext cx="2296139" cy="344733"/>
            <a:chOff x="882206" y="2495389"/>
            <a:chExt cx="2296139" cy="344733"/>
          </a:xfrm>
        </p:grpSpPr>
        <p:sp>
          <p:nvSpPr>
            <p:cNvPr id="31" name="Oval 30">
              <a:extLst>
                <a:ext uri="{FF2B5EF4-FFF2-40B4-BE49-F238E27FC236}">
                  <a16:creationId xmlns:a16="http://schemas.microsoft.com/office/drawing/2014/main" id="{2BE4451A-90CC-BAE9-C5EF-999760527EF6}"/>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Box 32">
              <a:extLst>
                <a:ext uri="{FF2B5EF4-FFF2-40B4-BE49-F238E27FC236}">
                  <a16:creationId xmlns:a16="http://schemas.microsoft.com/office/drawing/2014/main" id="{A317C561-96F1-D339-B663-682BF4DBDF04}"/>
                </a:ext>
              </a:extLst>
            </p:cNvPr>
            <p:cNvSpPr txBox="1"/>
            <p:nvPr/>
          </p:nvSpPr>
          <p:spPr>
            <a:xfrm>
              <a:off x="939363" y="2528869"/>
              <a:ext cx="2238982" cy="307777"/>
            </a:xfrm>
            <a:prstGeom prst="rect">
              <a:avLst/>
            </a:prstGeom>
            <a:noFill/>
          </p:spPr>
          <p:txBody>
            <a:bodyPr wrap="square">
              <a:spAutoFit/>
            </a:bodyPr>
            <a:lstStyle/>
            <a:p>
              <a:r>
                <a:rPr lang="en-GB" sz="1400" b="1" dirty="0">
                  <a:latin typeface="Avenir Black" panose="02000503020000020003" pitchFamily="2" charset="0"/>
                </a:rPr>
                <a:t>ebrochures + websites</a:t>
              </a:r>
              <a:endParaRPr lang="en-GB" sz="1400" dirty="0"/>
            </a:p>
          </p:txBody>
        </p:sp>
      </p:grpSp>
      <p:pic>
        <p:nvPicPr>
          <p:cNvPr id="34" name="Picture 33">
            <a:extLst>
              <a:ext uri="{FF2B5EF4-FFF2-40B4-BE49-F238E27FC236}">
                <a16:creationId xmlns:a16="http://schemas.microsoft.com/office/drawing/2014/main" id="{8EAD6276-F2B3-9A60-BD3A-5EFD5BA09E52}"/>
              </a:ext>
            </a:extLst>
          </p:cNvPr>
          <p:cNvPicPr>
            <a:picLocks noChangeAspect="1"/>
          </p:cNvPicPr>
          <p:nvPr/>
        </p:nvPicPr>
        <p:blipFill>
          <a:blip r:embed="rId5"/>
          <a:stretch>
            <a:fillRect/>
          </a:stretch>
        </p:blipFill>
        <p:spPr>
          <a:xfrm>
            <a:off x="577371" y="5635464"/>
            <a:ext cx="437896" cy="437896"/>
          </a:xfrm>
          <a:prstGeom prst="rect">
            <a:avLst/>
          </a:prstGeom>
        </p:spPr>
      </p:pic>
      <p:sp>
        <p:nvSpPr>
          <p:cNvPr id="45" name="TextBox 44">
            <a:extLst>
              <a:ext uri="{FF2B5EF4-FFF2-40B4-BE49-F238E27FC236}">
                <a16:creationId xmlns:a16="http://schemas.microsoft.com/office/drawing/2014/main" id="{F2E85E61-FFB4-B7A7-315E-494AA2B70754}"/>
              </a:ext>
            </a:extLst>
          </p:cNvPr>
          <p:cNvSpPr txBox="1"/>
          <p:nvPr/>
        </p:nvSpPr>
        <p:spPr>
          <a:xfrm>
            <a:off x="1116352" y="5558603"/>
            <a:ext cx="2804653" cy="646331"/>
          </a:xfrm>
          <a:prstGeom prst="rect">
            <a:avLst/>
          </a:prstGeom>
          <a:noFill/>
        </p:spPr>
        <p:txBody>
          <a:bodyPr wrap="square">
            <a:spAutoFit/>
          </a:bodyPr>
          <a:lstStyle/>
          <a:p>
            <a:r>
              <a:rPr lang="en-GB" sz="1200" b="1" i="1" dirty="0">
                <a:latin typeface="Avenir Black Oblique" panose="02000503020000020003" pitchFamily="2" charset="0"/>
              </a:rPr>
              <a:t>What are the advantages </a:t>
            </a:r>
          </a:p>
          <a:p>
            <a:r>
              <a:rPr lang="en-GB" sz="1200" b="1" i="1" dirty="0">
                <a:latin typeface="Avenir Black Oblique" panose="02000503020000020003" pitchFamily="2" charset="0"/>
              </a:rPr>
              <a:t>+ disadvantages</a:t>
            </a:r>
          </a:p>
          <a:p>
            <a:r>
              <a:rPr lang="en-GB" sz="1200" b="1" i="1" dirty="0">
                <a:latin typeface="Avenir Black Oblique" panose="02000503020000020003" pitchFamily="2" charset="0"/>
              </a:rPr>
              <a:t>of ebrochures</a:t>
            </a:r>
          </a:p>
        </p:txBody>
      </p:sp>
      <p:sp>
        <p:nvSpPr>
          <p:cNvPr id="47" name="TextBox 46">
            <a:extLst>
              <a:ext uri="{FF2B5EF4-FFF2-40B4-BE49-F238E27FC236}">
                <a16:creationId xmlns:a16="http://schemas.microsoft.com/office/drawing/2014/main" id="{FED3F876-8734-4DC5-1D40-6245FA90C633}"/>
              </a:ext>
            </a:extLst>
          </p:cNvPr>
          <p:cNvSpPr txBox="1"/>
          <p:nvPr/>
        </p:nvSpPr>
        <p:spPr>
          <a:xfrm>
            <a:off x="429695" y="3352202"/>
            <a:ext cx="3117680" cy="2123658"/>
          </a:xfrm>
          <a:prstGeom prst="rect">
            <a:avLst/>
          </a:prstGeom>
          <a:noFill/>
        </p:spPr>
        <p:txBody>
          <a:bodyPr wrap="square">
            <a:spAutoFit/>
          </a:bodyPr>
          <a:lstStyle/>
          <a:p>
            <a:r>
              <a:rPr lang="en-GB" sz="1200" dirty="0">
                <a:latin typeface="Avenir Light" panose="020B0402020203020204" pitchFamily="34" charset="77"/>
              </a:rPr>
              <a:t>Websites are fundamental to all businesses. These websites provide information about their products and services and the opportunity to purchase.</a:t>
            </a:r>
          </a:p>
          <a:p>
            <a:r>
              <a:rPr lang="en-GB" sz="1200" dirty="0">
                <a:latin typeface="Avenir Light" panose="020B0402020203020204" pitchFamily="34" charset="77"/>
              </a:rPr>
              <a:t>Brochures were the traditional way people found out about holidays  - these have become ebrochures, online and downloadable.</a:t>
            </a:r>
          </a:p>
          <a:p>
            <a:r>
              <a:rPr lang="en-GB" sz="1200" dirty="0">
                <a:latin typeface="Avenir Light" panose="020B0402020203020204" pitchFamily="34" charset="77"/>
              </a:rPr>
              <a:t>TUI considered not printing brochures at all to save money, but then changed their mind …. see the link below. </a:t>
            </a:r>
            <a:endParaRPr lang="en-GB" sz="1200" dirty="0"/>
          </a:p>
        </p:txBody>
      </p:sp>
      <p:pic>
        <p:nvPicPr>
          <p:cNvPr id="50" name="Picture 49">
            <a:extLst>
              <a:ext uri="{FF2B5EF4-FFF2-40B4-BE49-F238E27FC236}">
                <a16:creationId xmlns:a16="http://schemas.microsoft.com/office/drawing/2014/main" id="{772B3F5D-196C-BC13-F7E9-01256DEEC374}"/>
              </a:ext>
            </a:extLst>
          </p:cNvPr>
          <p:cNvPicPr>
            <a:picLocks noChangeAspect="1"/>
          </p:cNvPicPr>
          <p:nvPr/>
        </p:nvPicPr>
        <p:blipFill>
          <a:blip r:embed="rId6"/>
          <a:stretch>
            <a:fillRect/>
          </a:stretch>
        </p:blipFill>
        <p:spPr>
          <a:xfrm>
            <a:off x="2970682" y="5753952"/>
            <a:ext cx="959866" cy="477819"/>
          </a:xfrm>
          <a:prstGeom prst="rect">
            <a:avLst/>
          </a:prstGeom>
        </p:spPr>
      </p:pic>
      <p:grpSp>
        <p:nvGrpSpPr>
          <p:cNvPr id="52" name="Group 51">
            <a:extLst>
              <a:ext uri="{FF2B5EF4-FFF2-40B4-BE49-F238E27FC236}">
                <a16:creationId xmlns:a16="http://schemas.microsoft.com/office/drawing/2014/main" id="{AC64E9F1-C1C9-2F97-8149-BDDA954E84CA}"/>
              </a:ext>
            </a:extLst>
          </p:cNvPr>
          <p:cNvGrpSpPr/>
          <p:nvPr/>
        </p:nvGrpSpPr>
        <p:grpSpPr>
          <a:xfrm>
            <a:off x="5975454" y="1793369"/>
            <a:ext cx="3364315" cy="344733"/>
            <a:chOff x="882206" y="2495389"/>
            <a:chExt cx="3364315" cy="344733"/>
          </a:xfrm>
        </p:grpSpPr>
        <p:sp>
          <p:nvSpPr>
            <p:cNvPr id="53" name="Oval 52">
              <a:extLst>
                <a:ext uri="{FF2B5EF4-FFF2-40B4-BE49-F238E27FC236}">
                  <a16:creationId xmlns:a16="http://schemas.microsoft.com/office/drawing/2014/main" id="{EF87358C-7EC0-8E67-8585-22839F7D67EC}"/>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TextBox 53">
              <a:extLst>
                <a:ext uri="{FF2B5EF4-FFF2-40B4-BE49-F238E27FC236}">
                  <a16:creationId xmlns:a16="http://schemas.microsoft.com/office/drawing/2014/main" id="{F39A3550-4AA6-C79F-3DFB-0DDDA0A2DE41}"/>
                </a:ext>
              </a:extLst>
            </p:cNvPr>
            <p:cNvSpPr txBox="1"/>
            <p:nvPr/>
          </p:nvSpPr>
          <p:spPr>
            <a:xfrm>
              <a:off x="939362" y="2528869"/>
              <a:ext cx="3307159" cy="307777"/>
            </a:xfrm>
            <a:prstGeom prst="rect">
              <a:avLst/>
            </a:prstGeom>
            <a:noFill/>
          </p:spPr>
          <p:txBody>
            <a:bodyPr wrap="square">
              <a:spAutoFit/>
            </a:bodyPr>
            <a:lstStyle/>
            <a:p>
              <a:r>
                <a:rPr lang="en-GB" sz="1400" b="1" dirty="0">
                  <a:latin typeface="Avenir Black" panose="02000503020000020003" pitchFamily="2" charset="0"/>
                </a:rPr>
                <a:t>Reviews, blogs, virtual tours + video</a:t>
              </a:r>
              <a:endParaRPr lang="en-GB" sz="1400" dirty="0"/>
            </a:p>
          </p:txBody>
        </p:sp>
      </p:grpSp>
      <p:sp>
        <p:nvSpPr>
          <p:cNvPr id="55" name="TextBox 54">
            <a:extLst>
              <a:ext uri="{FF2B5EF4-FFF2-40B4-BE49-F238E27FC236}">
                <a16:creationId xmlns:a16="http://schemas.microsoft.com/office/drawing/2014/main" id="{3DBBE4A8-ABBC-A630-365C-DAAA33741429}"/>
              </a:ext>
            </a:extLst>
          </p:cNvPr>
          <p:cNvSpPr txBox="1"/>
          <p:nvPr/>
        </p:nvSpPr>
        <p:spPr>
          <a:xfrm>
            <a:off x="6035596" y="2171582"/>
            <a:ext cx="3786822" cy="1569660"/>
          </a:xfrm>
          <a:prstGeom prst="rect">
            <a:avLst/>
          </a:prstGeom>
          <a:noFill/>
        </p:spPr>
        <p:txBody>
          <a:bodyPr wrap="square">
            <a:spAutoFit/>
          </a:bodyPr>
          <a:lstStyle/>
          <a:p>
            <a:r>
              <a:rPr lang="en-GB" sz="1200" dirty="0">
                <a:latin typeface="Avenir Light" panose="020B0402020203020204" pitchFamily="34" charset="77"/>
              </a:rPr>
              <a:t>Review sites are an increasingly important part of the T+T decision making process. </a:t>
            </a:r>
          </a:p>
          <a:p>
            <a:r>
              <a:rPr lang="en-GB" sz="1200" dirty="0">
                <a:latin typeface="Avenir Light" panose="020B0402020203020204" pitchFamily="34" charset="77"/>
              </a:rPr>
              <a:t>Travel blogs (YouTube) are numerous and are a popular way for people to discover new destinations. </a:t>
            </a:r>
          </a:p>
          <a:p>
            <a:r>
              <a:rPr lang="en-GB" sz="1200" dirty="0">
                <a:latin typeface="Avenir Light" panose="020B0402020203020204" pitchFamily="34" charset="77"/>
              </a:rPr>
              <a:t>Virtual reality tours started in 2015 and were popularised during COVID when places like museums and galleries used them to engage with people.</a:t>
            </a:r>
            <a:endParaRPr lang="en-GB" sz="1200" dirty="0"/>
          </a:p>
        </p:txBody>
      </p:sp>
      <p:grpSp>
        <p:nvGrpSpPr>
          <p:cNvPr id="69" name="Group 68">
            <a:extLst>
              <a:ext uri="{FF2B5EF4-FFF2-40B4-BE49-F238E27FC236}">
                <a16:creationId xmlns:a16="http://schemas.microsoft.com/office/drawing/2014/main" id="{FFF0ED55-1AC2-0E16-EB9E-27748C7B7AE2}"/>
              </a:ext>
            </a:extLst>
          </p:cNvPr>
          <p:cNvGrpSpPr/>
          <p:nvPr/>
        </p:nvGrpSpPr>
        <p:grpSpPr>
          <a:xfrm>
            <a:off x="6032610" y="3880031"/>
            <a:ext cx="3449147" cy="1400885"/>
            <a:chOff x="6041802" y="4234579"/>
            <a:chExt cx="3449147" cy="1400885"/>
          </a:xfrm>
        </p:grpSpPr>
        <p:grpSp>
          <p:nvGrpSpPr>
            <p:cNvPr id="60" name="Group 59">
              <a:extLst>
                <a:ext uri="{FF2B5EF4-FFF2-40B4-BE49-F238E27FC236}">
                  <a16:creationId xmlns:a16="http://schemas.microsoft.com/office/drawing/2014/main" id="{EA037FCC-F00A-2B0E-9DA4-BD95BC3357CF}"/>
                </a:ext>
              </a:extLst>
            </p:cNvPr>
            <p:cNvGrpSpPr/>
            <p:nvPr/>
          </p:nvGrpSpPr>
          <p:grpSpPr>
            <a:xfrm>
              <a:off x="6062076" y="4234579"/>
              <a:ext cx="3025094" cy="350442"/>
              <a:chOff x="882206" y="2495389"/>
              <a:chExt cx="3025094" cy="350442"/>
            </a:xfrm>
          </p:grpSpPr>
          <p:sp>
            <p:nvSpPr>
              <p:cNvPr id="61" name="Oval 60">
                <a:extLst>
                  <a:ext uri="{FF2B5EF4-FFF2-40B4-BE49-F238E27FC236}">
                    <a16:creationId xmlns:a16="http://schemas.microsoft.com/office/drawing/2014/main" id="{158B3B22-8953-D176-BA41-3B37E15C25BA}"/>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TextBox 61">
                <a:extLst>
                  <a:ext uri="{FF2B5EF4-FFF2-40B4-BE49-F238E27FC236}">
                    <a16:creationId xmlns:a16="http://schemas.microsoft.com/office/drawing/2014/main" id="{F290A098-DCC8-F025-EB00-E1D9C79B8D7F}"/>
                  </a:ext>
                </a:extLst>
              </p:cNvPr>
              <p:cNvSpPr txBox="1"/>
              <p:nvPr/>
            </p:nvSpPr>
            <p:spPr>
              <a:xfrm>
                <a:off x="922556" y="2538054"/>
                <a:ext cx="2984744" cy="307777"/>
              </a:xfrm>
              <a:prstGeom prst="rect">
                <a:avLst/>
              </a:prstGeom>
              <a:noFill/>
            </p:spPr>
            <p:txBody>
              <a:bodyPr wrap="square">
                <a:spAutoFit/>
              </a:bodyPr>
              <a:lstStyle/>
              <a:p>
                <a:r>
                  <a:rPr lang="en-GB" sz="1400" b="1" dirty="0">
                    <a:latin typeface="Avenir Black" panose="02000503020000020003" pitchFamily="2" charset="0"/>
                  </a:rPr>
                  <a:t>Adverts</a:t>
                </a:r>
                <a:endParaRPr lang="en-GB" sz="1400" dirty="0"/>
              </a:p>
            </p:txBody>
          </p:sp>
        </p:grpSp>
        <p:sp>
          <p:nvSpPr>
            <p:cNvPr id="63" name="TextBox 62">
              <a:extLst>
                <a:ext uri="{FF2B5EF4-FFF2-40B4-BE49-F238E27FC236}">
                  <a16:creationId xmlns:a16="http://schemas.microsoft.com/office/drawing/2014/main" id="{2262CD8A-2778-D04E-26BB-7F3DDCF140B7}"/>
                </a:ext>
              </a:extLst>
            </p:cNvPr>
            <p:cNvSpPr txBox="1"/>
            <p:nvPr/>
          </p:nvSpPr>
          <p:spPr>
            <a:xfrm>
              <a:off x="6041802" y="4619801"/>
              <a:ext cx="3449147" cy="1015663"/>
            </a:xfrm>
            <a:prstGeom prst="rect">
              <a:avLst/>
            </a:prstGeom>
            <a:noFill/>
          </p:spPr>
          <p:txBody>
            <a:bodyPr wrap="square">
              <a:spAutoFit/>
            </a:bodyPr>
            <a:lstStyle/>
            <a:p>
              <a:r>
                <a:rPr lang="en-GB" sz="1200" dirty="0">
                  <a:latin typeface="Avenir Light" panose="020B0402020203020204" pitchFamily="34" charset="77"/>
                </a:rPr>
                <a:t>Web adverts are increasingly linked to your browsing preferences – via cookies – to target ads to your personal likes.</a:t>
              </a:r>
            </a:p>
            <a:p>
              <a:r>
                <a:rPr lang="en-GB" sz="1200" dirty="0">
                  <a:latin typeface="Avenir Light" panose="020B0402020203020204" pitchFamily="34" charset="77"/>
                </a:rPr>
                <a:t>For T+T organisations this means they are getting their ads to their target market.</a:t>
              </a:r>
              <a:endParaRPr lang="en-GB" sz="1200" dirty="0"/>
            </a:p>
          </p:txBody>
        </p:sp>
      </p:grpSp>
      <p:grpSp>
        <p:nvGrpSpPr>
          <p:cNvPr id="64" name="Group 63">
            <a:extLst>
              <a:ext uri="{FF2B5EF4-FFF2-40B4-BE49-F238E27FC236}">
                <a16:creationId xmlns:a16="http://schemas.microsoft.com/office/drawing/2014/main" id="{8FC5A6BD-817C-08C7-42A9-7C9D6366F7B3}"/>
              </a:ext>
            </a:extLst>
          </p:cNvPr>
          <p:cNvGrpSpPr/>
          <p:nvPr/>
        </p:nvGrpSpPr>
        <p:grpSpPr>
          <a:xfrm>
            <a:off x="4478394" y="5249147"/>
            <a:ext cx="4997911" cy="1022875"/>
            <a:chOff x="6057378" y="4243257"/>
            <a:chExt cx="4997911" cy="1022875"/>
          </a:xfrm>
        </p:grpSpPr>
        <p:grpSp>
          <p:nvGrpSpPr>
            <p:cNvPr id="65" name="Group 64">
              <a:extLst>
                <a:ext uri="{FF2B5EF4-FFF2-40B4-BE49-F238E27FC236}">
                  <a16:creationId xmlns:a16="http://schemas.microsoft.com/office/drawing/2014/main" id="{570685FB-6954-E2FA-2D84-6BDF7FEABDBF}"/>
                </a:ext>
              </a:extLst>
            </p:cNvPr>
            <p:cNvGrpSpPr/>
            <p:nvPr/>
          </p:nvGrpSpPr>
          <p:grpSpPr>
            <a:xfrm>
              <a:off x="6057378" y="4243257"/>
              <a:ext cx="3025094" cy="350442"/>
              <a:chOff x="882206" y="2495389"/>
              <a:chExt cx="3025094" cy="350442"/>
            </a:xfrm>
          </p:grpSpPr>
          <p:sp>
            <p:nvSpPr>
              <p:cNvPr id="67" name="Oval 66">
                <a:extLst>
                  <a:ext uri="{FF2B5EF4-FFF2-40B4-BE49-F238E27FC236}">
                    <a16:creationId xmlns:a16="http://schemas.microsoft.com/office/drawing/2014/main" id="{995B5F8D-AE4D-53F1-D230-1118AE002EBA}"/>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68" name="TextBox 32">
                <a:extLst>
                  <a:ext uri="{FF2B5EF4-FFF2-40B4-BE49-F238E27FC236}">
                    <a16:creationId xmlns:a16="http://schemas.microsoft.com/office/drawing/2014/main" id="{C9BCD021-9008-E41B-0C3A-099FF34CBAC1}"/>
                  </a:ext>
                </a:extLst>
              </p:cNvPr>
              <p:cNvSpPr txBox="1"/>
              <p:nvPr/>
            </p:nvSpPr>
            <p:spPr>
              <a:xfrm>
                <a:off x="922556" y="2538054"/>
                <a:ext cx="2984744" cy="30777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b="1" dirty="0">
                    <a:latin typeface="Avenir Black" panose="02000503020000020003" pitchFamily="2" charset="0"/>
                  </a:rPr>
                  <a:t>Mailshots</a:t>
                </a:r>
                <a:endParaRPr lang="en-GB" sz="1400" dirty="0"/>
              </a:p>
            </p:txBody>
          </p:sp>
        </p:grpSp>
        <p:sp>
          <p:nvSpPr>
            <p:cNvPr id="66" name="TextBox 46">
              <a:extLst>
                <a:ext uri="{FF2B5EF4-FFF2-40B4-BE49-F238E27FC236}">
                  <a16:creationId xmlns:a16="http://schemas.microsoft.com/office/drawing/2014/main" id="{1AE51346-0D04-EDB1-2837-A8C733295F3F}"/>
                </a:ext>
              </a:extLst>
            </p:cNvPr>
            <p:cNvSpPr txBox="1"/>
            <p:nvPr/>
          </p:nvSpPr>
          <p:spPr>
            <a:xfrm>
              <a:off x="6140089" y="4619801"/>
              <a:ext cx="4915200" cy="6463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dirty="0">
                  <a:latin typeface="Avenir Light" panose="020B0402020203020204" pitchFamily="34" charset="77"/>
                </a:rPr>
                <a:t>Promotional materials are sent by mail or email. Via email it is a very cost effective way to reach large numbers of customers.</a:t>
              </a:r>
            </a:p>
            <a:p>
              <a:r>
                <a:rPr lang="en-GB" sz="1200" dirty="0">
                  <a:latin typeface="Avenir Light" panose="020B0402020203020204" pitchFamily="34" charset="77"/>
                </a:rPr>
                <a:t>Email addresses are gathered from bookings, online purchasing, etc</a:t>
              </a:r>
              <a:endParaRPr lang="en-GB" sz="1200" dirty="0"/>
            </a:p>
          </p:txBody>
        </p:sp>
      </p:grpSp>
    </p:spTree>
    <p:extLst>
      <p:ext uri="{BB962C8B-B14F-4D97-AF65-F5344CB8AC3E}">
        <p14:creationId xmlns:p14="http://schemas.microsoft.com/office/powerpoint/2010/main" val="82983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262099" y="6458842"/>
            <a:ext cx="2228850" cy="365125"/>
          </a:xfrm>
        </p:spPr>
        <p:txBody>
          <a:bodyPr/>
          <a:lstStyle/>
          <a:p>
            <a:fld id="{E7B70798-690E-5944-9C42-5F5DFEB47247}" type="slidenum">
              <a:rPr lang="en-GB" smtClean="0">
                <a:solidFill>
                  <a:schemeClr val="bg1"/>
                </a:solidFill>
              </a:rPr>
              <a:t>47</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D13A0EE-D676-00D5-4E13-9F09C45C3B2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105" y="6179718"/>
            <a:ext cx="711559" cy="566584"/>
          </a:xfrm>
          <a:prstGeom prst="rect">
            <a:avLst/>
          </a:prstGeom>
        </p:spPr>
      </p:pic>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3"/>
          <a:stretch>
            <a:fillRect/>
          </a:stretch>
        </p:blipFill>
        <p:spPr>
          <a:xfrm>
            <a:off x="8296641" y="293786"/>
            <a:ext cx="1384836" cy="809036"/>
          </a:xfrm>
          <a:prstGeom prst="rect">
            <a:avLst/>
          </a:prstGeom>
        </p:spPr>
      </p:pic>
      <p:sp>
        <p:nvSpPr>
          <p:cNvPr id="41" name="TextBox 40">
            <a:extLst>
              <a:ext uri="{FF2B5EF4-FFF2-40B4-BE49-F238E27FC236}">
                <a16:creationId xmlns:a16="http://schemas.microsoft.com/office/drawing/2014/main" id="{352E63F2-1921-E9CE-12D0-A999141A3434}"/>
              </a:ext>
            </a:extLst>
          </p:cNvPr>
          <p:cNvSpPr txBox="1"/>
          <p:nvPr/>
        </p:nvSpPr>
        <p:spPr>
          <a:xfrm>
            <a:off x="264066" y="862287"/>
            <a:ext cx="8170355" cy="276999"/>
          </a:xfrm>
          <a:prstGeom prst="rect">
            <a:avLst/>
          </a:prstGeom>
          <a:noFill/>
        </p:spPr>
        <p:txBody>
          <a:bodyPr wrap="square">
            <a:spAutoFit/>
          </a:bodyPr>
          <a:lstStyle/>
          <a:p>
            <a:r>
              <a:rPr lang="en-GB" sz="1200" b="1" dirty="0">
                <a:effectLst/>
                <a:latin typeface="Eurostile" panose="020B0504020202050204" pitchFamily="34" charset="77"/>
              </a:rPr>
              <a:t>B. The types of travel and tourism organisations, their roles and the products and services they offer to customers </a:t>
            </a:r>
            <a:endParaRPr lang="en-GB" sz="1200" b="1" dirty="0">
              <a:latin typeface="Eurostile" panose="020B0504020202050204" pitchFamily="34" charset="77"/>
            </a:endParaRPr>
          </a:p>
        </p:txBody>
      </p:sp>
      <p:sp>
        <p:nvSpPr>
          <p:cNvPr id="18" name="Oval 17">
            <a:extLst>
              <a:ext uri="{FF2B5EF4-FFF2-40B4-BE49-F238E27FC236}">
                <a16:creationId xmlns:a16="http://schemas.microsoft.com/office/drawing/2014/main" id="{F6A195A1-903B-A8C3-8EE2-D0231EFB62D1}"/>
              </a:ext>
            </a:extLst>
          </p:cNvPr>
          <p:cNvSpPr/>
          <p:nvPr/>
        </p:nvSpPr>
        <p:spPr>
          <a:xfrm>
            <a:off x="264066" y="1216531"/>
            <a:ext cx="438912" cy="41718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89C53F82-AC0C-FEB3-2379-8BD0A129CBF9}"/>
              </a:ext>
            </a:extLst>
          </p:cNvPr>
          <p:cNvSpPr txBox="1"/>
          <p:nvPr/>
        </p:nvSpPr>
        <p:spPr>
          <a:xfrm>
            <a:off x="274088" y="1195992"/>
            <a:ext cx="3477232" cy="388568"/>
          </a:xfrm>
          <a:prstGeom prst="rect">
            <a:avLst/>
          </a:prstGeom>
          <a:noFill/>
          <a:ln>
            <a:noFill/>
          </a:ln>
        </p:spPr>
        <p:txBody>
          <a:bodyPr wrap="square">
            <a:spAutoFit/>
          </a:bodyPr>
          <a:lstStyle/>
          <a:p>
            <a:pPr>
              <a:lnSpc>
                <a:spcPct val="150000"/>
              </a:lnSpc>
            </a:pPr>
            <a:r>
              <a:rPr lang="en-GB" sz="1400" b="1" dirty="0">
                <a:solidFill>
                  <a:schemeClr val="bg1"/>
                </a:solidFill>
                <a:latin typeface="Avenir Black" panose="02000503020000020003" pitchFamily="2" charset="0"/>
              </a:rPr>
              <a:t>B4.   </a:t>
            </a:r>
            <a:r>
              <a:rPr lang="en-GB" sz="1400" b="1" dirty="0">
                <a:solidFill>
                  <a:srgbClr val="00AAAD"/>
                </a:solidFill>
                <a:effectLst/>
                <a:latin typeface="Avenir Black" panose="02000503020000020003" pitchFamily="2" charset="0"/>
              </a:rPr>
              <a:t>Technology in travel + tourism</a:t>
            </a:r>
            <a:endParaRPr lang="en-GB" sz="1400" b="1" dirty="0">
              <a:solidFill>
                <a:srgbClr val="00AAAD"/>
              </a:solidFill>
              <a:latin typeface="Avenir Black" panose="02000503020000020003" pitchFamily="2" charset="0"/>
            </a:endParaRPr>
          </a:p>
        </p:txBody>
      </p:sp>
      <p:sp>
        <p:nvSpPr>
          <p:cNvPr id="25" name="TextBox 24">
            <a:extLst>
              <a:ext uri="{FF2B5EF4-FFF2-40B4-BE49-F238E27FC236}">
                <a16:creationId xmlns:a16="http://schemas.microsoft.com/office/drawing/2014/main" id="{2E968059-3E32-DC35-881D-0C2FAD23BB5D}"/>
              </a:ext>
            </a:extLst>
          </p:cNvPr>
          <p:cNvSpPr txBox="1"/>
          <p:nvPr/>
        </p:nvSpPr>
        <p:spPr>
          <a:xfrm>
            <a:off x="6739127" y="6458842"/>
            <a:ext cx="3083291" cy="295337"/>
          </a:xfrm>
          <a:prstGeom prst="rect">
            <a:avLst/>
          </a:prstGeom>
          <a:noFill/>
        </p:spPr>
        <p:txBody>
          <a:bodyPr wrap="square">
            <a:spAutoFit/>
          </a:bodyPr>
          <a:lstStyle/>
          <a:p>
            <a:pPr>
              <a:lnSpc>
                <a:spcPct val="150000"/>
              </a:lnSpc>
            </a:pPr>
            <a:r>
              <a:rPr lang="en-GB" sz="1000" dirty="0">
                <a:solidFill>
                  <a:schemeClr val="bg1"/>
                </a:solidFill>
                <a:latin typeface="Eurostile" panose="020B0504020202050204" pitchFamily="34" charset="77"/>
              </a:rPr>
              <a:t>B4. Technology </a:t>
            </a:r>
            <a:r>
              <a:rPr lang="en-GB" sz="1000" dirty="0">
                <a:solidFill>
                  <a:schemeClr val="bg1"/>
                </a:solidFill>
                <a:effectLst/>
                <a:latin typeface="Eurostile" panose="020B0504020202050204" pitchFamily="34" charset="77"/>
              </a:rPr>
              <a:t>in  travel and tourism  </a:t>
            </a:r>
            <a:endParaRPr lang="en-GB" sz="1000" dirty="0">
              <a:solidFill>
                <a:schemeClr val="bg1"/>
              </a:solidFill>
              <a:latin typeface="Eurostile" panose="020B0504020202050204" pitchFamily="34" charset="77"/>
            </a:endParaRPr>
          </a:p>
        </p:txBody>
      </p:sp>
      <p:pic>
        <p:nvPicPr>
          <p:cNvPr id="34" name="Picture 33">
            <a:extLst>
              <a:ext uri="{FF2B5EF4-FFF2-40B4-BE49-F238E27FC236}">
                <a16:creationId xmlns:a16="http://schemas.microsoft.com/office/drawing/2014/main" id="{8EAD6276-F2B3-9A60-BD3A-5EFD5BA09E52}"/>
              </a:ext>
            </a:extLst>
          </p:cNvPr>
          <p:cNvPicPr>
            <a:picLocks noChangeAspect="1"/>
          </p:cNvPicPr>
          <p:nvPr/>
        </p:nvPicPr>
        <p:blipFill>
          <a:blip r:embed="rId4"/>
          <a:stretch>
            <a:fillRect/>
          </a:stretch>
        </p:blipFill>
        <p:spPr>
          <a:xfrm>
            <a:off x="474297" y="1915892"/>
            <a:ext cx="437896" cy="437896"/>
          </a:xfrm>
          <a:prstGeom prst="rect">
            <a:avLst/>
          </a:prstGeom>
        </p:spPr>
      </p:pic>
      <p:sp>
        <p:nvSpPr>
          <p:cNvPr id="45" name="TextBox 44">
            <a:extLst>
              <a:ext uri="{FF2B5EF4-FFF2-40B4-BE49-F238E27FC236}">
                <a16:creationId xmlns:a16="http://schemas.microsoft.com/office/drawing/2014/main" id="{F2E85E61-FFB4-B7A7-315E-494AA2B70754}"/>
              </a:ext>
            </a:extLst>
          </p:cNvPr>
          <p:cNvSpPr txBox="1"/>
          <p:nvPr/>
        </p:nvSpPr>
        <p:spPr>
          <a:xfrm>
            <a:off x="1013278" y="1839031"/>
            <a:ext cx="2804653" cy="646331"/>
          </a:xfrm>
          <a:prstGeom prst="rect">
            <a:avLst/>
          </a:prstGeom>
          <a:noFill/>
        </p:spPr>
        <p:txBody>
          <a:bodyPr wrap="square">
            <a:spAutoFit/>
          </a:bodyPr>
          <a:lstStyle/>
          <a:p>
            <a:r>
              <a:rPr lang="en-GB" sz="1200" b="1" i="1" dirty="0">
                <a:latin typeface="Avenir Black Oblique" panose="02000503020000020003" pitchFamily="2" charset="0"/>
              </a:rPr>
              <a:t>What are the advantages </a:t>
            </a:r>
          </a:p>
          <a:p>
            <a:r>
              <a:rPr lang="en-GB" sz="1200" b="1" i="1" dirty="0">
                <a:latin typeface="Avenir Black Oblique" panose="02000503020000020003" pitchFamily="2" charset="0"/>
              </a:rPr>
              <a:t>+ disadvantages</a:t>
            </a:r>
          </a:p>
          <a:p>
            <a:r>
              <a:rPr lang="en-GB" sz="1200" b="1" i="1" dirty="0">
                <a:latin typeface="Avenir Black Oblique" panose="02000503020000020003" pitchFamily="2" charset="0"/>
              </a:rPr>
              <a:t>of ebrochures</a:t>
            </a:r>
          </a:p>
        </p:txBody>
      </p:sp>
      <p:pic>
        <p:nvPicPr>
          <p:cNvPr id="50" name="Picture 49">
            <a:extLst>
              <a:ext uri="{FF2B5EF4-FFF2-40B4-BE49-F238E27FC236}">
                <a16:creationId xmlns:a16="http://schemas.microsoft.com/office/drawing/2014/main" id="{772B3F5D-196C-BC13-F7E9-01256DEEC374}"/>
              </a:ext>
            </a:extLst>
          </p:cNvPr>
          <p:cNvPicPr>
            <a:picLocks noChangeAspect="1"/>
          </p:cNvPicPr>
          <p:nvPr/>
        </p:nvPicPr>
        <p:blipFill>
          <a:blip r:embed="rId5"/>
          <a:stretch>
            <a:fillRect/>
          </a:stretch>
        </p:blipFill>
        <p:spPr>
          <a:xfrm>
            <a:off x="2867608" y="2034380"/>
            <a:ext cx="959866" cy="477819"/>
          </a:xfrm>
          <a:prstGeom prst="rect">
            <a:avLst/>
          </a:prstGeom>
        </p:spPr>
      </p:pic>
    </p:spTree>
    <p:extLst>
      <p:ext uri="{BB962C8B-B14F-4D97-AF65-F5344CB8AC3E}">
        <p14:creationId xmlns:p14="http://schemas.microsoft.com/office/powerpoint/2010/main" val="34031122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262099" y="6458842"/>
            <a:ext cx="2228850" cy="365125"/>
          </a:xfrm>
        </p:spPr>
        <p:txBody>
          <a:bodyPr/>
          <a:lstStyle/>
          <a:p>
            <a:fld id="{E7B70798-690E-5944-9C42-5F5DFEB47247}" type="slidenum">
              <a:rPr lang="en-GB" smtClean="0">
                <a:solidFill>
                  <a:schemeClr val="bg1"/>
                </a:solidFill>
              </a:rPr>
              <a:t>48</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D13A0EE-D676-00D5-4E13-9F09C45C3B2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105" y="6179718"/>
            <a:ext cx="711559" cy="566584"/>
          </a:xfrm>
          <a:prstGeom prst="rect">
            <a:avLst/>
          </a:prstGeom>
        </p:spPr>
      </p:pic>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3"/>
          <a:stretch>
            <a:fillRect/>
          </a:stretch>
        </p:blipFill>
        <p:spPr>
          <a:xfrm>
            <a:off x="8296641" y="293786"/>
            <a:ext cx="1384836" cy="809036"/>
          </a:xfrm>
          <a:prstGeom prst="rect">
            <a:avLst/>
          </a:prstGeom>
        </p:spPr>
      </p:pic>
      <p:sp>
        <p:nvSpPr>
          <p:cNvPr id="41" name="TextBox 40">
            <a:extLst>
              <a:ext uri="{FF2B5EF4-FFF2-40B4-BE49-F238E27FC236}">
                <a16:creationId xmlns:a16="http://schemas.microsoft.com/office/drawing/2014/main" id="{352E63F2-1921-E9CE-12D0-A999141A3434}"/>
              </a:ext>
            </a:extLst>
          </p:cNvPr>
          <p:cNvSpPr txBox="1"/>
          <p:nvPr/>
        </p:nvSpPr>
        <p:spPr>
          <a:xfrm>
            <a:off x="264066" y="862287"/>
            <a:ext cx="8170355" cy="276999"/>
          </a:xfrm>
          <a:prstGeom prst="rect">
            <a:avLst/>
          </a:prstGeom>
          <a:noFill/>
        </p:spPr>
        <p:txBody>
          <a:bodyPr wrap="square">
            <a:spAutoFit/>
          </a:bodyPr>
          <a:lstStyle/>
          <a:p>
            <a:r>
              <a:rPr lang="en-GB" sz="1200" b="1" dirty="0">
                <a:effectLst/>
                <a:latin typeface="Eurostile" panose="020B0504020202050204" pitchFamily="34" charset="77"/>
              </a:rPr>
              <a:t>B. The types of travel and tourism organisations, their roles and the products and services they offer to customers </a:t>
            </a:r>
            <a:endParaRPr lang="en-GB" sz="1200" b="1" dirty="0">
              <a:latin typeface="Eurostile" panose="020B0504020202050204" pitchFamily="34" charset="77"/>
            </a:endParaRPr>
          </a:p>
        </p:txBody>
      </p:sp>
      <p:grpSp>
        <p:nvGrpSpPr>
          <p:cNvPr id="36" name="Group 35">
            <a:extLst>
              <a:ext uri="{FF2B5EF4-FFF2-40B4-BE49-F238E27FC236}">
                <a16:creationId xmlns:a16="http://schemas.microsoft.com/office/drawing/2014/main" id="{1BF29E84-8076-EB95-2B75-90D681854467}"/>
              </a:ext>
            </a:extLst>
          </p:cNvPr>
          <p:cNvGrpSpPr/>
          <p:nvPr/>
        </p:nvGrpSpPr>
        <p:grpSpPr>
          <a:xfrm>
            <a:off x="305640" y="1793369"/>
            <a:ext cx="5472781" cy="344733"/>
            <a:chOff x="882206" y="2495389"/>
            <a:chExt cx="5472781" cy="344733"/>
          </a:xfrm>
        </p:grpSpPr>
        <p:sp>
          <p:nvSpPr>
            <p:cNvPr id="37" name="Oval 36">
              <a:extLst>
                <a:ext uri="{FF2B5EF4-FFF2-40B4-BE49-F238E27FC236}">
                  <a16:creationId xmlns:a16="http://schemas.microsoft.com/office/drawing/2014/main" id="{2401F7C8-2299-B4A1-C075-A8795AE5DDE6}"/>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a:extLst>
                <a:ext uri="{FF2B5EF4-FFF2-40B4-BE49-F238E27FC236}">
                  <a16:creationId xmlns:a16="http://schemas.microsoft.com/office/drawing/2014/main" id="{00273C80-9920-9E41-B642-E4712A64588F}"/>
                </a:ext>
              </a:extLst>
            </p:cNvPr>
            <p:cNvSpPr txBox="1"/>
            <p:nvPr/>
          </p:nvSpPr>
          <p:spPr>
            <a:xfrm>
              <a:off x="939362" y="2528869"/>
              <a:ext cx="5415625" cy="307777"/>
            </a:xfrm>
            <a:prstGeom prst="rect">
              <a:avLst/>
            </a:prstGeom>
            <a:noFill/>
          </p:spPr>
          <p:txBody>
            <a:bodyPr wrap="square">
              <a:spAutoFit/>
            </a:bodyPr>
            <a:lstStyle/>
            <a:p>
              <a:r>
                <a:rPr lang="en-GB" sz="1400" b="1" dirty="0">
                  <a:latin typeface="Avenir Black" panose="02000503020000020003" pitchFamily="2" charset="0"/>
                </a:rPr>
                <a:t>Technology for communication, booking and promotion</a:t>
              </a:r>
              <a:endParaRPr lang="en-GB" sz="1400" dirty="0"/>
            </a:p>
          </p:txBody>
        </p:sp>
      </p:grpSp>
      <p:sp>
        <p:nvSpPr>
          <p:cNvPr id="18" name="Oval 17">
            <a:extLst>
              <a:ext uri="{FF2B5EF4-FFF2-40B4-BE49-F238E27FC236}">
                <a16:creationId xmlns:a16="http://schemas.microsoft.com/office/drawing/2014/main" id="{F6A195A1-903B-A8C3-8EE2-D0231EFB62D1}"/>
              </a:ext>
            </a:extLst>
          </p:cNvPr>
          <p:cNvSpPr/>
          <p:nvPr/>
        </p:nvSpPr>
        <p:spPr>
          <a:xfrm>
            <a:off x="264066" y="1216531"/>
            <a:ext cx="438912" cy="41718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89C53F82-AC0C-FEB3-2379-8BD0A129CBF9}"/>
              </a:ext>
            </a:extLst>
          </p:cNvPr>
          <p:cNvSpPr txBox="1"/>
          <p:nvPr/>
        </p:nvSpPr>
        <p:spPr>
          <a:xfrm>
            <a:off x="274088" y="1195992"/>
            <a:ext cx="3477232" cy="388568"/>
          </a:xfrm>
          <a:prstGeom prst="rect">
            <a:avLst/>
          </a:prstGeom>
          <a:noFill/>
          <a:ln>
            <a:noFill/>
          </a:ln>
        </p:spPr>
        <p:txBody>
          <a:bodyPr wrap="square">
            <a:spAutoFit/>
          </a:bodyPr>
          <a:lstStyle/>
          <a:p>
            <a:pPr>
              <a:lnSpc>
                <a:spcPct val="150000"/>
              </a:lnSpc>
            </a:pPr>
            <a:r>
              <a:rPr lang="en-GB" sz="1400" b="1" dirty="0">
                <a:solidFill>
                  <a:schemeClr val="bg1"/>
                </a:solidFill>
                <a:latin typeface="Avenir Black" panose="02000503020000020003" pitchFamily="2" charset="0"/>
              </a:rPr>
              <a:t>B4.   </a:t>
            </a:r>
            <a:r>
              <a:rPr lang="en-GB" sz="1400" b="1" dirty="0">
                <a:solidFill>
                  <a:srgbClr val="00AAAD"/>
                </a:solidFill>
                <a:effectLst/>
                <a:latin typeface="Avenir Black" panose="02000503020000020003" pitchFamily="2" charset="0"/>
              </a:rPr>
              <a:t>Technology in travel + tourism</a:t>
            </a:r>
            <a:endParaRPr lang="en-GB" sz="1400" b="1" dirty="0">
              <a:solidFill>
                <a:srgbClr val="00AAAD"/>
              </a:solidFill>
              <a:latin typeface="Avenir Black" panose="02000503020000020003" pitchFamily="2" charset="0"/>
            </a:endParaRPr>
          </a:p>
        </p:txBody>
      </p:sp>
      <p:sp>
        <p:nvSpPr>
          <p:cNvPr id="25" name="TextBox 24">
            <a:extLst>
              <a:ext uri="{FF2B5EF4-FFF2-40B4-BE49-F238E27FC236}">
                <a16:creationId xmlns:a16="http://schemas.microsoft.com/office/drawing/2014/main" id="{2E968059-3E32-DC35-881D-0C2FAD23BB5D}"/>
              </a:ext>
            </a:extLst>
          </p:cNvPr>
          <p:cNvSpPr txBox="1"/>
          <p:nvPr/>
        </p:nvSpPr>
        <p:spPr>
          <a:xfrm>
            <a:off x="6739127" y="6458842"/>
            <a:ext cx="3083291" cy="295337"/>
          </a:xfrm>
          <a:prstGeom prst="rect">
            <a:avLst/>
          </a:prstGeom>
          <a:noFill/>
        </p:spPr>
        <p:txBody>
          <a:bodyPr wrap="square">
            <a:spAutoFit/>
          </a:bodyPr>
          <a:lstStyle/>
          <a:p>
            <a:pPr>
              <a:lnSpc>
                <a:spcPct val="150000"/>
              </a:lnSpc>
            </a:pPr>
            <a:r>
              <a:rPr lang="en-GB" sz="1000" dirty="0">
                <a:solidFill>
                  <a:schemeClr val="bg1"/>
                </a:solidFill>
                <a:latin typeface="Eurostile" panose="020B0504020202050204" pitchFamily="34" charset="77"/>
              </a:rPr>
              <a:t>B4. Technology </a:t>
            </a:r>
            <a:r>
              <a:rPr lang="en-GB" sz="1000" dirty="0">
                <a:solidFill>
                  <a:schemeClr val="bg1"/>
                </a:solidFill>
                <a:effectLst/>
                <a:latin typeface="Eurostile" panose="020B0504020202050204" pitchFamily="34" charset="77"/>
              </a:rPr>
              <a:t>in  travel and tourism  </a:t>
            </a:r>
            <a:endParaRPr lang="en-GB" sz="1000" dirty="0">
              <a:solidFill>
                <a:schemeClr val="bg1"/>
              </a:solidFill>
              <a:latin typeface="Eurostile" panose="020B0504020202050204" pitchFamily="34" charset="77"/>
            </a:endParaRPr>
          </a:p>
        </p:txBody>
      </p:sp>
      <p:grpSp>
        <p:nvGrpSpPr>
          <p:cNvPr id="26" name="Group 25">
            <a:extLst>
              <a:ext uri="{FF2B5EF4-FFF2-40B4-BE49-F238E27FC236}">
                <a16:creationId xmlns:a16="http://schemas.microsoft.com/office/drawing/2014/main" id="{1A446A56-3463-CC9D-8FF7-62060BCCA280}"/>
              </a:ext>
            </a:extLst>
          </p:cNvPr>
          <p:cNvGrpSpPr/>
          <p:nvPr/>
        </p:nvGrpSpPr>
        <p:grpSpPr>
          <a:xfrm>
            <a:off x="3767815" y="2376915"/>
            <a:ext cx="2010606" cy="2010073"/>
            <a:chOff x="3666170" y="1739596"/>
            <a:chExt cx="2010606" cy="2010073"/>
          </a:xfrm>
        </p:grpSpPr>
        <p:grpSp>
          <p:nvGrpSpPr>
            <p:cNvPr id="15" name="Group 14">
              <a:extLst>
                <a:ext uri="{FF2B5EF4-FFF2-40B4-BE49-F238E27FC236}">
                  <a16:creationId xmlns:a16="http://schemas.microsoft.com/office/drawing/2014/main" id="{43833923-9AE4-0869-C122-CA1AA007448F}"/>
                </a:ext>
              </a:extLst>
            </p:cNvPr>
            <p:cNvGrpSpPr/>
            <p:nvPr/>
          </p:nvGrpSpPr>
          <p:grpSpPr>
            <a:xfrm>
              <a:off x="3666170" y="1739596"/>
              <a:ext cx="2010606" cy="2010073"/>
              <a:chOff x="3947697" y="2915325"/>
              <a:chExt cx="2010606" cy="2010073"/>
            </a:xfrm>
          </p:grpSpPr>
          <p:sp>
            <p:nvSpPr>
              <p:cNvPr id="19" name="Oval 18">
                <a:extLst>
                  <a:ext uri="{FF2B5EF4-FFF2-40B4-BE49-F238E27FC236}">
                    <a16:creationId xmlns:a16="http://schemas.microsoft.com/office/drawing/2014/main" id="{0C695FE9-DF67-B971-2D76-23EC71985C4C}"/>
                  </a:ext>
                </a:extLst>
              </p:cNvPr>
              <p:cNvSpPr/>
              <p:nvPr/>
            </p:nvSpPr>
            <p:spPr>
              <a:xfrm>
                <a:off x="3947697" y="2915325"/>
                <a:ext cx="2010606" cy="2010073"/>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5632B5E1-AC5D-0510-A11B-4DAEBED4D91D}"/>
                  </a:ext>
                </a:extLst>
              </p:cNvPr>
              <p:cNvSpPr txBox="1"/>
              <p:nvPr/>
            </p:nvSpPr>
            <p:spPr>
              <a:xfrm>
                <a:off x="4113819" y="4115486"/>
                <a:ext cx="1771720" cy="523220"/>
              </a:xfrm>
              <a:prstGeom prst="rect">
                <a:avLst/>
              </a:prstGeom>
              <a:noFill/>
            </p:spPr>
            <p:txBody>
              <a:bodyPr wrap="square" rtlCol="0">
                <a:spAutoFit/>
              </a:bodyPr>
              <a:lstStyle/>
              <a:p>
                <a:pPr algn="ctr"/>
                <a:r>
                  <a:rPr lang="en-GB" sz="1400" b="1" dirty="0">
                    <a:solidFill>
                      <a:schemeClr val="bg1"/>
                    </a:solidFill>
                    <a:latin typeface="Eurostile" panose="020B0504020202050204" pitchFamily="34" charset="77"/>
                  </a:rPr>
                  <a:t>Technology in </a:t>
                </a:r>
              </a:p>
              <a:p>
                <a:pPr algn="ctr"/>
                <a:r>
                  <a:rPr lang="en-GB" sz="1400" b="1" dirty="0">
                    <a:solidFill>
                      <a:schemeClr val="bg1"/>
                    </a:solidFill>
                    <a:latin typeface="Eurostile" panose="020B0504020202050204" pitchFamily="34" charset="77"/>
                  </a:rPr>
                  <a:t>travel + tourism</a:t>
                </a:r>
              </a:p>
            </p:txBody>
          </p:sp>
        </p:grpSp>
        <p:pic>
          <p:nvPicPr>
            <p:cNvPr id="4" name="Picture 3">
              <a:extLst>
                <a:ext uri="{FF2B5EF4-FFF2-40B4-BE49-F238E27FC236}">
                  <a16:creationId xmlns:a16="http://schemas.microsoft.com/office/drawing/2014/main" id="{E35710DF-0139-B5B5-464D-A4587824C19A}"/>
                </a:ext>
              </a:extLst>
            </p:cNvPr>
            <p:cNvPicPr>
              <a:picLocks noChangeAspect="1"/>
            </p:cNvPicPr>
            <p:nvPr/>
          </p:nvPicPr>
          <p:blipFill>
            <a:blip r:embed="rId4"/>
            <a:stretch>
              <a:fillRect/>
            </a:stretch>
          </p:blipFill>
          <p:spPr>
            <a:xfrm>
              <a:off x="4154708" y="1977271"/>
              <a:ext cx="1126888" cy="926364"/>
            </a:xfrm>
            <a:prstGeom prst="rect">
              <a:avLst/>
            </a:prstGeom>
          </p:spPr>
        </p:pic>
      </p:grpSp>
      <p:grpSp>
        <p:nvGrpSpPr>
          <p:cNvPr id="5" name="Group 4">
            <a:extLst>
              <a:ext uri="{FF2B5EF4-FFF2-40B4-BE49-F238E27FC236}">
                <a16:creationId xmlns:a16="http://schemas.microsoft.com/office/drawing/2014/main" id="{221A8349-F7F4-81DD-5B1F-170EAA18F3CD}"/>
              </a:ext>
            </a:extLst>
          </p:cNvPr>
          <p:cNvGrpSpPr/>
          <p:nvPr/>
        </p:nvGrpSpPr>
        <p:grpSpPr>
          <a:xfrm>
            <a:off x="350859" y="2301365"/>
            <a:ext cx="2594884" cy="350442"/>
            <a:chOff x="882206" y="2495389"/>
            <a:chExt cx="3025094" cy="350442"/>
          </a:xfrm>
        </p:grpSpPr>
        <p:sp>
          <p:nvSpPr>
            <p:cNvPr id="11" name="Oval 10">
              <a:extLst>
                <a:ext uri="{FF2B5EF4-FFF2-40B4-BE49-F238E27FC236}">
                  <a16:creationId xmlns:a16="http://schemas.microsoft.com/office/drawing/2014/main" id="{231ADF82-BA5A-1C5B-E191-24ADF0CB0C8A}"/>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52A2F86C-1F76-3E09-8A74-885DCB4D977A}"/>
                </a:ext>
              </a:extLst>
            </p:cNvPr>
            <p:cNvSpPr txBox="1"/>
            <p:nvPr/>
          </p:nvSpPr>
          <p:spPr>
            <a:xfrm>
              <a:off x="922556" y="2538054"/>
              <a:ext cx="2984744" cy="307777"/>
            </a:xfrm>
            <a:prstGeom prst="rect">
              <a:avLst/>
            </a:prstGeom>
            <a:noFill/>
          </p:spPr>
          <p:txBody>
            <a:bodyPr wrap="square">
              <a:spAutoFit/>
            </a:bodyPr>
            <a:lstStyle/>
            <a:p>
              <a:r>
                <a:rPr lang="en-GB" sz="1400" b="1" dirty="0">
                  <a:latin typeface="Avenir Black" panose="02000503020000020003" pitchFamily="2" charset="0"/>
                </a:rPr>
                <a:t>Pop-ups and adverts</a:t>
              </a:r>
              <a:endParaRPr lang="en-GB" sz="1400" dirty="0"/>
            </a:p>
          </p:txBody>
        </p:sp>
      </p:grpSp>
      <p:sp>
        <p:nvSpPr>
          <p:cNvPr id="17" name="TextBox 16">
            <a:extLst>
              <a:ext uri="{FF2B5EF4-FFF2-40B4-BE49-F238E27FC236}">
                <a16:creationId xmlns:a16="http://schemas.microsoft.com/office/drawing/2014/main" id="{37B0D25C-0177-EDA8-4CD0-31E5EACDF0DD}"/>
              </a:ext>
            </a:extLst>
          </p:cNvPr>
          <p:cNvSpPr txBox="1"/>
          <p:nvPr/>
        </p:nvSpPr>
        <p:spPr>
          <a:xfrm>
            <a:off x="411481" y="2712823"/>
            <a:ext cx="3339839" cy="2308324"/>
          </a:xfrm>
          <a:prstGeom prst="rect">
            <a:avLst/>
          </a:prstGeom>
          <a:noFill/>
        </p:spPr>
        <p:txBody>
          <a:bodyPr wrap="square">
            <a:spAutoFit/>
          </a:bodyPr>
          <a:lstStyle/>
          <a:p>
            <a:r>
              <a:rPr lang="en-GB" sz="1200" dirty="0">
                <a:latin typeface="Avenir Light" panose="020B0402020203020204" pitchFamily="34" charset="77"/>
              </a:rPr>
              <a:t>Pop-up advertising appear when browsing the web.</a:t>
            </a:r>
          </a:p>
          <a:p>
            <a:r>
              <a:rPr lang="en-GB" sz="1200" dirty="0">
                <a:latin typeface="Avenir Light" panose="020B0402020203020204" pitchFamily="34" charset="77"/>
              </a:rPr>
              <a:t>Some Pop-ups are time driven – after a person has been online for a certain period. Or certain ads appear at particular times of the day.</a:t>
            </a:r>
          </a:p>
          <a:p>
            <a:r>
              <a:rPr lang="en-GB" sz="1200" dirty="0">
                <a:latin typeface="Avenir Light" panose="020B0402020203020204" pitchFamily="34" charset="77"/>
              </a:rPr>
              <a:t>Other ads appear according to the behaviour of the browser – clicking or viewing a certain part of a site.</a:t>
            </a:r>
          </a:p>
          <a:p>
            <a:r>
              <a:rPr lang="en-GB" sz="1200" dirty="0">
                <a:latin typeface="Avenir Light" panose="020B0402020203020204" pitchFamily="34" charset="77"/>
              </a:rPr>
              <a:t>Exit driven pop-ups appear as you leave the site – perhaps offering a deal before you go.</a:t>
            </a:r>
          </a:p>
          <a:p>
            <a:r>
              <a:rPr lang="en-GB" sz="1200" dirty="0">
                <a:latin typeface="Avenir Light" panose="020B0402020203020204" pitchFamily="34" charset="77"/>
              </a:rPr>
              <a:t>Increasing web browsers block these pop-ups.</a:t>
            </a:r>
            <a:endParaRPr lang="en-GB" sz="1200" dirty="0"/>
          </a:p>
        </p:txBody>
      </p:sp>
      <p:grpSp>
        <p:nvGrpSpPr>
          <p:cNvPr id="42" name="Group 41">
            <a:extLst>
              <a:ext uri="{FF2B5EF4-FFF2-40B4-BE49-F238E27FC236}">
                <a16:creationId xmlns:a16="http://schemas.microsoft.com/office/drawing/2014/main" id="{6385480E-D3FD-45B1-57E1-582C6E50AD01}"/>
              </a:ext>
            </a:extLst>
          </p:cNvPr>
          <p:cNvGrpSpPr/>
          <p:nvPr/>
        </p:nvGrpSpPr>
        <p:grpSpPr>
          <a:xfrm>
            <a:off x="6163339" y="2051904"/>
            <a:ext cx="3200391" cy="1761539"/>
            <a:chOff x="6057378" y="4243257"/>
            <a:chExt cx="3200391" cy="1761539"/>
          </a:xfrm>
        </p:grpSpPr>
        <p:grpSp>
          <p:nvGrpSpPr>
            <p:cNvPr id="43" name="Group 42">
              <a:extLst>
                <a:ext uri="{FF2B5EF4-FFF2-40B4-BE49-F238E27FC236}">
                  <a16:creationId xmlns:a16="http://schemas.microsoft.com/office/drawing/2014/main" id="{45A66896-B9C3-7751-5F40-47DCD3DCE9A3}"/>
                </a:ext>
              </a:extLst>
            </p:cNvPr>
            <p:cNvGrpSpPr/>
            <p:nvPr/>
          </p:nvGrpSpPr>
          <p:grpSpPr>
            <a:xfrm>
              <a:off x="6057378" y="4243257"/>
              <a:ext cx="3025094" cy="350442"/>
              <a:chOff x="882206" y="2495389"/>
              <a:chExt cx="3025094" cy="350442"/>
            </a:xfrm>
          </p:grpSpPr>
          <p:sp>
            <p:nvSpPr>
              <p:cNvPr id="46" name="Oval 45">
                <a:extLst>
                  <a:ext uri="{FF2B5EF4-FFF2-40B4-BE49-F238E27FC236}">
                    <a16:creationId xmlns:a16="http://schemas.microsoft.com/office/drawing/2014/main" id="{6A9F0258-77A9-6FAE-B2E5-A38E98AB2E86}"/>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48" name="TextBox 32">
                <a:extLst>
                  <a:ext uri="{FF2B5EF4-FFF2-40B4-BE49-F238E27FC236}">
                    <a16:creationId xmlns:a16="http://schemas.microsoft.com/office/drawing/2014/main" id="{74E3D055-C92B-52E5-3120-1B236DA7084A}"/>
                  </a:ext>
                </a:extLst>
              </p:cNvPr>
              <p:cNvSpPr txBox="1"/>
              <p:nvPr/>
            </p:nvSpPr>
            <p:spPr>
              <a:xfrm>
                <a:off x="922556" y="2538054"/>
                <a:ext cx="2984744" cy="30777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b="1" dirty="0">
                    <a:latin typeface="Avenir Black" panose="02000503020000020003" pitchFamily="2" charset="0"/>
                  </a:rPr>
                  <a:t>Bookings</a:t>
                </a:r>
                <a:endParaRPr lang="en-GB" sz="1400" dirty="0"/>
              </a:p>
            </p:txBody>
          </p:sp>
        </p:grpSp>
        <p:sp>
          <p:nvSpPr>
            <p:cNvPr id="44" name="TextBox 46">
              <a:extLst>
                <a:ext uri="{FF2B5EF4-FFF2-40B4-BE49-F238E27FC236}">
                  <a16:creationId xmlns:a16="http://schemas.microsoft.com/office/drawing/2014/main" id="{298F21B6-0375-C532-85D0-4BB40C5FFE97}"/>
                </a:ext>
              </a:extLst>
            </p:cNvPr>
            <p:cNvSpPr txBox="1"/>
            <p:nvPr/>
          </p:nvSpPr>
          <p:spPr>
            <a:xfrm>
              <a:off x="6140089" y="4619801"/>
              <a:ext cx="3117680" cy="138499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dirty="0">
                  <a:latin typeface="Avenir Light" panose="020B0402020203020204" pitchFamily="34" charset="77"/>
                </a:rPr>
                <a:t>T+T online bookings has grown in the last 10 years to over 50% of all bookings. </a:t>
              </a:r>
            </a:p>
            <a:p>
              <a:r>
                <a:rPr lang="en-GB" sz="1200" dirty="0">
                  <a:latin typeface="Avenir Light" panose="020B0402020203020204" pitchFamily="34" charset="77"/>
                </a:rPr>
                <a:t>Most are via computers and tablets rather than phones – though browsing for information on phones is common.</a:t>
              </a:r>
            </a:p>
            <a:p>
              <a:r>
                <a:rPr lang="en-GB" sz="1200" dirty="0">
                  <a:latin typeface="Avenir Light" panose="020B0402020203020204" pitchFamily="34" charset="77"/>
                </a:rPr>
                <a:t>However, travel agents on the high street remains a very popular way of booking.</a:t>
              </a:r>
              <a:endParaRPr lang="en-GB" sz="1200" dirty="0"/>
            </a:p>
          </p:txBody>
        </p:sp>
      </p:grpSp>
      <p:grpSp>
        <p:nvGrpSpPr>
          <p:cNvPr id="49" name="Group 48">
            <a:extLst>
              <a:ext uri="{FF2B5EF4-FFF2-40B4-BE49-F238E27FC236}">
                <a16:creationId xmlns:a16="http://schemas.microsoft.com/office/drawing/2014/main" id="{7CA3DFD6-E3AF-2E5D-81A1-663B8051A1B1}"/>
              </a:ext>
            </a:extLst>
          </p:cNvPr>
          <p:cNvGrpSpPr/>
          <p:nvPr/>
        </p:nvGrpSpPr>
        <p:grpSpPr>
          <a:xfrm>
            <a:off x="6207827" y="4053467"/>
            <a:ext cx="3200391" cy="1761539"/>
            <a:chOff x="6057378" y="4243257"/>
            <a:chExt cx="3200391" cy="1761539"/>
          </a:xfrm>
        </p:grpSpPr>
        <p:grpSp>
          <p:nvGrpSpPr>
            <p:cNvPr id="51" name="Group 50">
              <a:extLst>
                <a:ext uri="{FF2B5EF4-FFF2-40B4-BE49-F238E27FC236}">
                  <a16:creationId xmlns:a16="http://schemas.microsoft.com/office/drawing/2014/main" id="{E4792E1A-6F32-72EB-ACD1-1163F12BE33B}"/>
                </a:ext>
              </a:extLst>
            </p:cNvPr>
            <p:cNvGrpSpPr/>
            <p:nvPr/>
          </p:nvGrpSpPr>
          <p:grpSpPr>
            <a:xfrm>
              <a:off x="6057378" y="4243257"/>
              <a:ext cx="3025094" cy="350442"/>
              <a:chOff x="882206" y="2495389"/>
              <a:chExt cx="3025094" cy="350442"/>
            </a:xfrm>
          </p:grpSpPr>
          <p:sp>
            <p:nvSpPr>
              <p:cNvPr id="57" name="Oval 56">
                <a:extLst>
                  <a:ext uri="{FF2B5EF4-FFF2-40B4-BE49-F238E27FC236}">
                    <a16:creationId xmlns:a16="http://schemas.microsoft.com/office/drawing/2014/main" id="{3E530335-6E42-688E-4263-639E0F2BD8B7}"/>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58" name="TextBox 32">
                <a:extLst>
                  <a:ext uri="{FF2B5EF4-FFF2-40B4-BE49-F238E27FC236}">
                    <a16:creationId xmlns:a16="http://schemas.microsoft.com/office/drawing/2014/main" id="{5294E2C0-5A86-04F1-354E-F44F44933DF5}"/>
                  </a:ext>
                </a:extLst>
              </p:cNvPr>
              <p:cNvSpPr txBox="1"/>
              <p:nvPr/>
            </p:nvSpPr>
            <p:spPr>
              <a:xfrm>
                <a:off x="922556" y="2538054"/>
                <a:ext cx="2984744" cy="30777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b="1" dirty="0">
                    <a:latin typeface="Avenir Black" panose="02000503020000020003" pitchFamily="2" charset="0"/>
                  </a:rPr>
                  <a:t>Ticketing</a:t>
                </a:r>
                <a:endParaRPr lang="en-GB" sz="1400" dirty="0"/>
              </a:p>
            </p:txBody>
          </p:sp>
        </p:grpSp>
        <p:sp>
          <p:nvSpPr>
            <p:cNvPr id="56" name="TextBox 46">
              <a:extLst>
                <a:ext uri="{FF2B5EF4-FFF2-40B4-BE49-F238E27FC236}">
                  <a16:creationId xmlns:a16="http://schemas.microsoft.com/office/drawing/2014/main" id="{D83764BA-7BBF-3E68-769B-AD517D2D6173}"/>
                </a:ext>
              </a:extLst>
            </p:cNvPr>
            <p:cNvSpPr txBox="1"/>
            <p:nvPr/>
          </p:nvSpPr>
          <p:spPr>
            <a:xfrm>
              <a:off x="6140089" y="4619801"/>
              <a:ext cx="3117680" cy="138499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dirty="0">
                  <a:latin typeface="Avenir Light" panose="020B0402020203020204" pitchFamily="34" charset="77"/>
                </a:rPr>
                <a:t>Ticketing is increasing done via email or on smartphones across the T+T industry.</a:t>
              </a:r>
            </a:p>
            <a:p>
              <a:r>
                <a:rPr lang="en-GB" sz="1200" dirty="0">
                  <a:latin typeface="Avenir Light" panose="020B0402020203020204" pitchFamily="34" charset="77"/>
                </a:rPr>
                <a:t>Entry via a QR code for attractions is the norm;</a:t>
              </a:r>
            </a:p>
            <a:p>
              <a:r>
                <a:rPr lang="en-GB" sz="1200" dirty="0">
                  <a:latin typeface="Avenir Light" panose="020B0402020203020204" pitchFamily="34" charset="77"/>
                </a:rPr>
                <a:t>. Ticketing is instant</a:t>
              </a:r>
            </a:p>
            <a:p>
              <a:r>
                <a:rPr lang="en-GB" sz="1200" dirty="0">
                  <a:latin typeface="Avenir Light" panose="020B0402020203020204" pitchFamily="34" charset="77"/>
                </a:rPr>
                <a:t>. Cheaper and saves paper</a:t>
              </a:r>
            </a:p>
            <a:p>
              <a:r>
                <a:rPr lang="en-GB" sz="1200" dirty="0">
                  <a:latin typeface="Avenir Light" panose="020B0402020203020204" pitchFamily="34" charset="77"/>
                </a:rPr>
                <a:t>. Changes can made quickly</a:t>
              </a:r>
              <a:endParaRPr lang="en-GB" sz="1200" dirty="0"/>
            </a:p>
          </p:txBody>
        </p:sp>
      </p:grpSp>
      <p:grpSp>
        <p:nvGrpSpPr>
          <p:cNvPr id="59" name="Group 58">
            <a:extLst>
              <a:ext uri="{FF2B5EF4-FFF2-40B4-BE49-F238E27FC236}">
                <a16:creationId xmlns:a16="http://schemas.microsoft.com/office/drawing/2014/main" id="{A386036F-AC0B-A5D8-B5AC-2B739C0846DB}"/>
              </a:ext>
            </a:extLst>
          </p:cNvPr>
          <p:cNvGrpSpPr/>
          <p:nvPr/>
        </p:nvGrpSpPr>
        <p:grpSpPr>
          <a:xfrm>
            <a:off x="411481" y="5143288"/>
            <a:ext cx="5498336" cy="1022875"/>
            <a:chOff x="6057378" y="4243257"/>
            <a:chExt cx="5498336" cy="1022875"/>
          </a:xfrm>
        </p:grpSpPr>
        <p:grpSp>
          <p:nvGrpSpPr>
            <p:cNvPr id="60" name="Group 59">
              <a:extLst>
                <a:ext uri="{FF2B5EF4-FFF2-40B4-BE49-F238E27FC236}">
                  <a16:creationId xmlns:a16="http://schemas.microsoft.com/office/drawing/2014/main" id="{472AE6BA-898C-402C-4B4E-5E7859C5637B}"/>
                </a:ext>
              </a:extLst>
            </p:cNvPr>
            <p:cNvGrpSpPr/>
            <p:nvPr/>
          </p:nvGrpSpPr>
          <p:grpSpPr>
            <a:xfrm>
              <a:off x="6057378" y="4243257"/>
              <a:ext cx="3025094" cy="350442"/>
              <a:chOff x="882206" y="2495389"/>
              <a:chExt cx="3025094" cy="350442"/>
            </a:xfrm>
          </p:grpSpPr>
          <p:sp>
            <p:nvSpPr>
              <p:cNvPr id="62" name="Oval 61">
                <a:extLst>
                  <a:ext uri="{FF2B5EF4-FFF2-40B4-BE49-F238E27FC236}">
                    <a16:creationId xmlns:a16="http://schemas.microsoft.com/office/drawing/2014/main" id="{B84844E5-92B6-1A07-BD27-19BDD76610DA}"/>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63" name="TextBox 32">
                <a:extLst>
                  <a:ext uri="{FF2B5EF4-FFF2-40B4-BE49-F238E27FC236}">
                    <a16:creationId xmlns:a16="http://schemas.microsoft.com/office/drawing/2014/main" id="{17B85B1A-6D78-DC9A-ADD5-6EACCDC9EA75}"/>
                  </a:ext>
                </a:extLst>
              </p:cNvPr>
              <p:cNvSpPr txBox="1"/>
              <p:nvPr/>
            </p:nvSpPr>
            <p:spPr>
              <a:xfrm>
                <a:off x="922556" y="2538054"/>
                <a:ext cx="2984744" cy="30777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b="1" dirty="0">
                    <a:latin typeface="Avenir Black" panose="02000503020000020003" pitchFamily="2" charset="0"/>
                  </a:rPr>
                  <a:t>Apps</a:t>
                </a:r>
                <a:endParaRPr lang="en-GB" sz="1400" dirty="0"/>
              </a:p>
            </p:txBody>
          </p:sp>
        </p:grpSp>
        <p:sp>
          <p:nvSpPr>
            <p:cNvPr id="61" name="TextBox 46">
              <a:extLst>
                <a:ext uri="{FF2B5EF4-FFF2-40B4-BE49-F238E27FC236}">
                  <a16:creationId xmlns:a16="http://schemas.microsoft.com/office/drawing/2014/main" id="{1BD6E435-4EA2-68F2-73AF-7693A1A43460}"/>
                </a:ext>
              </a:extLst>
            </p:cNvPr>
            <p:cNvSpPr txBox="1"/>
            <p:nvPr/>
          </p:nvSpPr>
          <p:spPr>
            <a:xfrm>
              <a:off x="6140089" y="4619801"/>
              <a:ext cx="5415625" cy="6463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dirty="0">
                  <a:latin typeface="Avenir Light" panose="020B0402020203020204" pitchFamily="34" charset="77"/>
                </a:rPr>
                <a:t>T+T organisations are increasingly using apps to communicate and inform with customers. Everything from weather apps, to travel itineraries and bookings. </a:t>
              </a:r>
              <a:endParaRPr lang="en-GB" sz="1200" dirty="0"/>
            </a:p>
          </p:txBody>
        </p:sp>
      </p:grpSp>
    </p:spTree>
    <p:extLst>
      <p:ext uri="{BB962C8B-B14F-4D97-AF65-F5344CB8AC3E}">
        <p14:creationId xmlns:p14="http://schemas.microsoft.com/office/powerpoint/2010/main" val="3383592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182216" y="6458257"/>
            <a:ext cx="2228850" cy="365125"/>
          </a:xfrm>
        </p:spPr>
        <p:txBody>
          <a:bodyPr/>
          <a:lstStyle/>
          <a:p>
            <a:fld id="{E7B70798-690E-5944-9C42-5F5DFEB47247}" type="slidenum">
              <a:rPr lang="en-GB" smtClean="0">
                <a:solidFill>
                  <a:schemeClr val="bg1"/>
                </a:solidFill>
              </a:rPr>
              <a:t>4</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D13A0EE-D676-00D5-4E13-9F09C45C3B2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105" y="6061889"/>
            <a:ext cx="859537" cy="684413"/>
          </a:xfrm>
          <a:prstGeom prst="rect">
            <a:avLst/>
          </a:prstGeom>
        </p:spPr>
      </p:pic>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3"/>
          <a:stretch>
            <a:fillRect/>
          </a:stretch>
        </p:blipFill>
        <p:spPr>
          <a:xfrm>
            <a:off x="8296641" y="293786"/>
            <a:ext cx="1384836" cy="809036"/>
          </a:xfrm>
          <a:prstGeom prst="rect">
            <a:avLst/>
          </a:prstGeom>
        </p:spPr>
      </p:pic>
      <p:sp>
        <p:nvSpPr>
          <p:cNvPr id="3" name="TextBox 2">
            <a:extLst>
              <a:ext uri="{FF2B5EF4-FFF2-40B4-BE49-F238E27FC236}">
                <a16:creationId xmlns:a16="http://schemas.microsoft.com/office/drawing/2014/main" id="{6D3DA4D9-F1AD-22EF-868C-D09AE480A345}"/>
              </a:ext>
            </a:extLst>
          </p:cNvPr>
          <p:cNvSpPr txBox="1"/>
          <p:nvPr/>
        </p:nvSpPr>
        <p:spPr>
          <a:xfrm>
            <a:off x="315277" y="913734"/>
            <a:ext cx="8901303" cy="5663089"/>
          </a:xfrm>
          <a:prstGeom prst="rect">
            <a:avLst/>
          </a:prstGeom>
          <a:noFill/>
        </p:spPr>
        <p:txBody>
          <a:bodyPr wrap="square">
            <a:spAutoFit/>
          </a:bodyPr>
          <a:lstStyle/>
          <a:p>
            <a:r>
              <a:rPr lang="en-GB" sz="1400" b="1" dirty="0">
                <a:solidFill>
                  <a:srgbClr val="278BBA"/>
                </a:solidFill>
                <a:effectLst/>
                <a:latin typeface="Avenir Black" panose="02000503020000020003" pitchFamily="2" charset="0"/>
              </a:rPr>
              <a:t>Content</a:t>
            </a:r>
          </a:p>
          <a:p>
            <a:endParaRPr lang="en-GB" sz="1200" b="1" dirty="0">
              <a:solidFill>
                <a:srgbClr val="278BBA"/>
              </a:solidFill>
              <a:latin typeface="Avenir Black" panose="02000503020000020003" pitchFamily="2" charset="0"/>
            </a:endParaRPr>
          </a:p>
          <a:p>
            <a:r>
              <a:rPr lang="en-GB" sz="1200" b="1" dirty="0">
                <a:solidFill>
                  <a:srgbClr val="278BBA"/>
                </a:solidFill>
                <a:effectLst/>
                <a:latin typeface="Avenir Black" panose="02000503020000020003" pitchFamily="2" charset="0"/>
              </a:rPr>
              <a:t>B2 The key sectors of the travel and tourism industry – components of their role, and the products and services they offer to different types of customer </a:t>
            </a:r>
          </a:p>
          <a:p>
            <a:endParaRPr lang="en-GB" sz="1200" b="1" dirty="0">
              <a:solidFill>
                <a:srgbClr val="00AAAD"/>
              </a:solidFill>
              <a:latin typeface="Avenir Black" panose="02000503020000020003" pitchFamily="2" charset="0"/>
            </a:endParaRPr>
          </a:p>
          <a:p>
            <a:r>
              <a:rPr lang="en-GB" sz="1200" dirty="0">
                <a:effectLst/>
                <a:latin typeface="Avenir Light" panose="020B0402020203020204" pitchFamily="34" charset="77"/>
              </a:rPr>
              <a:t>Each key sector will comprise a range of organisations, from small, local companies to large, multinational businesses, and examples of organisations for each sector will need to be provided. Products and services may be tangible or intangible. </a:t>
            </a:r>
          </a:p>
          <a:p>
            <a:endParaRPr lang="en-GB" sz="1200" dirty="0">
              <a:latin typeface="Avenir Light" panose="020B0402020203020204" pitchFamily="34" charset="77"/>
            </a:endParaRPr>
          </a:p>
          <a:p>
            <a:r>
              <a:rPr lang="en-GB" sz="1200" b="1" dirty="0">
                <a:effectLst/>
                <a:latin typeface="Avenir Black" panose="02000503020000020003" pitchFamily="2" charset="0"/>
              </a:rPr>
              <a:t>• Transport principals: </a:t>
            </a:r>
          </a:p>
          <a:p>
            <a:r>
              <a:rPr lang="en-GB" sz="1200" dirty="0">
                <a:effectLst/>
                <a:latin typeface="Avenir Light" panose="020B0402020203020204" pitchFamily="34" charset="77"/>
              </a:rPr>
              <a:t>components: </a:t>
            </a:r>
            <a:endParaRPr lang="en-GB" sz="1200" dirty="0">
              <a:latin typeface="Avenir Light" panose="020B0402020203020204" pitchFamily="34" charset="77"/>
            </a:endParaRPr>
          </a:p>
          <a:p>
            <a:r>
              <a:rPr lang="en-GB" sz="1200" dirty="0">
                <a:effectLst/>
                <a:latin typeface="Avenir Light" panose="020B0402020203020204" pitchFamily="34" charset="77"/>
              </a:rPr>
              <a:t>– air (scheduled, charter, low cost or no-frills)</a:t>
            </a:r>
            <a:r>
              <a:rPr lang="en-GB" sz="1200" dirty="0">
                <a:latin typeface="Avenir Light" panose="020B0402020203020204" pitchFamily="34" charset="77"/>
              </a:rPr>
              <a:t>	</a:t>
            </a:r>
            <a:r>
              <a:rPr lang="en-GB" sz="1200" dirty="0">
                <a:effectLst/>
                <a:latin typeface="Avenir Light" panose="020B0402020203020204" pitchFamily="34" charset="77"/>
              </a:rPr>
              <a:t>– sea (ferry, cruises) </a:t>
            </a:r>
            <a:r>
              <a:rPr lang="en-GB" sz="1200" dirty="0">
                <a:latin typeface="Avenir Light" panose="020B0402020203020204" pitchFamily="34" charset="77"/>
              </a:rPr>
              <a:t> </a:t>
            </a:r>
            <a:r>
              <a:rPr lang="en-GB" sz="1200" dirty="0">
                <a:effectLst/>
                <a:latin typeface="Avenir Light" panose="020B0402020203020204" pitchFamily="34" charset="77"/>
              </a:rPr>
              <a:t>– road (bus, coach, hire car, private car, taxi)</a:t>
            </a:r>
            <a:br>
              <a:rPr lang="en-GB" sz="1200" dirty="0">
                <a:effectLst/>
                <a:latin typeface="Avenir Light" panose="020B0402020203020204" pitchFamily="34" charset="77"/>
              </a:rPr>
            </a:br>
            <a:r>
              <a:rPr lang="en-GB" sz="1200" dirty="0">
                <a:effectLst/>
                <a:latin typeface="Avenir Light" panose="020B0402020203020204" pitchFamily="34" charset="77"/>
              </a:rPr>
              <a:t>– rail (local, national and international, high speed)</a:t>
            </a:r>
            <a:endParaRPr lang="en-GB" sz="1200" dirty="0">
              <a:latin typeface="Avenir Light" panose="020B0402020203020204" pitchFamily="34" charset="77"/>
            </a:endParaRPr>
          </a:p>
          <a:p>
            <a:r>
              <a:rPr lang="en-GB" sz="1200" dirty="0">
                <a:effectLst/>
                <a:latin typeface="Avenir Light" panose="020B0402020203020204" pitchFamily="34" charset="77"/>
              </a:rPr>
              <a:t>Role: to provide transport between destinations, to ensure safety</a:t>
            </a:r>
            <a:br>
              <a:rPr lang="en-GB" sz="1200" dirty="0">
                <a:effectLst/>
                <a:latin typeface="Avenir Light" panose="020B0402020203020204" pitchFamily="34" charset="77"/>
              </a:rPr>
            </a:br>
            <a:r>
              <a:rPr lang="en-GB" sz="1200" dirty="0">
                <a:latin typeface="Avenir Light" panose="020B0402020203020204" pitchFamily="34" charset="77"/>
              </a:rPr>
              <a:t>P</a:t>
            </a:r>
            <a:r>
              <a:rPr lang="en-GB" sz="1200" dirty="0">
                <a:effectLst/>
                <a:latin typeface="Avenir Light" panose="020B0402020203020204" pitchFamily="34" charset="77"/>
              </a:rPr>
              <a:t>roducts and services: transport for passengers and luggage, catering, entertainment, information, shopping. </a:t>
            </a:r>
          </a:p>
          <a:p>
            <a:r>
              <a:rPr lang="en-GB" sz="1200" dirty="0">
                <a:effectLst/>
                <a:latin typeface="Avenir Light" panose="020B0402020203020204" pitchFamily="34" charset="77"/>
              </a:rPr>
              <a:t>• Transpor</a:t>
            </a:r>
            <a:r>
              <a:rPr lang="en-GB" sz="1200" dirty="0">
                <a:latin typeface="Avenir Light" panose="020B0402020203020204" pitchFamily="34" charset="77"/>
              </a:rPr>
              <a:t>t </a:t>
            </a:r>
            <a:r>
              <a:rPr lang="en-GB" sz="1200" dirty="0">
                <a:effectLst/>
                <a:latin typeface="Avenir Light" panose="020B0402020203020204" pitchFamily="34" charset="77"/>
              </a:rPr>
              <a:t>hubs and gateways: </a:t>
            </a:r>
            <a:endParaRPr lang="en-GB" sz="1200" dirty="0">
              <a:latin typeface="Avenir Light" panose="020B0402020203020204" pitchFamily="34" charset="77"/>
            </a:endParaRPr>
          </a:p>
          <a:p>
            <a:r>
              <a:rPr lang="en-GB" sz="1200" dirty="0">
                <a:effectLst/>
                <a:latin typeface="Avenir Light" panose="020B0402020203020204" pitchFamily="34" charset="77"/>
              </a:rPr>
              <a:t>components:</a:t>
            </a:r>
            <a:br>
              <a:rPr lang="en-GB" sz="1200" dirty="0">
                <a:effectLst/>
                <a:latin typeface="Avenir Light" panose="020B0402020203020204" pitchFamily="34" charset="77"/>
              </a:rPr>
            </a:br>
            <a:r>
              <a:rPr lang="en-GB" sz="1200" dirty="0">
                <a:effectLst/>
                <a:latin typeface="Avenir Light" panose="020B0402020203020204" pitchFamily="34" charset="77"/>
              </a:rPr>
              <a:t>– airports – rail and coach stations – ferry and cruise ports</a:t>
            </a:r>
            <a:br>
              <a:rPr lang="en-GB" sz="1200" dirty="0">
                <a:effectLst/>
                <a:latin typeface="Avenir Light" panose="020B0402020203020204" pitchFamily="34" charset="77"/>
              </a:rPr>
            </a:br>
            <a:r>
              <a:rPr lang="en-GB" sz="1200" dirty="0">
                <a:effectLst/>
                <a:latin typeface="Avenir Light" panose="020B0402020203020204" pitchFamily="34" charset="77"/>
              </a:rPr>
              <a:t>Role: to provide access for passengers to transportation, to ensure safety </a:t>
            </a:r>
          </a:p>
          <a:p>
            <a:r>
              <a:rPr lang="en-GB" sz="1200" dirty="0">
                <a:latin typeface="Avenir Light" panose="020B0402020203020204" pitchFamily="34" charset="77"/>
              </a:rPr>
              <a:t>P</a:t>
            </a:r>
            <a:r>
              <a:rPr lang="en-GB" sz="1200" dirty="0">
                <a:effectLst/>
                <a:latin typeface="Avenir Light" panose="020B0402020203020204" pitchFamily="34" charset="77"/>
              </a:rPr>
              <a:t>roducts and services: check-in desks, information, catering, shopping, lounge facilities. </a:t>
            </a:r>
          </a:p>
          <a:p>
            <a:endParaRPr lang="en-GB" sz="1200" dirty="0">
              <a:latin typeface="Avenir Light" panose="020B0402020203020204" pitchFamily="34" charset="77"/>
            </a:endParaRPr>
          </a:p>
          <a:p>
            <a:r>
              <a:rPr lang="en-GB" sz="1200" b="1" dirty="0">
                <a:effectLst/>
                <a:latin typeface="Avenir Black" panose="02000503020000020003" pitchFamily="2" charset="0"/>
              </a:rPr>
              <a:t>Tour operators: </a:t>
            </a:r>
          </a:p>
          <a:p>
            <a:r>
              <a:rPr lang="en-GB" sz="1200" dirty="0">
                <a:effectLst/>
                <a:latin typeface="Avenir Light" panose="020B0402020203020204" pitchFamily="34" charset="77"/>
              </a:rPr>
              <a:t>o components: </a:t>
            </a:r>
            <a:endParaRPr lang="en-GB" sz="1200" dirty="0">
              <a:latin typeface="Avenir Light" panose="020B0402020203020204" pitchFamily="34" charset="77"/>
            </a:endParaRPr>
          </a:p>
          <a:p>
            <a:r>
              <a:rPr lang="en-GB" sz="1200" dirty="0">
                <a:effectLst/>
                <a:latin typeface="Avenir Light" panose="020B0402020203020204" pitchFamily="34" charset="77"/>
              </a:rPr>
              <a:t>– mass-market, package</a:t>
            </a:r>
            <a:br>
              <a:rPr lang="en-GB" sz="1200" dirty="0">
                <a:effectLst/>
                <a:latin typeface="Avenir Light" panose="020B0402020203020204" pitchFamily="34" charset="77"/>
              </a:rPr>
            </a:br>
            <a:r>
              <a:rPr lang="en-GB" sz="1200" dirty="0">
                <a:effectLst/>
                <a:latin typeface="Avenir Light" panose="020B0402020203020204" pitchFamily="34" charset="77"/>
              </a:rPr>
              <a:t>– special interest, niche, luxury – tailor-made, dynamic packages </a:t>
            </a:r>
            <a:endParaRPr lang="en-GB" sz="1200" dirty="0">
              <a:latin typeface="Avenir Light" panose="020B0402020203020204" pitchFamily="34" charset="77"/>
            </a:endParaRPr>
          </a:p>
          <a:p>
            <a:r>
              <a:rPr lang="en-GB" sz="1200" dirty="0">
                <a:effectLst/>
                <a:latin typeface="Avenir Light" panose="020B0402020203020204" pitchFamily="34" charset="77"/>
              </a:rPr>
              <a:t>o role – to assemble and operate package holidays comprising two or more products or services at an inclusive price. The packages then can either be sold directly or through travel agents </a:t>
            </a:r>
            <a:endParaRPr lang="en-GB" sz="1200" dirty="0">
              <a:latin typeface="Avenir Light" panose="020B0402020203020204" pitchFamily="34" charset="77"/>
            </a:endParaRPr>
          </a:p>
          <a:p>
            <a:r>
              <a:rPr lang="en-GB" sz="1200" dirty="0">
                <a:effectLst/>
                <a:latin typeface="Avenir Light" panose="020B0402020203020204" pitchFamily="34" charset="77"/>
              </a:rPr>
              <a:t>o products and services – package holidays, accommodation, transfers, excursions, information on destinations, representative service in resorts. </a:t>
            </a:r>
            <a:endParaRPr lang="en-GB" sz="1200" dirty="0">
              <a:latin typeface="Avenir Light" panose="020B0402020203020204" pitchFamily="34" charset="77"/>
            </a:endParaRPr>
          </a:p>
          <a:p>
            <a:endParaRPr lang="en-GB" sz="1200" dirty="0">
              <a:latin typeface="Avenir Light" panose="020B0402020203020204" pitchFamily="34" charset="77"/>
            </a:endParaRPr>
          </a:p>
          <a:p>
            <a:endParaRPr lang="en-GB" sz="1200" b="1" dirty="0">
              <a:solidFill>
                <a:srgbClr val="278BBA"/>
              </a:solidFill>
              <a:latin typeface="Avenir Black" panose="02000503020000020003" pitchFamily="2" charset="0"/>
            </a:endParaRPr>
          </a:p>
        </p:txBody>
      </p:sp>
    </p:spTree>
    <p:extLst>
      <p:ext uri="{BB962C8B-B14F-4D97-AF65-F5344CB8AC3E}">
        <p14:creationId xmlns:p14="http://schemas.microsoft.com/office/powerpoint/2010/main" val="9920047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262099" y="6458842"/>
            <a:ext cx="2228850" cy="365125"/>
          </a:xfrm>
        </p:spPr>
        <p:txBody>
          <a:bodyPr/>
          <a:lstStyle/>
          <a:p>
            <a:fld id="{E7B70798-690E-5944-9C42-5F5DFEB47247}" type="slidenum">
              <a:rPr lang="en-GB" smtClean="0">
                <a:solidFill>
                  <a:schemeClr val="bg1"/>
                </a:solidFill>
              </a:rPr>
              <a:t>49</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D13A0EE-D676-00D5-4E13-9F09C45C3B2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105" y="6179718"/>
            <a:ext cx="711559" cy="566584"/>
          </a:xfrm>
          <a:prstGeom prst="rect">
            <a:avLst/>
          </a:prstGeom>
        </p:spPr>
      </p:pic>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3"/>
          <a:stretch>
            <a:fillRect/>
          </a:stretch>
        </p:blipFill>
        <p:spPr>
          <a:xfrm>
            <a:off x="8296641" y="293786"/>
            <a:ext cx="1384836" cy="809036"/>
          </a:xfrm>
          <a:prstGeom prst="rect">
            <a:avLst/>
          </a:prstGeom>
        </p:spPr>
      </p:pic>
      <p:sp>
        <p:nvSpPr>
          <p:cNvPr id="41" name="TextBox 40">
            <a:extLst>
              <a:ext uri="{FF2B5EF4-FFF2-40B4-BE49-F238E27FC236}">
                <a16:creationId xmlns:a16="http://schemas.microsoft.com/office/drawing/2014/main" id="{352E63F2-1921-E9CE-12D0-A999141A3434}"/>
              </a:ext>
            </a:extLst>
          </p:cNvPr>
          <p:cNvSpPr txBox="1"/>
          <p:nvPr/>
        </p:nvSpPr>
        <p:spPr>
          <a:xfrm>
            <a:off x="264066" y="862287"/>
            <a:ext cx="8170355" cy="276999"/>
          </a:xfrm>
          <a:prstGeom prst="rect">
            <a:avLst/>
          </a:prstGeom>
          <a:noFill/>
        </p:spPr>
        <p:txBody>
          <a:bodyPr wrap="square">
            <a:spAutoFit/>
          </a:bodyPr>
          <a:lstStyle/>
          <a:p>
            <a:r>
              <a:rPr lang="en-GB" sz="1200" b="1" dirty="0">
                <a:effectLst/>
                <a:latin typeface="Eurostile" panose="020B0504020202050204" pitchFamily="34" charset="77"/>
              </a:rPr>
              <a:t>B. The types of travel and tourism organisations, their roles and the products and services they offer to customers </a:t>
            </a:r>
            <a:endParaRPr lang="en-GB" sz="1200" b="1" dirty="0">
              <a:latin typeface="Eurostile" panose="020B0504020202050204" pitchFamily="34" charset="77"/>
            </a:endParaRPr>
          </a:p>
        </p:txBody>
      </p:sp>
      <p:grpSp>
        <p:nvGrpSpPr>
          <p:cNvPr id="36" name="Group 35">
            <a:extLst>
              <a:ext uri="{FF2B5EF4-FFF2-40B4-BE49-F238E27FC236}">
                <a16:creationId xmlns:a16="http://schemas.microsoft.com/office/drawing/2014/main" id="{1BF29E84-8076-EB95-2B75-90D681854467}"/>
              </a:ext>
            </a:extLst>
          </p:cNvPr>
          <p:cNvGrpSpPr/>
          <p:nvPr/>
        </p:nvGrpSpPr>
        <p:grpSpPr>
          <a:xfrm>
            <a:off x="305640" y="1793369"/>
            <a:ext cx="5472781" cy="344733"/>
            <a:chOff x="882206" y="2495389"/>
            <a:chExt cx="5472781" cy="344733"/>
          </a:xfrm>
        </p:grpSpPr>
        <p:sp>
          <p:nvSpPr>
            <p:cNvPr id="37" name="Oval 36">
              <a:extLst>
                <a:ext uri="{FF2B5EF4-FFF2-40B4-BE49-F238E27FC236}">
                  <a16:creationId xmlns:a16="http://schemas.microsoft.com/office/drawing/2014/main" id="{2401F7C8-2299-B4A1-C075-A8795AE5DDE6}"/>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a:extLst>
                <a:ext uri="{FF2B5EF4-FFF2-40B4-BE49-F238E27FC236}">
                  <a16:creationId xmlns:a16="http://schemas.microsoft.com/office/drawing/2014/main" id="{00273C80-9920-9E41-B642-E4712A64588F}"/>
                </a:ext>
              </a:extLst>
            </p:cNvPr>
            <p:cNvSpPr txBox="1"/>
            <p:nvPr/>
          </p:nvSpPr>
          <p:spPr>
            <a:xfrm>
              <a:off x="939362" y="2528869"/>
              <a:ext cx="5415625" cy="307777"/>
            </a:xfrm>
            <a:prstGeom prst="rect">
              <a:avLst/>
            </a:prstGeom>
            <a:noFill/>
          </p:spPr>
          <p:txBody>
            <a:bodyPr wrap="square">
              <a:spAutoFit/>
            </a:bodyPr>
            <a:lstStyle/>
            <a:p>
              <a:r>
                <a:rPr lang="en-GB" sz="1400" b="1" dirty="0">
                  <a:latin typeface="Avenir Black" panose="02000503020000020003" pitchFamily="2" charset="0"/>
                </a:rPr>
                <a:t>Technology specific to different organisations</a:t>
              </a:r>
              <a:endParaRPr lang="en-GB" sz="1400" dirty="0"/>
            </a:p>
          </p:txBody>
        </p:sp>
      </p:grpSp>
      <p:sp>
        <p:nvSpPr>
          <p:cNvPr id="18" name="Oval 17">
            <a:extLst>
              <a:ext uri="{FF2B5EF4-FFF2-40B4-BE49-F238E27FC236}">
                <a16:creationId xmlns:a16="http://schemas.microsoft.com/office/drawing/2014/main" id="{F6A195A1-903B-A8C3-8EE2-D0231EFB62D1}"/>
              </a:ext>
            </a:extLst>
          </p:cNvPr>
          <p:cNvSpPr/>
          <p:nvPr/>
        </p:nvSpPr>
        <p:spPr>
          <a:xfrm>
            <a:off x="264066" y="1216531"/>
            <a:ext cx="438912" cy="41718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89C53F82-AC0C-FEB3-2379-8BD0A129CBF9}"/>
              </a:ext>
            </a:extLst>
          </p:cNvPr>
          <p:cNvSpPr txBox="1"/>
          <p:nvPr/>
        </p:nvSpPr>
        <p:spPr>
          <a:xfrm>
            <a:off x="274088" y="1195992"/>
            <a:ext cx="3477232" cy="388568"/>
          </a:xfrm>
          <a:prstGeom prst="rect">
            <a:avLst/>
          </a:prstGeom>
          <a:noFill/>
          <a:ln>
            <a:noFill/>
          </a:ln>
        </p:spPr>
        <p:txBody>
          <a:bodyPr wrap="square">
            <a:spAutoFit/>
          </a:bodyPr>
          <a:lstStyle/>
          <a:p>
            <a:pPr>
              <a:lnSpc>
                <a:spcPct val="150000"/>
              </a:lnSpc>
            </a:pPr>
            <a:r>
              <a:rPr lang="en-GB" sz="1400" b="1" dirty="0">
                <a:solidFill>
                  <a:schemeClr val="bg1"/>
                </a:solidFill>
                <a:latin typeface="Avenir Black" panose="02000503020000020003" pitchFamily="2" charset="0"/>
              </a:rPr>
              <a:t>B4.   </a:t>
            </a:r>
            <a:r>
              <a:rPr lang="en-GB" sz="1400" b="1" dirty="0">
                <a:solidFill>
                  <a:srgbClr val="00AAAD"/>
                </a:solidFill>
                <a:effectLst/>
                <a:latin typeface="Avenir Black" panose="02000503020000020003" pitchFamily="2" charset="0"/>
              </a:rPr>
              <a:t>Technology in travel + tourism</a:t>
            </a:r>
            <a:endParaRPr lang="en-GB" sz="1400" b="1" dirty="0">
              <a:solidFill>
                <a:srgbClr val="00AAAD"/>
              </a:solidFill>
              <a:latin typeface="Avenir Black" panose="02000503020000020003" pitchFamily="2" charset="0"/>
            </a:endParaRPr>
          </a:p>
        </p:txBody>
      </p:sp>
      <p:sp>
        <p:nvSpPr>
          <p:cNvPr id="25" name="TextBox 24">
            <a:extLst>
              <a:ext uri="{FF2B5EF4-FFF2-40B4-BE49-F238E27FC236}">
                <a16:creationId xmlns:a16="http://schemas.microsoft.com/office/drawing/2014/main" id="{2E968059-3E32-DC35-881D-0C2FAD23BB5D}"/>
              </a:ext>
            </a:extLst>
          </p:cNvPr>
          <p:cNvSpPr txBox="1"/>
          <p:nvPr/>
        </p:nvSpPr>
        <p:spPr>
          <a:xfrm>
            <a:off x="6739127" y="6458842"/>
            <a:ext cx="3083291" cy="295337"/>
          </a:xfrm>
          <a:prstGeom prst="rect">
            <a:avLst/>
          </a:prstGeom>
          <a:noFill/>
        </p:spPr>
        <p:txBody>
          <a:bodyPr wrap="square">
            <a:spAutoFit/>
          </a:bodyPr>
          <a:lstStyle/>
          <a:p>
            <a:pPr>
              <a:lnSpc>
                <a:spcPct val="150000"/>
              </a:lnSpc>
            </a:pPr>
            <a:r>
              <a:rPr lang="en-GB" sz="1000" dirty="0">
                <a:solidFill>
                  <a:schemeClr val="bg1"/>
                </a:solidFill>
                <a:latin typeface="Eurostile" panose="020B0504020202050204" pitchFamily="34" charset="77"/>
              </a:rPr>
              <a:t>B4. Technology </a:t>
            </a:r>
            <a:r>
              <a:rPr lang="en-GB" sz="1000" dirty="0">
                <a:solidFill>
                  <a:schemeClr val="bg1"/>
                </a:solidFill>
                <a:effectLst/>
                <a:latin typeface="Eurostile" panose="020B0504020202050204" pitchFamily="34" charset="77"/>
              </a:rPr>
              <a:t>in  travel and tourism  </a:t>
            </a:r>
            <a:endParaRPr lang="en-GB" sz="1000" dirty="0">
              <a:solidFill>
                <a:schemeClr val="bg1"/>
              </a:solidFill>
              <a:latin typeface="Eurostile" panose="020B0504020202050204" pitchFamily="34" charset="77"/>
            </a:endParaRPr>
          </a:p>
        </p:txBody>
      </p:sp>
      <p:grpSp>
        <p:nvGrpSpPr>
          <p:cNvPr id="26" name="Group 25">
            <a:extLst>
              <a:ext uri="{FF2B5EF4-FFF2-40B4-BE49-F238E27FC236}">
                <a16:creationId xmlns:a16="http://schemas.microsoft.com/office/drawing/2014/main" id="{1A446A56-3463-CC9D-8FF7-62060BCCA280}"/>
              </a:ext>
            </a:extLst>
          </p:cNvPr>
          <p:cNvGrpSpPr/>
          <p:nvPr/>
        </p:nvGrpSpPr>
        <p:grpSpPr>
          <a:xfrm>
            <a:off x="3767815" y="2376915"/>
            <a:ext cx="2010606" cy="2010073"/>
            <a:chOff x="3666170" y="1739596"/>
            <a:chExt cx="2010606" cy="2010073"/>
          </a:xfrm>
        </p:grpSpPr>
        <p:grpSp>
          <p:nvGrpSpPr>
            <p:cNvPr id="15" name="Group 14">
              <a:extLst>
                <a:ext uri="{FF2B5EF4-FFF2-40B4-BE49-F238E27FC236}">
                  <a16:creationId xmlns:a16="http://schemas.microsoft.com/office/drawing/2014/main" id="{43833923-9AE4-0869-C122-CA1AA007448F}"/>
                </a:ext>
              </a:extLst>
            </p:cNvPr>
            <p:cNvGrpSpPr/>
            <p:nvPr/>
          </p:nvGrpSpPr>
          <p:grpSpPr>
            <a:xfrm>
              <a:off x="3666170" y="1739596"/>
              <a:ext cx="2010606" cy="2010073"/>
              <a:chOff x="3947697" y="2915325"/>
              <a:chExt cx="2010606" cy="2010073"/>
            </a:xfrm>
          </p:grpSpPr>
          <p:sp>
            <p:nvSpPr>
              <p:cNvPr id="19" name="Oval 18">
                <a:extLst>
                  <a:ext uri="{FF2B5EF4-FFF2-40B4-BE49-F238E27FC236}">
                    <a16:creationId xmlns:a16="http://schemas.microsoft.com/office/drawing/2014/main" id="{0C695FE9-DF67-B971-2D76-23EC71985C4C}"/>
                  </a:ext>
                </a:extLst>
              </p:cNvPr>
              <p:cNvSpPr/>
              <p:nvPr/>
            </p:nvSpPr>
            <p:spPr>
              <a:xfrm>
                <a:off x="3947697" y="2915325"/>
                <a:ext cx="2010606" cy="2010073"/>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5632B5E1-AC5D-0510-A11B-4DAEBED4D91D}"/>
                  </a:ext>
                </a:extLst>
              </p:cNvPr>
              <p:cNvSpPr txBox="1"/>
              <p:nvPr/>
            </p:nvSpPr>
            <p:spPr>
              <a:xfrm>
                <a:off x="4113819" y="4115486"/>
                <a:ext cx="1771720" cy="523220"/>
              </a:xfrm>
              <a:prstGeom prst="rect">
                <a:avLst/>
              </a:prstGeom>
              <a:noFill/>
            </p:spPr>
            <p:txBody>
              <a:bodyPr wrap="square" rtlCol="0">
                <a:spAutoFit/>
              </a:bodyPr>
              <a:lstStyle/>
              <a:p>
                <a:pPr algn="ctr"/>
                <a:r>
                  <a:rPr lang="en-GB" sz="1400" b="1" dirty="0">
                    <a:solidFill>
                      <a:schemeClr val="bg1"/>
                    </a:solidFill>
                    <a:latin typeface="Eurostile" panose="020B0504020202050204" pitchFamily="34" charset="77"/>
                  </a:rPr>
                  <a:t>Technology in </a:t>
                </a:r>
              </a:p>
              <a:p>
                <a:pPr algn="ctr"/>
                <a:r>
                  <a:rPr lang="en-GB" sz="1400" b="1" dirty="0">
                    <a:solidFill>
                      <a:schemeClr val="bg1"/>
                    </a:solidFill>
                    <a:latin typeface="Eurostile" panose="020B0504020202050204" pitchFamily="34" charset="77"/>
                  </a:rPr>
                  <a:t>travel + tourism</a:t>
                </a:r>
              </a:p>
            </p:txBody>
          </p:sp>
        </p:grpSp>
        <p:pic>
          <p:nvPicPr>
            <p:cNvPr id="4" name="Picture 3">
              <a:extLst>
                <a:ext uri="{FF2B5EF4-FFF2-40B4-BE49-F238E27FC236}">
                  <a16:creationId xmlns:a16="http://schemas.microsoft.com/office/drawing/2014/main" id="{E35710DF-0139-B5B5-464D-A4587824C19A}"/>
                </a:ext>
              </a:extLst>
            </p:cNvPr>
            <p:cNvPicPr>
              <a:picLocks noChangeAspect="1"/>
            </p:cNvPicPr>
            <p:nvPr/>
          </p:nvPicPr>
          <p:blipFill>
            <a:blip r:embed="rId4"/>
            <a:stretch>
              <a:fillRect/>
            </a:stretch>
          </p:blipFill>
          <p:spPr>
            <a:xfrm>
              <a:off x="4154708" y="1977271"/>
              <a:ext cx="1126888" cy="926364"/>
            </a:xfrm>
            <a:prstGeom prst="rect">
              <a:avLst/>
            </a:prstGeom>
          </p:spPr>
        </p:pic>
      </p:grpSp>
      <p:grpSp>
        <p:nvGrpSpPr>
          <p:cNvPr id="30" name="Group 29">
            <a:extLst>
              <a:ext uri="{FF2B5EF4-FFF2-40B4-BE49-F238E27FC236}">
                <a16:creationId xmlns:a16="http://schemas.microsoft.com/office/drawing/2014/main" id="{1DEDB09C-8783-E64B-51D9-276C6A9D26D7}"/>
              </a:ext>
            </a:extLst>
          </p:cNvPr>
          <p:cNvGrpSpPr/>
          <p:nvPr/>
        </p:nvGrpSpPr>
        <p:grpSpPr>
          <a:xfrm>
            <a:off x="328770" y="2317664"/>
            <a:ext cx="3041901" cy="344733"/>
            <a:chOff x="882206" y="2495389"/>
            <a:chExt cx="3041901" cy="344733"/>
          </a:xfrm>
        </p:grpSpPr>
        <p:sp>
          <p:nvSpPr>
            <p:cNvPr id="31" name="Oval 30">
              <a:extLst>
                <a:ext uri="{FF2B5EF4-FFF2-40B4-BE49-F238E27FC236}">
                  <a16:creationId xmlns:a16="http://schemas.microsoft.com/office/drawing/2014/main" id="{2BE4451A-90CC-BAE9-C5EF-999760527EF6}"/>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Box 32">
              <a:extLst>
                <a:ext uri="{FF2B5EF4-FFF2-40B4-BE49-F238E27FC236}">
                  <a16:creationId xmlns:a16="http://schemas.microsoft.com/office/drawing/2014/main" id="{A317C561-96F1-D339-B663-682BF4DBDF04}"/>
                </a:ext>
              </a:extLst>
            </p:cNvPr>
            <p:cNvSpPr txBox="1"/>
            <p:nvPr/>
          </p:nvSpPr>
          <p:spPr>
            <a:xfrm>
              <a:off x="939363" y="2528869"/>
              <a:ext cx="2984744" cy="307777"/>
            </a:xfrm>
            <a:prstGeom prst="rect">
              <a:avLst/>
            </a:prstGeom>
            <a:noFill/>
          </p:spPr>
          <p:txBody>
            <a:bodyPr wrap="square">
              <a:spAutoFit/>
            </a:bodyPr>
            <a:lstStyle/>
            <a:p>
              <a:r>
                <a:rPr lang="en-GB" sz="1400" b="1" dirty="0">
                  <a:latin typeface="Avenir Black" panose="02000503020000020003" pitchFamily="2" charset="0"/>
                </a:rPr>
                <a:t>Visitor attractions</a:t>
              </a:r>
              <a:endParaRPr lang="en-GB" sz="1400" dirty="0"/>
            </a:p>
          </p:txBody>
        </p:sp>
      </p:grpSp>
      <p:sp>
        <p:nvSpPr>
          <p:cNvPr id="47" name="TextBox 46">
            <a:extLst>
              <a:ext uri="{FF2B5EF4-FFF2-40B4-BE49-F238E27FC236}">
                <a16:creationId xmlns:a16="http://schemas.microsoft.com/office/drawing/2014/main" id="{FED3F876-8734-4DC5-1D40-6245FA90C633}"/>
              </a:ext>
            </a:extLst>
          </p:cNvPr>
          <p:cNvSpPr txBox="1"/>
          <p:nvPr/>
        </p:nvSpPr>
        <p:spPr>
          <a:xfrm>
            <a:off x="377894" y="2716207"/>
            <a:ext cx="3270561" cy="2677656"/>
          </a:xfrm>
          <a:prstGeom prst="rect">
            <a:avLst/>
          </a:prstGeom>
          <a:noFill/>
        </p:spPr>
        <p:txBody>
          <a:bodyPr wrap="square">
            <a:spAutoFit/>
          </a:bodyPr>
          <a:lstStyle/>
          <a:p>
            <a:r>
              <a:rPr lang="en-GB" sz="1200" dirty="0">
                <a:latin typeface="Avenir Light" panose="020B0402020203020204" pitchFamily="34" charset="77"/>
              </a:rPr>
              <a:t>Technology is extensively used by attractions to improve the visitor experience and help differentiate them from their competitors.</a:t>
            </a:r>
          </a:p>
          <a:p>
            <a:r>
              <a:rPr lang="en-GB" sz="1200" b="1" dirty="0">
                <a:latin typeface="Avenir Light" panose="020B0402020203020204" pitchFamily="34" charset="77"/>
              </a:rPr>
              <a:t>Animatronics</a:t>
            </a:r>
            <a:r>
              <a:rPr lang="en-GB" sz="1200" dirty="0">
                <a:latin typeface="Avenir Light" panose="020B0402020203020204" pitchFamily="34" charset="77"/>
              </a:rPr>
              <a:t> – lifelike robots are used by the NH Museum to bring dinosaurs to life!</a:t>
            </a:r>
          </a:p>
          <a:p>
            <a:r>
              <a:rPr lang="en-GB" sz="1200" b="1" dirty="0">
                <a:latin typeface="Avenir Light" panose="020B0402020203020204" pitchFamily="34" charset="77"/>
              </a:rPr>
              <a:t>Virtual tours - </a:t>
            </a:r>
            <a:r>
              <a:rPr lang="en-GB" sz="1200" dirty="0">
                <a:latin typeface="Avenir Light" panose="020B0402020203020204" pitchFamily="34" charset="77"/>
              </a:rPr>
              <a:t>introduced during COVID allow people to view exhibits from their own homes.</a:t>
            </a:r>
          </a:p>
          <a:p>
            <a:r>
              <a:rPr lang="en-GB" sz="1200" b="1" dirty="0">
                <a:latin typeface="Avenir Light" panose="020B0402020203020204" pitchFamily="34" charset="77"/>
              </a:rPr>
              <a:t>Smell</a:t>
            </a:r>
            <a:r>
              <a:rPr lang="en-GB" sz="1200" dirty="0">
                <a:latin typeface="Avenir Light" panose="020B0402020203020204" pitchFamily="34" charset="77"/>
              </a:rPr>
              <a:t> – is used by the Imperial War Museum in their WWI trench exhibit</a:t>
            </a:r>
          </a:p>
          <a:p>
            <a:r>
              <a:rPr lang="en-GB" sz="1200" b="1" dirty="0">
                <a:latin typeface="Avenir Light" panose="020B0402020203020204" pitchFamily="34" charset="77"/>
              </a:rPr>
              <a:t>Holograms</a:t>
            </a:r>
            <a:r>
              <a:rPr lang="en-GB" sz="1200" dirty="0">
                <a:latin typeface="Avenir Light" panose="020B0402020203020204" pitchFamily="34" charset="77"/>
              </a:rPr>
              <a:t> – recreate people and objects to bring them to life</a:t>
            </a:r>
          </a:p>
          <a:p>
            <a:r>
              <a:rPr lang="en-GB" sz="1200" b="1" dirty="0">
                <a:latin typeface="Avenir Light" panose="020B0402020203020204" pitchFamily="34" charset="77"/>
              </a:rPr>
              <a:t>Virtual reality </a:t>
            </a:r>
            <a:r>
              <a:rPr lang="en-GB" sz="1200" dirty="0">
                <a:latin typeface="Avenir Light" panose="020B0402020203020204" pitchFamily="34" charset="77"/>
              </a:rPr>
              <a:t>– recreate scenes for total immerse experience, often historical settings</a:t>
            </a:r>
            <a:endParaRPr lang="en-GB" sz="1200" dirty="0"/>
          </a:p>
        </p:txBody>
      </p:sp>
      <p:grpSp>
        <p:nvGrpSpPr>
          <p:cNvPr id="52" name="Group 51">
            <a:extLst>
              <a:ext uri="{FF2B5EF4-FFF2-40B4-BE49-F238E27FC236}">
                <a16:creationId xmlns:a16="http://schemas.microsoft.com/office/drawing/2014/main" id="{AC64E9F1-C1C9-2F97-8149-BDDA954E84CA}"/>
              </a:ext>
            </a:extLst>
          </p:cNvPr>
          <p:cNvGrpSpPr/>
          <p:nvPr/>
        </p:nvGrpSpPr>
        <p:grpSpPr>
          <a:xfrm>
            <a:off x="6022712" y="2288028"/>
            <a:ext cx="3364315" cy="344733"/>
            <a:chOff x="882206" y="2495389"/>
            <a:chExt cx="3364315" cy="344733"/>
          </a:xfrm>
        </p:grpSpPr>
        <p:sp>
          <p:nvSpPr>
            <p:cNvPr id="53" name="Oval 52">
              <a:extLst>
                <a:ext uri="{FF2B5EF4-FFF2-40B4-BE49-F238E27FC236}">
                  <a16:creationId xmlns:a16="http://schemas.microsoft.com/office/drawing/2014/main" id="{EF87358C-7EC0-8E67-8585-22839F7D67EC}"/>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TextBox 53">
              <a:extLst>
                <a:ext uri="{FF2B5EF4-FFF2-40B4-BE49-F238E27FC236}">
                  <a16:creationId xmlns:a16="http://schemas.microsoft.com/office/drawing/2014/main" id="{F39A3550-4AA6-C79F-3DFB-0DDDA0A2DE41}"/>
                </a:ext>
              </a:extLst>
            </p:cNvPr>
            <p:cNvSpPr txBox="1"/>
            <p:nvPr/>
          </p:nvSpPr>
          <p:spPr>
            <a:xfrm>
              <a:off x="939362" y="2528869"/>
              <a:ext cx="3307159" cy="307777"/>
            </a:xfrm>
            <a:prstGeom prst="rect">
              <a:avLst/>
            </a:prstGeom>
            <a:noFill/>
          </p:spPr>
          <p:txBody>
            <a:bodyPr wrap="square">
              <a:spAutoFit/>
            </a:bodyPr>
            <a:lstStyle/>
            <a:p>
              <a:r>
                <a:rPr lang="en-GB" sz="1400" b="1" dirty="0">
                  <a:latin typeface="Avenir Black" panose="02000503020000020003" pitchFamily="2" charset="0"/>
                </a:rPr>
                <a:t>Transport hubs and gateways</a:t>
              </a:r>
              <a:endParaRPr lang="en-GB" sz="1400" dirty="0"/>
            </a:p>
          </p:txBody>
        </p:sp>
      </p:grpSp>
      <p:sp>
        <p:nvSpPr>
          <p:cNvPr id="55" name="TextBox 54">
            <a:extLst>
              <a:ext uri="{FF2B5EF4-FFF2-40B4-BE49-F238E27FC236}">
                <a16:creationId xmlns:a16="http://schemas.microsoft.com/office/drawing/2014/main" id="{3DBBE4A8-ABBC-A630-365C-DAAA33741429}"/>
              </a:ext>
            </a:extLst>
          </p:cNvPr>
          <p:cNvSpPr txBox="1"/>
          <p:nvPr/>
        </p:nvSpPr>
        <p:spPr>
          <a:xfrm>
            <a:off x="6102077" y="2629285"/>
            <a:ext cx="3426029" cy="1938992"/>
          </a:xfrm>
          <a:prstGeom prst="rect">
            <a:avLst/>
          </a:prstGeom>
          <a:noFill/>
        </p:spPr>
        <p:txBody>
          <a:bodyPr wrap="square">
            <a:spAutoFit/>
          </a:bodyPr>
          <a:lstStyle/>
          <a:p>
            <a:r>
              <a:rPr lang="en-GB" sz="1200" dirty="0">
                <a:latin typeface="Avenir Light" panose="020B0402020203020204" pitchFamily="34" charset="77"/>
              </a:rPr>
              <a:t>Technology is widely used for ticketing, check-in and boarding.</a:t>
            </a:r>
          </a:p>
          <a:p>
            <a:r>
              <a:rPr lang="en-GB" sz="1200" dirty="0">
                <a:latin typeface="Avenir Light" panose="020B0402020203020204" pitchFamily="34" charset="77"/>
              </a:rPr>
              <a:t>Advanced scanning devices are employed at airports to check baggage. Full body scanners are now used with metal detectors to screen passengers.</a:t>
            </a:r>
          </a:p>
          <a:p>
            <a:r>
              <a:rPr lang="en-GB" sz="1200" dirty="0">
                <a:latin typeface="Avenir Light" panose="020B0402020203020204" pitchFamily="34" charset="77"/>
              </a:rPr>
              <a:t>Hubs and gateways offer Wifi and electronic beacons that send relevant information to passengers including departure information and available facilities.</a:t>
            </a:r>
            <a:endParaRPr lang="en-GB" sz="1200" dirty="0"/>
          </a:p>
        </p:txBody>
      </p:sp>
    </p:spTree>
    <p:extLst>
      <p:ext uri="{BB962C8B-B14F-4D97-AF65-F5344CB8AC3E}">
        <p14:creationId xmlns:p14="http://schemas.microsoft.com/office/powerpoint/2010/main" val="7972618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262099" y="6458842"/>
            <a:ext cx="2228850" cy="365125"/>
          </a:xfrm>
        </p:spPr>
        <p:txBody>
          <a:bodyPr/>
          <a:lstStyle/>
          <a:p>
            <a:fld id="{E7B70798-690E-5944-9C42-5F5DFEB47247}" type="slidenum">
              <a:rPr lang="en-GB" smtClean="0">
                <a:solidFill>
                  <a:schemeClr val="bg1"/>
                </a:solidFill>
              </a:rPr>
              <a:t>50</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D13A0EE-D676-00D5-4E13-9F09C45C3B2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105" y="6179718"/>
            <a:ext cx="711559" cy="566584"/>
          </a:xfrm>
          <a:prstGeom prst="rect">
            <a:avLst/>
          </a:prstGeom>
        </p:spPr>
      </p:pic>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3"/>
          <a:stretch>
            <a:fillRect/>
          </a:stretch>
        </p:blipFill>
        <p:spPr>
          <a:xfrm>
            <a:off x="8296641" y="293786"/>
            <a:ext cx="1384836" cy="809036"/>
          </a:xfrm>
          <a:prstGeom prst="rect">
            <a:avLst/>
          </a:prstGeom>
        </p:spPr>
      </p:pic>
      <p:sp>
        <p:nvSpPr>
          <p:cNvPr id="41" name="TextBox 40">
            <a:extLst>
              <a:ext uri="{FF2B5EF4-FFF2-40B4-BE49-F238E27FC236}">
                <a16:creationId xmlns:a16="http://schemas.microsoft.com/office/drawing/2014/main" id="{352E63F2-1921-E9CE-12D0-A999141A3434}"/>
              </a:ext>
            </a:extLst>
          </p:cNvPr>
          <p:cNvSpPr txBox="1"/>
          <p:nvPr/>
        </p:nvSpPr>
        <p:spPr>
          <a:xfrm>
            <a:off x="264066" y="862287"/>
            <a:ext cx="8170355" cy="276999"/>
          </a:xfrm>
          <a:prstGeom prst="rect">
            <a:avLst/>
          </a:prstGeom>
          <a:noFill/>
        </p:spPr>
        <p:txBody>
          <a:bodyPr wrap="square">
            <a:spAutoFit/>
          </a:bodyPr>
          <a:lstStyle/>
          <a:p>
            <a:r>
              <a:rPr lang="en-GB" sz="1200" b="1" dirty="0">
                <a:effectLst/>
                <a:latin typeface="Eurostile" panose="020B0504020202050204" pitchFamily="34" charset="77"/>
              </a:rPr>
              <a:t>B. The types of travel and tourism organisations, their roles and the products and services they offer to customers </a:t>
            </a:r>
            <a:endParaRPr lang="en-GB" sz="1200" b="1" dirty="0">
              <a:latin typeface="Eurostile" panose="020B0504020202050204" pitchFamily="34" charset="77"/>
            </a:endParaRPr>
          </a:p>
        </p:txBody>
      </p:sp>
      <p:grpSp>
        <p:nvGrpSpPr>
          <p:cNvPr id="36" name="Group 35">
            <a:extLst>
              <a:ext uri="{FF2B5EF4-FFF2-40B4-BE49-F238E27FC236}">
                <a16:creationId xmlns:a16="http://schemas.microsoft.com/office/drawing/2014/main" id="{1BF29E84-8076-EB95-2B75-90D681854467}"/>
              </a:ext>
            </a:extLst>
          </p:cNvPr>
          <p:cNvGrpSpPr/>
          <p:nvPr/>
        </p:nvGrpSpPr>
        <p:grpSpPr>
          <a:xfrm>
            <a:off x="305640" y="1793369"/>
            <a:ext cx="5472781" cy="344733"/>
            <a:chOff x="882206" y="2495389"/>
            <a:chExt cx="5472781" cy="344733"/>
          </a:xfrm>
        </p:grpSpPr>
        <p:sp>
          <p:nvSpPr>
            <p:cNvPr id="37" name="Oval 36">
              <a:extLst>
                <a:ext uri="{FF2B5EF4-FFF2-40B4-BE49-F238E27FC236}">
                  <a16:creationId xmlns:a16="http://schemas.microsoft.com/office/drawing/2014/main" id="{2401F7C8-2299-B4A1-C075-A8795AE5DDE6}"/>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a:extLst>
                <a:ext uri="{FF2B5EF4-FFF2-40B4-BE49-F238E27FC236}">
                  <a16:creationId xmlns:a16="http://schemas.microsoft.com/office/drawing/2014/main" id="{00273C80-9920-9E41-B642-E4712A64588F}"/>
                </a:ext>
              </a:extLst>
            </p:cNvPr>
            <p:cNvSpPr txBox="1"/>
            <p:nvPr/>
          </p:nvSpPr>
          <p:spPr>
            <a:xfrm>
              <a:off x="939362" y="2528869"/>
              <a:ext cx="5415625" cy="307777"/>
            </a:xfrm>
            <a:prstGeom prst="rect">
              <a:avLst/>
            </a:prstGeom>
            <a:noFill/>
          </p:spPr>
          <p:txBody>
            <a:bodyPr wrap="square">
              <a:spAutoFit/>
            </a:bodyPr>
            <a:lstStyle/>
            <a:p>
              <a:r>
                <a:rPr lang="en-GB" sz="1400" b="1" dirty="0">
                  <a:latin typeface="Avenir Black" panose="02000503020000020003" pitchFamily="2" charset="0"/>
                </a:rPr>
                <a:t>Technology specific to different organisations</a:t>
              </a:r>
              <a:endParaRPr lang="en-GB" sz="1400" dirty="0"/>
            </a:p>
          </p:txBody>
        </p:sp>
      </p:grpSp>
      <p:sp>
        <p:nvSpPr>
          <p:cNvPr id="18" name="Oval 17">
            <a:extLst>
              <a:ext uri="{FF2B5EF4-FFF2-40B4-BE49-F238E27FC236}">
                <a16:creationId xmlns:a16="http://schemas.microsoft.com/office/drawing/2014/main" id="{F6A195A1-903B-A8C3-8EE2-D0231EFB62D1}"/>
              </a:ext>
            </a:extLst>
          </p:cNvPr>
          <p:cNvSpPr/>
          <p:nvPr/>
        </p:nvSpPr>
        <p:spPr>
          <a:xfrm>
            <a:off x="264066" y="1216531"/>
            <a:ext cx="438912" cy="41718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89C53F82-AC0C-FEB3-2379-8BD0A129CBF9}"/>
              </a:ext>
            </a:extLst>
          </p:cNvPr>
          <p:cNvSpPr txBox="1"/>
          <p:nvPr/>
        </p:nvSpPr>
        <p:spPr>
          <a:xfrm>
            <a:off x="274088" y="1195992"/>
            <a:ext cx="3477232" cy="388568"/>
          </a:xfrm>
          <a:prstGeom prst="rect">
            <a:avLst/>
          </a:prstGeom>
          <a:noFill/>
          <a:ln>
            <a:noFill/>
          </a:ln>
        </p:spPr>
        <p:txBody>
          <a:bodyPr wrap="square">
            <a:spAutoFit/>
          </a:bodyPr>
          <a:lstStyle/>
          <a:p>
            <a:pPr>
              <a:lnSpc>
                <a:spcPct val="150000"/>
              </a:lnSpc>
            </a:pPr>
            <a:r>
              <a:rPr lang="en-GB" sz="1400" b="1" dirty="0">
                <a:solidFill>
                  <a:schemeClr val="bg1"/>
                </a:solidFill>
                <a:latin typeface="Avenir Black" panose="02000503020000020003" pitchFamily="2" charset="0"/>
              </a:rPr>
              <a:t>B4.   </a:t>
            </a:r>
            <a:r>
              <a:rPr lang="en-GB" sz="1400" b="1" dirty="0">
                <a:solidFill>
                  <a:srgbClr val="00AAAD"/>
                </a:solidFill>
                <a:effectLst/>
                <a:latin typeface="Avenir Black" panose="02000503020000020003" pitchFamily="2" charset="0"/>
              </a:rPr>
              <a:t>Technology in travel + tourism</a:t>
            </a:r>
            <a:endParaRPr lang="en-GB" sz="1400" b="1" dirty="0">
              <a:solidFill>
                <a:srgbClr val="00AAAD"/>
              </a:solidFill>
              <a:latin typeface="Avenir Black" panose="02000503020000020003" pitchFamily="2" charset="0"/>
            </a:endParaRPr>
          </a:p>
        </p:txBody>
      </p:sp>
      <p:sp>
        <p:nvSpPr>
          <p:cNvPr id="25" name="TextBox 24">
            <a:extLst>
              <a:ext uri="{FF2B5EF4-FFF2-40B4-BE49-F238E27FC236}">
                <a16:creationId xmlns:a16="http://schemas.microsoft.com/office/drawing/2014/main" id="{2E968059-3E32-DC35-881D-0C2FAD23BB5D}"/>
              </a:ext>
            </a:extLst>
          </p:cNvPr>
          <p:cNvSpPr txBox="1"/>
          <p:nvPr/>
        </p:nvSpPr>
        <p:spPr>
          <a:xfrm>
            <a:off x="6739127" y="6458842"/>
            <a:ext cx="3083291" cy="295337"/>
          </a:xfrm>
          <a:prstGeom prst="rect">
            <a:avLst/>
          </a:prstGeom>
          <a:noFill/>
        </p:spPr>
        <p:txBody>
          <a:bodyPr wrap="square">
            <a:spAutoFit/>
          </a:bodyPr>
          <a:lstStyle/>
          <a:p>
            <a:pPr>
              <a:lnSpc>
                <a:spcPct val="150000"/>
              </a:lnSpc>
            </a:pPr>
            <a:r>
              <a:rPr lang="en-GB" sz="1000" dirty="0">
                <a:solidFill>
                  <a:schemeClr val="bg1"/>
                </a:solidFill>
                <a:latin typeface="Eurostile" panose="020B0504020202050204" pitchFamily="34" charset="77"/>
              </a:rPr>
              <a:t>B4. Technology </a:t>
            </a:r>
            <a:r>
              <a:rPr lang="en-GB" sz="1000" dirty="0">
                <a:solidFill>
                  <a:schemeClr val="bg1"/>
                </a:solidFill>
                <a:effectLst/>
                <a:latin typeface="Eurostile" panose="020B0504020202050204" pitchFamily="34" charset="77"/>
              </a:rPr>
              <a:t>in  travel and tourism  </a:t>
            </a:r>
            <a:endParaRPr lang="en-GB" sz="1000" dirty="0">
              <a:solidFill>
                <a:schemeClr val="bg1"/>
              </a:solidFill>
              <a:latin typeface="Eurostile" panose="020B0504020202050204" pitchFamily="34" charset="77"/>
            </a:endParaRPr>
          </a:p>
        </p:txBody>
      </p:sp>
      <p:grpSp>
        <p:nvGrpSpPr>
          <p:cNvPr id="26" name="Group 25">
            <a:extLst>
              <a:ext uri="{FF2B5EF4-FFF2-40B4-BE49-F238E27FC236}">
                <a16:creationId xmlns:a16="http://schemas.microsoft.com/office/drawing/2014/main" id="{1A446A56-3463-CC9D-8FF7-62060BCCA280}"/>
              </a:ext>
            </a:extLst>
          </p:cNvPr>
          <p:cNvGrpSpPr/>
          <p:nvPr/>
        </p:nvGrpSpPr>
        <p:grpSpPr>
          <a:xfrm>
            <a:off x="3676771" y="2327759"/>
            <a:ext cx="2010606" cy="2010073"/>
            <a:chOff x="3666170" y="1739596"/>
            <a:chExt cx="2010606" cy="2010073"/>
          </a:xfrm>
        </p:grpSpPr>
        <p:grpSp>
          <p:nvGrpSpPr>
            <p:cNvPr id="15" name="Group 14">
              <a:extLst>
                <a:ext uri="{FF2B5EF4-FFF2-40B4-BE49-F238E27FC236}">
                  <a16:creationId xmlns:a16="http://schemas.microsoft.com/office/drawing/2014/main" id="{43833923-9AE4-0869-C122-CA1AA007448F}"/>
                </a:ext>
              </a:extLst>
            </p:cNvPr>
            <p:cNvGrpSpPr/>
            <p:nvPr/>
          </p:nvGrpSpPr>
          <p:grpSpPr>
            <a:xfrm>
              <a:off x="3666170" y="1739596"/>
              <a:ext cx="2010606" cy="2010073"/>
              <a:chOff x="3947697" y="2915325"/>
              <a:chExt cx="2010606" cy="2010073"/>
            </a:xfrm>
          </p:grpSpPr>
          <p:sp>
            <p:nvSpPr>
              <p:cNvPr id="19" name="Oval 18">
                <a:extLst>
                  <a:ext uri="{FF2B5EF4-FFF2-40B4-BE49-F238E27FC236}">
                    <a16:creationId xmlns:a16="http://schemas.microsoft.com/office/drawing/2014/main" id="{0C695FE9-DF67-B971-2D76-23EC71985C4C}"/>
                  </a:ext>
                </a:extLst>
              </p:cNvPr>
              <p:cNvSpPr/>
              <p:nvPr/>
            </p:nvSpPr>
            <p:spPr>
              <a:xfrm>
                <a:off x="3947697" y="2915325"/>
                <a:ext cx="2010606" cy="2010073"/>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5632B5E1-AC5D-0510-A11B-4DAEBED4D91D}"/>
                  </a:ext>
                </a:extLst>
              </p:cNvPr>
              <p:cNvSpPr txBox="1"/>
              <p:nvPr/>
            </p:nvSpPr>
            <p:spPr>
              <a:xfrm>
                <a:off x="4113819" y="4115486"/>
                <a:ext cx="1771720" cy="523220"/>
              </a:xfrm>
              <a:prstGeom prst="rect">
                <a:avLst/>
              </a:prstGeom>
              <a:noFill/>
            </p:spPr>
            <p:txBody>
              <a:bodyPr wrap="square" rtlCol="0">
                <a:spAutoFit/>
              </a:bodyPr>
              <a:lstStyle/>
              <a:p>
                <a:pPr algn="ctr"/>
                <a:r>
                  <a:rPr lang="en-GB" sz="1400" b="1" dirty="0">
                    <a:solidFill>
                      <a:schemeClr val="bg1"/>
                    </a:solidFill>
                    <a:latin typeface="Eurostile" panose="020B0504020202050204" pitchFamily="34" charset="77"/>
                  </a:rPr>
                  <a:t>Technology in </a:t>
                </a:r>
              </a:p>
              <a:p>
                <a:pPr algn="ctr"/>
                <a:r>
                  <a:rPr lang="en-GB" sz="1400" b="1" dirty="0">
                    <a:solidFill>
                      <a:schemeClr val="bg1"/>
                    </a:solidFill>
                    <a:latin typeface="Eurostile" panose="020B0504020202050204" pitchFamily="34" charset="77"/>
                  </a:rPr>
                  <a:t>travel + tourism</a:t>
                </a:r>
              </a:p>
            </p:txBody>
          </p:sp>
        </p:grpSp>
        <p:pic>
          <p:nvPicPr>
            <p:cNvPr id="4" name="Picture 3">
              <a:extLst>
                <a:ext uri="{FF2B5EF4-FFF2-40B4-BE49-F238E27FC236}">
                  <a16:creationId xmlns:a16="http://schemas.microsoft.com/office/drawing/2014/main" id="{E35710DF-0139-B5B5-464D-A4587824C19A}"/>
                </a:ext>
              </a:extLst>
            </p:cNvPr>
            <p:cNvPicPr>
              <a:picLocks noChangeAspect="1"/>
            </p:cNvPicPr>
            <p:nvPr/>
          </p:nvPicPr>
          <p:blipFill>
            <a:blip r:embed="rId4"/>
            <a:stretch>
              <a:fillRect/>
            </a:stretch>
          </p:blipFill>
          <p:spPr>
            <a:xfrm>
              <a:off x="4154708" y="1977271"/>
              <a:ext cx="1126888" cy="926364"/>
            </a:xfrm>
            <a:prstGeom prst="rect">
              <a:avLst/>
            </a:prstGeom>
          </p:spPr>
        </p:pic>
      </p:grpSp>
      <p:sp>
        <p:nvSpPr>
          <p:cNvPr id="47" name="TextBox 46">
            <a:extLst>
              <a:ext uri="{FF2B5EF4-FFF2-40B4-BE49-F238E27FC236}">
                <a16:creationId xmlns:a16="http://schemas.microsoft.com/office/drawing/2014/main" id="{FED3F876-8734-4DC5-1D40-6245FA90C633}"/>
              </a:ext>
            </a:extLst>
          </p:cNvPr>
          <p:cNvSpPr txBox="1"/>
          <p:nvPr/>
        </p:nvSpPr>
        <p:spPr>
          <a:xfrm>
            <a:off x="377894" y="2716207"/>
            <a:ext cx="3270561" cy="1938992"/>
          </a:xfrm>
          <a:prstGeom prst="rect">
            <a:avLst/>
          </a:prstGeom>
          <a:noFill/>
        </p:spPr>
        <p:txBody>
          <a:bodyPr wrap="square">
            <a:spAutoFit/>
          </a:bodyPr>
          <a:lstStyle/>
          <a:p>
            <a:r>
              <a:rPr lang="en-GB" sz="1200" dirty="0">
                <a:latin typeface="Avenir Light" panose="020B0402020203020204" pitchFamily="34" charset="77"/>
              </a:rPr>
              <a:t>Online bookings are the norm for the full range of accommodation.</a:t>
            </a:r>
          </a:p>
          <a:p>
            <a:r>
              <a:rPr lang="en-GB" sz="1200" dirty="0">
                <a:latin typeface="Avenir Light" panose="020B0402020203020204" pitchFamily="34" charset="77"/>
              </a:rPr>
              <a:t>Many budget hotels have self check-in – particularly ‘after hours’. Some allow to choose your own room at booking.</a:t>
            </a:r>
          </a:p>
          <a:p>
            <a:r>
              <a:rPr lang="en-GB" sz="1200" dirty="0">
                <a:latin typeface="Avenir Light" panose="020B0402020203020204" pitchFamily="34" charset="77"/>
              </a:rPr>
              <a:t>Others allow rooms to be accessed via a smartphone.</a:t>
            </a:r>
          </a:p>
          <a:p>
            <a:r>
              <a:rPr lang="en-GB" sz="1200" dirty="0">
                <a:latin typeface="Avenir Light" panose="020B0402020203020204" pitchFamily="34" charset="77"/>
              </a:rPr>
              <a:t>WIFI access is the norm in all accommodation.</a:t>
            </a:r>
          </a:p>
          <a:p>
            <a:endParaRPr lang="en-GB" sz="1200" dirty="0"/>
          </a:p>
        </p:txBody>
      </p:sp>
      <p:sp>
        <p:nvSpPr>
          <p:cNvPr id="55" name="TextBox 54">
            <a:extLst>
              <a:ext uri="{FF2B5EF4-FFF2-40B4-BE49-F238E27FC236}">
                <a16:creationId xmlns:a16="http://schemas.microsoft.com/office/drawing/2014/main" id="{3DBBE4A8-ABBC-A630-365C-DAAA33741429}"/>
              </a:ext>
            </a:extLst>
          </p:cNvPr>
          <p:cNvSpPr txBox="1"/>
          <p:nvPr/>
        </p:nvSpPr>
        <p:spPr>
          <a:xfrm>
            <a:off x="6064920" y="2820034"/>
            <a:ext cx="3426029" cy="3231654"/>
          </a:xfrm>
          <a:prstGeom prst="rect">
            <a:avLst/>
          </a:prstGeom>
          <a:noFill/>
        </p:spPr>
        <p:txBody>
          <a:bodyPr wrap="square">
            <a:spAutoFit/>
          </a:bodyPr>
          <a:lstStyle/>
          <a:p>
            <a:r>
              <a:rPr lang="en-GB" sz="1200" dirty="0">
                <a:latin typeface="Avenir Light" panose="020B0402020203020204" pitchFamily="34" charset="77"/>
              </a:rPr>
              <a:t>Website technology needs to be comprehensive to provide the necessary information – availability of flights, seats, latest prices etc. </a:t>
            </a:r>
          </a:p>
          <a:p>
            <a:endParaRPr lang="en-GB" sz="1200" dirty="0">
              <a:latin typeface="Avenir Light" panose="020B0402020203020204" pitchFamily="34" charset="77"/>
            </a:endParaRPr>
          </a:p>
          <a:p>
            <a:r>
              <a:rPr lang="en-GB" sz="1200" dirty="0">
                <a:latin typeface="Avenir Light" panose="020B0402020203020204" pitchFamily="34" charset="77"/>
              </a:rPr>
              <a:t>Travel agents and tour operators use global distribution systems – an IT system that allows T+T businesses to access airlines and hotels and book in real time.</a:t>
            </a:r>
          </a:p>
          <a:p>
            <a:r>
              <a:rPr lang="en-GB" sz="1200" dirty="0">
                <a:latin typeface="Avenir Light" panose="020B0402020203020204" pitchFamily="34" charset="77"/>
              </a:rPr>
              <a:t>E-tickets are issued via email and smartphone – Ryannair insists on passengers printing their own boarding passes (or charge £110 at the airport).</a:t>
            </a:r>
          </a:p>
          <a:p>
            <a:endParaRPr lang="en-GB" sz="1200" dirty="0">
              <a:latin typeface="Avenir Light" panose="020B0402020203020204" pitchFamily="34" charset="77"/>
            </a:endParaRPr>
          </a:p>
          <a:p>
            <a:r>
              <a:rPr lang="en-GB" sz="1200" dirty="0">
                <a:latin typeface="Avenir Light" panose="020B0402020203020204" pitchFamily="34" charset="77"/>
              </a:rPr>
              <a:t>Google ‘travel dashboard’ shares online users searches allowing T+T organisations to spot trends and assess their own popularity.</a:t>
            </a:r>
          </a:p>
        </p:txBody>
      </p:sp>
      <p:grpSp>
        <p:nvGrpSpPr>
          <p:cNvPr id="2" name="Group 1">
            <a:extLst>
              <a:ext uri="{FF2B5EF4-FFF2-40B4-BE49-F238E27FC236}">
                <a16:creationId xmlns:a16="http://schemas.microsoft.com/office/drawing/2014/main" id="{52451141-FCCC-1AFB-5D28-ECBB6FD00E4D}"/>
              </a:ext>
            </a:extLst>
          </p:cNvPr>
          <p:cNvGrpSpPr/>
          <p:nvPr/>
        </p:nvGrpSpPr>
        <p:grpSpPr>
          <a:xfrm>
            <a:off x="424467" y="2329366"/>
            <a:ext cx="3041901" cy="344733"/>
            <a:chOff x="882206" y="2495389"/>
            <a:chExt cx="3041901" cy="344733"/>
          </a:xfrm>
        </p:grpSpPr>
        <p:sp>
          <p:nvSpPr>
            <p:cNvPr id="3" name="Oval 2">
              <a:extLst>
                <a:ext uri="{FF2B5EF4-FFF2-40B4-BE49-F238E27FC236}">
                  <a16:creationId xmlns:a16="http://schemas.microsoft.com/office/drawing/2014/main" id="{50652D95-2E3D-38E7-DE19-7F2A4D681CD1}"/>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73E91A7A-9DDE-C9D3-A28E-57D6AFD39249}"/>
                </a:ext>
              </a:extLst>
            </p:cNvPr>
            <p:cNvSpPr txBox="1"/>
            <p:nvPr/>
          </p:nvSpPr>
          <p:spPr>
            <a:xfrm>
              <a:off x="939363" y="2528869"/>
              <a:ext cx="2984744" cy="307777"/>
            </a:xfrm>
            <a:prstGeom prst="rect">
              <a:avLst/>
            </a:prstGeom>
            <a:noFill/>
          </p:spPr>
          <p:txBody>
            <a:bodyPr wrap="square">
              <a:spAutoFit/>
            </a:bodyPr>
            <a:lstStyle/>
            <a:p>
              <a:r>
                <a:rPr lang="en-GB" sz="1400" b="1" dirty="0">
                  <a:latin typeface="Avenir Black" panose="02000503020000020003" pitchFamily="2" charset="0"/>
                </a:rPr>
                <a:t>Accommodation</a:t>
              </a:r>
              <a:endParaRPr lang="en-GB" sz="1400" dirty="0"/>
            </a:p>
          </p:txBody>
        </p:sp>
      </p:grpSp>
      <p:grpSp>
        <p:nvGrpSpPr>
          <p:cNvPr id="11" name="Group 10">
            <a:extLst>
              <a:ext uri="{FF2B5EF4-FFF2-40B4-BE49-F238E27FC236}">
                <a16:creationId xmlns:a16="http://schemas.microsoft.com/office/drawing/2014/main" id="{20E936B0-5F5C-D2B2-2625-EE9C78C87DFD}"/>
              </a:ext>
            </a:extLst>
          </p:cNvPr>
          <p:cNvGrpSpPr/>
          <p:nvPr/>
        </p:nvGrpSpPr>
        <p:grpSpPr>
          <a:xfrm>
            <a:off x="5897781" y="2245025"/>
            <a:ext cx="3246219" cy="556700"/>
            <a:chOff x="882206" y="2495389"/>
            <a:chExt cx="3246219" cy="556700"/>
          </a:xfrm>
        </p:grpSpPr>
        <p:sp>
          <p:nvSpPr>
            <p:cNvPr id="16" name="Oval 15">
              <a:extLst>
                <a:ext uri="{FF2B5EF4-FFF2-40B4-BE49-F238E27FC236}">
                  <a16:creationId xmlns:a16="http://schemas.microsoft.com/office/drawing/2014/main" id="{16454D09-8666-EA7D-6208-63A2FEAA41E0}"/>
                </a:ext>
              </a:extLst>
            </p:cNvPr>
            <p:cNvSpPr/>
            <p:nvPr/>
          </p:nvSpPr>
          <p:spPr>
            <a:xfrm>
              <a:off x="882206" y="2495389"/>
              <a:ext cx="363353" cy="344733"/>
            </a:xfrm>
            <a:prstGeom prst="ellipse">
              <a:avLst/>
            </a:prstGeom>
            <a:solidFill>
              <a:srgbClr val="00AAAD">
                <a:alpha val="4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1ED87059-6CA1-18A5-A280-19CA7DEF7956}"/>
                </a:ext>
              </a:extLst>
            </p:cNvPr>
            <p:cNvSpPr txBox="1"/>
            <p:nvPr/>
          </p:nvSpPr>
          <p:spPr>
            <a:xfrm>
              <a:off x="939362" y="2528869"/>
              <a:ext cx="3189063" cy="523220"/>
            </a:xfrm>
            <a:prstGeom prst="rect">
              <a:avLst/>
            </a:prstGeom>
            <a:noFill/>
          </p:spPr>
          <p:txBody>
            <a:bodyPr wrap="square">
              <a:spAutoFit/>
            </a:bodyPr>
            <a:lstStyle/>
            <a:p>
              <a:r>
                <a:rPr lang="en-GB" sz="1400" b="1" dirty="0">
                  <a:latin typeface="Avenir Black" panose="02000503020000020003" pitchFamily="2" charset="0"/>
                </a:rPr>
                <a:t>Transport principals, travel agents and tour operators</a:t>
              </a:r>
              <a:endParaRPr lang="en-GB" sz="1400" dirty="0"/>
            </a:p>
          </p:txBody>
        </p:sp>
      </p:grpSp>
      <p:pic>
        <p:nvPicPr>
          <p:cNvPr id="22" name="Picture 21">
            <a:extLst>
              <a:ext uri="{FF2B5EF4-FFF2-40B4-BE49-F238E27FC236}">
                <a16:creationId xmlns:a16="http://schemas.microsoft.com/office/drawing/2014/main" id="{A9C25E8A-0F27-59C9-65F8-B65AF2FB4FE4}"/>
              </a:ext>
            </a:extLst>
          </p:cNvPr>
          <p:cNvPicPr>
            <a:picLocks noChangeAspect="1"/>
          </p:cNvPicPr>
          <p:nvPr/>
        </p:nvPicPr>
        <p:blipFill>
          <a:blip r:embed="rId5"/>
          <a:stretch>
            <a:fillRect/>
          </a:stretch>
        </p:blipFill>
        <p:spPr>
          <a:xfrm>
            <a:off x="481624" y="4944762"/>
            <a:ext cx="437896" cy="437896"/>
          </a:xfrm>
          <a:prstGeom prst="rect">
            <a:avLst/>
          </a:prstGeom>
        </p:spPr>
      </p:pic>
      <p:sp>
        <p:nvSpPr>
          <p:cNvPr id="23" name="TextBox 22">
            <a:extLst>
              <a:ext uri="{FF2B5EF4-FFF2-40B4-BE49-F238E27FC236}">
                <a16:creationId xmlns:a16="http://schemas.microsoft.com/office/drawing/2014/main" id="{AD169634-F552-1DB7-EDD0-BB1D05E369B2}"/>
              </a:ext>
            </a:extLst>
          </p:cNvPr>
          <p:cNvSpPr txBox="1"/>
          <p:nvPr/>
        </p:nvSpPr>
        <p:spPr>
          <a:xfrm>
            <a:off x="1029738" y="4959607"/>
            <a:ext cx="2811344" cy="461665"/>
          </a:xfrm>
          <a:prstGeom prst="rect">
            <a:avLst/>
          </a:prstGeom>
          <a:noFill/>
        </p:spPr>
        <p:txBody>
          <a:bodyPr wrap="square" rtlCol="0">
            <a:spAutoFit/>
          </a:bodyPr>
          <a:lstStyle/>
          <a:p>
            <a:r>
              <a:rPr lang="en-GB" sz="1200" b="1" i="1" dirty="0">
                <a:latin typeface="Avenir Black Oblique" panose="02000503020000020003" pitchFamily="2" charset="0"/>
              </a:rPr>
              <a:t>Choose a T+T organisation  and list the different uses of technology</a:t>
            </a:r>
          </a:p>
        </p:txBody>
      </p:sp>
    </p:spTree>
    <p:extLst>
      <p:ext uri="{BB962C8B-B14F-4D97-AF65-F5344CB8AC3E}">
        <p14:creationId xmlns:p14="http://schemas.microsoft.com/office/powerpoint/2010/main" val="685884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262099" y="6458842"/>
            <a:ext cx="2228850" cy="365125"/>
          </a:xfrm>
        </p:spPr>
        <p:txBody>
          <a:bodyPr/>
          <a:lstStyle/>
          <a:p>
            <a:fld id="{E7B70798-690E-5944-9C42-5F5DFEB47247}" type="slidenum">
              <a:rPr lang="en-GB" smtClean="0">
                <a:solidFill>
                  <a:schemeClr val="bg1"/>
                </a:solidFill>
              </a:rPr>
              <a:t>51</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D13A0EE-D676-00D5-4E13-9F09C45C3B2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105" y="6179718"/>
            <a:ext cx="711559" cy="566584"/>
          </a:xfrm>
          <a:prstGeom prst="rect">
            <a:avLst/>
          </a:prstGeom>
        </p:spPr>
      </p:pic>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3"/>
          <a:stretch>
            <a:fillRect/>
          </a:stretch>
        </p:blipFill>
        <p:spPr>
          <a:xfrm>
            <a:off x="8296641" y="293786"/>
            <a:ext cx="1384836" cy="809036"/>
          </a:xfrm>
          <a:prstGeom prst="rect">
            <a:avLst/>
          </a:prstGeom>
        </p:spPr>
      </p:pic>
      <p:sp>
        <p:nvSpPr>
          <p:cNvPr id="41" name="TextBox 40">
            <a:extLst>
              <a:ext uri="{FF2B5EF4-FFF2-40B4-BE49-F238E27FC236}">
                <a16:creationId xmlns:a16="http://schemas.microsoft.com/office/drawing/2014/main" id="{352E63F2-1921-E9CE-12D0-A999141A3434}"/>
              </a:ext>
            </a:extLst>
          </p:cNvPr>
          <p:cNvSpPr txBox="1"/>
          <p:nvPr/>
        </p:nvSpPr>
        <p:spPr>
          <a:xfrm>
            <a:off x="264066" y="862287"/>
            <a:ext cx="8170355" cy="276999"/>
          </a:xfrm>
          <a:prstGeom prst="rect">
            <a:avLst/>
          </a:prstGeom>
          <a:noFill/>
        </p:spPr>
        <p:txBody>
          <a:bodyPr wrap="square">
            <a:spAutoFit/>
          </a:bodyPr>
          <a:lstStyle/>
          <a:p>
            <a:r>
              <a:rPr lang="en-GB" sz="1200" b="1" dirty="0">
                <a:effectLst/>
                <a:latin typeface="Eurostile" panose="020B0504020202050204" pitchFamily="34" charset="77"/>
              </a:rPr>
              <a:t>B. The types of travel and tourism organisations, their roles and the products and services they offer to customers </a:t>
            </a:r>
            <a:endParaRPr lang="en-GB" sz="1200" b="1" dirty="0">
              <a:latin typeface="Eurostile" panose="020B0504020202050204" pitchFamily="34" charset="77"/>
            </a:endParaRPr>
          </a:p>
        </p:txBody>
      </p:sp>
      <p:sp>
        <p:nvSpPr>
          <p:cNvPr id="18" name="Oval 17">
            <a:extLst>
              <a:ext uri="{FF2B5EF4-FFF2-40B4-BE49-F238E27FC236}">
                <a16:creationId xmlns:a16="http://schemas.microsoft.com/office/drawing/2014/main" id="{F6A195A1-903B-A8C3-8EE2-D0231EFB62D1}"/>
              </a:ext>
            </a:extLst>
          </p:cNvPr>
          <p:cNvSpPr/>
          <p:nvPr/>
        </p:nvSpPr>
        <p:spPr>
          <a:xfrm>
            <a:off x="264066" y="1216531"/>
            <a:ext cx="438912" cy="417185"/>
          </a:xfrm>
          <a:prstGeom prst="ellips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89C53F82-AC0C-FEB3-2379-8BD0A129CBF9}"/>
              </a:ext>
            </a:extLst>
          </p:cNvPr>
          <p:cNvSpPr txBox="1"/>
          <p:nvPr/>
        </p:nvSpPr>
        <p:spPr>
          <a:xfrm>
            <a:off x="274088" y="1195992"/>
            <a:ext cx="3477232" cy="388568"/>
          </a:xfrm>
          <a:prstGeom prst="rect">
            <a:avLst/>
          </a:prstGeom>
          <a:noFill/>
          <a:ln>
            <a:noFill/>
          </a:ln>
        </p:spPr>
        <p:txBody>
          <a:bodyPr wrap="square">
            <a:spAutoFit/>
          </a:bodyPr>
          <a:lstStyle/>
          <a:p>
            <a:pPr>
              <a:lnSpc>
                <a:spcPct val="150000"/>
              </a:lnSpc>
            </a:pPr>
            <a:r>
              <a:rPr lang="en-GB" sz="1400" b="1" dirty="0">
                <a:solidFill>
                  <a:schemeClr val="bg1"/>
                </a:solidFill>
                <a:latin typeface="Avenir Black" panose="02000503020000020003" pitchFamily="2" charset="0"/>
              </a:rPr>
              <a:t>B4.   </a:t>
            </a:r>
            <a:r>
              <a:rPr lang="en-GB" sz="1400" b="1" dirty="0">
                <a:solidFill>
                  <a:srgbClr val="00AAAD"/>
                </a:solidFill>
                <a:effectLst/>
                <a:latin typeface="Avenir Black" panose="02000503020000020003" pitchFamily="2" charset="0"/>
              </a:rPr>
              <a:t>Technology in travel + tourism</a:t>
            </a:r>
            <a:endParaRPr lang="en-GB" sz="1400" b="1" dirty="0">
              <a:solidFill>
                <a:srgbClr val="00AAAD"/>
              </a:solidFill>
              <a:latin typeface="Avenir Black" panose="02000503020000020003" pitchFamily="2" charset="0"/>
            </a:endParaRPr>
          </a:p>
        </p:txBody>
      </p:sp>
      <p:sp>
        <p:nvSpPr>
          <p:cNvPr id="25" name="TextBox 24">
            <a:extLst>
              <a:ext uri="{FF2B5EF4-FFF2-40B4-BE49-F238E27FC236}">
                <a16:creationId xmlns:a16="http://schemas.microsoft.com/office/drawing/2014/main" id="{2E968059-3E32-DC35-881D-0C2FAD23BB5D}"/>
              </a:ext>
            </a:extLst>
          </p:cNvPr>
          <p:cNvSpPr txBox="1"/>
          <p:nvPr/>
        </p:nvSpPr>
        <p:spPr>
          <a:xfrm>
            <a:off x="6739127" y="6458842"/>
            <a:ext cx="3083291" cy="295337"/>
          </a:xfrm>
          <a:prstGeom prst="rect">
            <a:avLst/>
          </a:prstGeom>
          <a:noFill/>
        </p:spPr>
        <p:txBody>
          <a:bodyPr wrap="square">
            <a:spAutoFit/>
          </a:bodyPr>
          <a:lstStyle/>
          <a:p>
            <a:pPr>
              <a:lnSpc>
                <a:spcPct val="150000"/>
              </a:lnSpc>
            </a:pPr>
            <a:r>
              <a:rPr lang="en-GB" sz="1000" dirty="0">
                <a:solidFill>
                  <a:schemeClr val="bg1"/>
                </a:solidFill>
                <a:latin typeface="Eurostile" panose="020B0504020202050204" pitchFamily="34" charset="77"/>
              </a:rPr>
              <a:t>B4. Technology </a:t>
            </a:r>
            <a:r>
              <a:rPr lang="en-GB" sz="1000" dirty="0">
                <a:solidFill>
                  <a:schemeClr val="bg1"/>
                </a:solidFill>
                <a:effectLst/>
                <a:latin typeface="Eurostile" panose="020B0504020202050204" pitchFamily="34" charset="77"/>
              </a:rPr>
              <a:t>in  travel and tourism  </a:t>
            </a:r>
            <a:endParaRPr lang="en-GB" sz="1000" dirty="0">
              <a:solidFill>
                <a:schemeClr val="bg1"/>
              </a:solidFill>
              <a:latin typeface="Eurostile" panose="020B0504020202050204" pitchFamily="34" charset="77"/>
            </a:endParaRPr>
          </a:p>
        </p:txBody>
      </p:sp>
      <p:pic>
        <p:nvPicPr>
          <p:cNvPr id="22" name="Picture 21">
            <a:extLst>
              <a:ext uri="{FF2B5EF4-FFF2-40B4-BE49-F238E27FC236}">
                <a16:creationId xmlns:a16="http://schemas.microsoft.com/office/drawing/2014/main" id="{A9C25E8A-0F27-59C9-65F8-B65AF2FB4FE4}"/>
              </a:ext>
            </a:extLst>
          </p:cNvPr>
          <p:cNvPicPr>
            <a:picLocks noChangeAspect="1"/>
          </p:cNvPicPr>
          <p:nvPr/>
        </p:nvPicPr>
        <p:blipFill>
          <a:blip r:embed="rId4"/>
          <a:stretch>
            <a:fillRect/>
          </a:stretch>
        </p:blipFill>
        <p:spPr>
          <a:xfrm>
            <a:off x="391862" y="1839088"/>
            <a:ext cx="437896" cy="437896"/>
          </a:xfrm>
          <a:prstGeom prst="rect">
            <a:avLst/>
          </a:prstGeom>
        </p:spPr>
      </p:pic>
      <p:sp>
        <p:nvSpPr>
          <p:cNvPr id="23" name="TextBox 22">
            <a:extLst>
              <a:ext uri="{FF2B5EF4-FFF2-40B4-BE49-F238E27FC236}">
                <a16:creationId xmlns:a16="http://schemas.microsoft.com/office/drawing/2014/main" id="{AD169634-F552-1DB7-EDD0-BB1D05E369B2}"/>
              </a:ext>
            </a:extLst>
          </p:cNvPr>
          <p:cNvSpPr txBox="1"/>
          <p:nvPr/>
        </p:nvSpPr>
        <p:spPr>
          <a:xfrm>
            <a:off x="939976" y="1853933"/>
            <a:ext cx="2811344" cy="461665"/>
          </a:xfrm>
          <a:prstGeom prst="rect">
            <a:avLst/>
          </a:prstGeom>
          <a:noFill/>
        </p:spPr>
        <p:txBody>
          <a:bodyPr wrap="square" rtlCol="0">
            <a:spAutoFit/>
          </a:bodyPr>
          <a:lstStyle/>
          <a:p>
            <a:r>
              <a:rPr lang="en-GB" sz="1200" b="1" i="1" dirty="0">
                <a:latin typeface="Avenir Black Oblique" panose="02000503020000020003" pitchFamily="2" charset="0"/>
              </a:rPr>
              <a:t>Choose a T+T organisation  and list the different uses of technology</a:t>
            </a:r>
          </a:p>
        </p:txBody>
      </p:sp>
    </p:spTree>
    <p:extLst>
      <p:ext uri="{BB962C8B-B14F-4D97-AF65-F5344CB8AC3E}">
        <p14:creationId xmlns:p14="http://schemas.microsoft.com/office/powerpoint/2010/main" val="3343721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182216" y="6458257"/>
            <a:ext cx="2228850" cy="365125"/>
          </a:xfrm>
        </p:spPr>
        <p:txBody>
          <a:bodyPr/>
          <a:lstStyle/>
          <a:p>
            <a:fld id="{E7B70798-690E-5944-9C42-5F5DFEB47247}" type="slidenum">
              <a:rPr lang="en-GB" smtClean="0">
                <a:solidFill>
                  <a:schemeClr val="bg1"/>
                </a:solidFill>
              </a:rPr>
              <a:t>5</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2"/>
          <a:stretch>
            <a:fillRect/>
          </a:stretch>
        </p:blipFill>
        <p:spPr>
          <a:xfrm>
            <a:off x="8296641" y="293786"/>
            <a:ext cx="1384836" cy="809036"/>
          </a:xfrm>
          <a:prstGeom prst="rect">
            <a:avLst/>
          </a:prstGeom>
        </p:spPr>
      </p:pic>
      <p:sp>
        <p:nvSpPr>
          <p:cNvPr id="3" name="TextBox 2">
            <a:extLst>
              <a:ext uri="{FF2B5EF4-FFF2-40B4-BE49-F238E27FC236}">
                <a16:creationId xmlns:a16="http://schemas.microsoft.com/office/drawing/2014/main" id="{6D3DA4D9-F1AD-22EF-868C-D09AE480A345}"/>
              </a:ext>
            </a:extLst>
          </p:cNvPr>
          <p:cNvSpPr txBox="1"/>
          <p:nvPr/>
        </p:nvSpPr>
        <p:spPr>
          <a:xfrm>
            <a:off x="315277" y="913734"/>
            <a:ext cx="8901303" cy="4708981"/>
          </a:xfrm>
          <a:prstGeom prst="rect">
            <a:avLst/>
          </a:prstGeom>
          <a:noFill/>
        </p:spPr>
        <p:txBody>
          <a:bodyPr wrap="square">
            <a:spAutoFit/>
          </a:bodyPr>
          <a:lstStyle/>
          <a:p>
            <a:r>
              <a:rPr lang="en-GB" sz="1200" b="1" dirty="0">
                <a:solidFill>
                  <a:srgbClr val="278BBA"/>
                </a:solidFill>
                <a:effectLst/>
                <a:latin typeface="Avenir Black" panose="02000503020000020003" pitchFamily="2" charset="0"/>
              </a:rPr>
              <a:t>Content</a:t>
            </a:r>
          </a:p>
          <a:p>
            <a:endParaRPr lang="en-GB" sz="1200" b="1" dirty="0">
              <a:solidFill>
                <a:srgbClr val="278BBA"/>
              </a:solidFill>
              <a:effectLst/>
              <a:latin typeface="Avenir Black" panose="02000503020000020003" pitchFamily="2" charset="0"/>
            </a:endParaRPr>
          </a:p>
          <a:p>
            <a:r>
              <a:rPr lang="en-GB" sz="1200" b="1" dirty="0">
                <a:effectLst/>
                <a:latin typeface="Avenir Black" panose="02000503020000020003" pitchFamily="2" charset="0"/>
              </a:rPr>
              <a:t>Travel agents:</a:t>
            </a:r>
          </a:p>
          <a:p>
            <a:r>
              <a:rPr lang="en-GB" sz="1200" dirty="0">
                <a:effectLst/>
                <a:latin typeface="Avenir Light" panose="020B0402020203020204" pitchFamily="34" charset="77"/>
              </a:rPr>
              <a:t> o components: </a:t>
            </a:r>
            <a:endParaRPr lang="en-GB" sz="1200" dirty="0">
              <a:latin typeface="Avenir Light" panose="020B0402020203020204" pitchFamily="34" charset="77"/>
            </a:endParaRPr>
          </a:p>
          <a:p>
            <a:r>
              <a:rPr lang="en-GB" sz="1200" dirty="0">
                <a:effectLst/>
                <a:latin typeface="Avenir Light" panose="020B0402020203020204" pitchFamily="34" charset="77"/>
              </a:rPr>
              <a:t>– retail or high street, multiple, miniple, independent, franchised, specialist – online or web-based</a:t>
            </a:r>
            <a:br>
              <a:rPr lang="en-GB" sz="1200" dirty="0">
                <a:effectLst/>
                <a:latin typeface="Avenir Light" panose="020B0402020203020204" pitchFamily="34" charset="77"/>
              </a:rPr>
            </a:br>
            <a:r>
              <a:rPr lang="en-GB" sz="1200" dirty="0">
                <a:effectLst/>
                <a:latin typeface="Avenir Light" panose="020B0402020203020204" pitchFamily="34" charset="77"/>
              </a:rPr>
              <a:t>– call centres</a:t>
            </a:r>
            <a:br>
              <a:rPr lang="en-GB" sz="1200" dirty="0">
                <a:effectLst/>
                <a:latin typeface="Avenir Light" panose="020B0402020203020204" pitchFamily="34" charset="77"/>
              </a:rPr>
            </a:br>
            <a:r>
              <a:rPr lang="en-GB" sz="1200" dirty="0">
                <a:effectLst/>
                <a:latin typeface="Avenir Light" panose="020B0402020203020204" pitchFamily="34" charset="77"/>
              </a:rPr>
              <a:t>– business, conference and incentive </a:t>
            </a:r>
            <a:endParaRPr lang="en-GB" sz="1200" dirty="0">
              <a:latin typeface="Avenir Light" panose="020B0402020203020204" pitchFamily="34" charset="77"/>
            </a:endParaRPr>
          </a:p>
          <a:p>
            <a:r>
              <a:rPr lang="en-GB" sz="1200" dirty="0">
                <a:effectLst/>
                <a:latin typeface="Avenir Light" panose="020B0402020203020204" pitchFamily="34" charset="77"/>
              </a:rPr>
              <a:t>o role – to provide expert advice and guidance; arranging and booking transport and package holidays or individual components and ancillary items </a:t>
            </a:r>
            <a:endParaRPr lang="en-GB" sz="1200" dirty="0">
              <a:latin typeface="Avenir Light" panose="020B0402020203020204" pitchFamily="34" charset="77"/>
            </a:endParaRPr>
          </a:p>
          <a:p>
            <a:r>
              <a:rPr lang="en-GB" sz="1200" dirty="0">
                <a:effectLst/>
                <a:latin typeface="Avenir Light" panose="020B0402020203020204" pitchFamily="34" charset="77"/>
              </a:rPr>
              <a:t>o products and services – information on destinations and transport; holiday brochures; all types of package holidays; individually booked components – tailor-made packages; accommodation; flight only; ferries; cruises; coach tours; transfers, both in UK and overseas; excursions; holiday insurance; foreign exchange; passports, visas and health advice to travellers. </a:t>
            </a:r>
          </a:p>
          <a:p>
            <a:endParaRPr lang="en-GB" sz="1200" dirty="0">
              <a:latin typeface="Avenir Light" panose="020B0402020203020204" pitchFamily="34" charset="77"/>
            </a:endParaRPr>
          </a:p>
          <a:p>
            <a:r>
              <a:rPr lang="en-GB" sz="1200" b="1" dirty="0">
                <a:effectLst/>
                <a:latin typeface="Avenir Black" panose="02000503020000020003" pitchFamily="2" charset="0"/>
              </a:rPr>
              <a:t>Visitor attractions: </a:t>
            </a:r>
          </a:p>
          <a:p>
            <a:r>
              <a:rPr lang="en-GB" sz="1200" dirty="0">
                <a:effectLst/>
                <a:latin typeface="Avenir Light" panose="020B0402020203020204" pitchFamily="34" charset="77"/>
              </a:rPr>
              <a:t>o components: </a:t>
            </a:r>
            <a:endParaRPr lang="en-GB" sz="1200" dirty="0">
              <a:latin typeface="Avenir Light" panose="020B0402020203020204" pitchFamily="34" charset="77"/>
            </a:endParaRPr>
          </a:p>
          <a:p>
            <a:r>
              <a:rPr lang="en-GB" sz="1200" dirty="0">
                <a:effectLst/>
                <a:latin typeface="Avenir Light" panose="020B0402020203020204" pitchFamily="34" charset="77"/>
              </a:rPr>
              <a:t>– natural areas – national parks</a:t>
            </a:r>
            <a:br>
              <a:rPr lang="en-GB" sz="1200" dirty="0">
                <a:effectLst/>
                <a:latin typeface="Avenir Light" panose="020B0402020203020204" pitchFamily="34" charset="77"/>
              </a:rPr>
            </a:br>
            <a:r>
              <a:rPr lang="en-GB" sz="1200" dirty="0">
                <a:effectLst/>
                <a:latin typeface="Avenir Light" panose="020B0402020203020204" pitchFamily="34" charset="77"/>
              </a:rPr>
              <a:t>– natural features – beaches, caves, cliffs, mountains, hills, waterfalls, islands, forests</a:t>
            </a:r>
            <a:br>
              <a:rPr lang="en-GB" sz="1200" dirty="0">
                <a:effectLst/>
                <a:latin typeface="Avenir Light" panose="020B0402020203020204" pitchFamily="34" charset="77"/>
              </a:rPr>
            </a:br>
            <a:r>
              <a:rPr lang="en-GB" sz="1200" dirty="0">
                <a:effectLst/>
                <a:latin typeface="Avenir Light" panose="020B0402020203020204" pitchFamily="34" charset="77"/>
              </a:rPr>
              <a:t>– purpose built or man-made – theme parks, museums, art galleries</a:t>
            </a:r>
            <a:br>
              <a:rPr lang="en-GB" sz="1200" dirty="0">
                <a:effectLst/>
                <a:latin typeface="Avenir Light" panose="020B0402020203020204" pitchFamily="34" charset="77"/>
              </a:rPr>
            </a:br>
            <a:r>
              <a:rPr lang="en-GB" sz="1200" dirty="0">
                <a:effectLst/>
                <a:latin typeface="Avenir Light" panose="020B0402020203020204" pitchFamily="34" charset="77"/>
              </a:rPr>
              <a:t>– historical or heritage – castles, walls, ruins, towers, monuments, religious, houses, palaces – sports – spectating, participating, stadium tours</a:t>
            </a:r>
            <a:br>
              <a:rPr lang="en-GB" sz="1200" dirty="0">
                <a:effectLst/>
                <a:latin typeface="Avenir Light" panose="020B0402020203020204" pitchFamily="34" charset="77"/>
              </a:rPr>
            </a:br>
            <a:r>
              <a:rPr lang="en-GB" sz="1200" dirty="0">
                <a:effectLst/>
                <a:latin typeface="Avenir Light" panose="020B0402020203020204" pitchFamily="34" charset="77"/>
              </a:rPr>
              <a:t>– special events – markets, festivals, parades, exhibitions </a:t>
            </a:r>
            <a:endParaRPr lang="en-GB" sz="1200" dirty="0">
              <a:latin typeface="Avenir Light" panose="020B0402020203020204" pitchFamily="34" charset="77"/>
            </a:endParaRPr>
          </a:p>
          <a:p>
            <a:r>
              <a:rPr lang="en-GB" sz="1200" dirty="0">
                <a:effectLst/>
                <a:latin typeface="Avenir Light" panose="020B0402020203020204" pitchFamily="34" charset="77"/>
              </a:rPr>
              <a:t>o role – to provide entertainment, education, recreation, hospitality, special events, and facilities for visitors – parking </a:t>
            </a:r>
            <a:endParaRPr lang="en-GB" sz="1200" dirty="0">
              <a:latin typeface="Avenir Light" panose="020B0402020203020204" pitchFamily="34" charset="77"/>
            </a:endParaRPr>
          </a:p>
          <a:p>
            <a:r>
              <a:rPr lang="en-GB" sz="1200" dirty="0">
                <a:effectLst/>
                <a:latin typeface="Avenir Light" panose="020B0402020203020204" pitchFamily="34" charset="77"/>
              </a:rPr>
              <a:t>o products and services – rides, experiences, interpretation, guidebooks, information boards, exhibits, guided tours, educational talks, hospitality, gift and souvenirs shops, catering. </a:t>
            </a:r>
            <a:endParaRPr lang="en-GB" sz="1200" dirty="0">
              <a:latin typeface="Avenir Light" panose="020B0402020203020204" pitchFamily="34" charset="77"/>
            </a:endParaRPr>
          </a:p>
          <a:p>
            <a:endParaRPr lang="en-GB" sz="1200" b="1" dirty="0">
              <a:solidFill>
                <a:srgbClr val="278BBA"/>
              </a:solidFill>
              <a:latin typeface="Avenir Black" panose="02000503020000020003" pitchFamily="2" charset="0"/>
            </a:endParaRPr>
          </a:p>
        </p:txBody>
      </p:sp>
    </p:spTree>
    <p:extLst>
      <p:ext uri="{BB962C8B-B14F-4D97-AF65-F5344CB8AC3E}">
        <p14:creationId xmlns:p14="http://schemas.microsoft.com/office/powerpoint/2010/main" val="1741127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182216" y="6458257"/>
            <a:ext cx="2228850" cy="365125"/>
          </a:xfrm>
        </p:spPr>
        <p:txBody>
          <a:bodyPr/>
          <a:lstStyle/>
          <a:p>
            <a:fld id="{E7B70798-690E-5944-9C42-5F5DFEB47247}" type="slidenum">
              <a:rPr lang="en-GB" smtClean="0">
                <a:solidFill>
                  <a:schemeClr val="bg1"/>
                </a:solidFill>
              </a:rPr>
              <a:t>6</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2"/>
          <a:stretch>
            <a:fillRect/>
          </a:stretch>
        </p:blipFill>
        <p:spPr>
          <a:xfrm>
            <a:off x="8296641" y="293786"/>
            <a:ext cx="1384836" cy="809036"/>
          </a:xfrm>
          <a:prstGeom prst="rect">
            <a:avLst/>
          </a:prstGeom>
        </p:spPr>
      </p:pic>
      <p:sp>
        <p:nvSpPr>
          <p:cNvPr id="3" name="TextBox 2">
            <a:extLst>
              <a:ext uri="{FF2B5EF4-FFF2-40B4-BE49-F238E27FC236}">
                <a16:creationId xmlns:a16="http://schemas.microsoft.com/office/drawing/2014/main" id="{6D3DA4D9-F1AD-22EF-868C-D09AE480A345}"/>
              </a:ext>
            </a:extLst>
          </p:cNvPr>
          <p:cNvSpPr txBox="1"/>
          <p:nvPr/>
        </p:nvSpPr>
        <p:spPr>
          <a:xfrm>
            <a:off x="315277" y="913734"/>
            <a:ext cx="8901303" cy="5816977"/>
          </a:xfrm>
          <a:prstGeom prst="rect">
            <a:avLst/>
          </a:prstGeom>
          <a:noFill/>
        </p:spPr>
        <p:txBody>
          <a:bodyPr wrap="square">
            <a:spAutoFit/>
          </a:bodyPr>
          <a:lstStyle/>
          <a:p>
            <a:r>
              <a:rPr lang="en-GB" sz="1200" b="1" dirty="0">
                <a:solidFill>
                  <a:srgbClr val="278BBA"/>
                </a:solidFill>
                <a:effectLst/>
                <a:latin typeface="Avenir Black" panose="02000503020000020003" pitchFamily="2" charset="0"/>
              </a:rPr>
              <a:t>Content</a:t>
            </a:r>
          </a:p>
          <a:p>
            <a:r>
              <a:rPr lang="en-GB" sz="1200" b="1" dirty="0">
                <a:effectLst/>
                <a:latin typeface="Avenir Black" panose="02000503020000020003" pitchFamily="2" charset="0"/>
              </a:rPr>
              <a:t>Accommodation:</a:t>
            </a:r>
            <a:br>
              <a:rPr lang="en-GB" sz="1200" dirty="0">
                <a:effectLst/>
                <a:latin typeface="Avenir Light" panose="020B0402020203020204" pitchFamily="34" charset="77"/>
              </a:rPr>
            </a:br>
            <a:r>
              <a:rPr lang="en-GB" sz="1200" dirty="0">
                <a:effectLst/>
                <a:latin typeface="Avenir Light" panose="020B0402020203020204" pitchFamily="34" charset="77"/>
              </a:rPr>
              <a:t>o components</a:t>
            </a:r>
          </a:p>
          <a:p>
            <a:r>
              <a:rPr lang="en-GB" sz="1200" dirty="0">
                <a:effectLst/>
                <a:latin typeface="Avenir Light" panose="020B0402020203020204" pitchFamily="34" charset="77"/>
              </a:rPr>
              <a:t> – catered accommodation </a:t>
            </a:r>
            <a:endParaRPr lang="en-GB" sz="1200" dirty="0">
              <a:latin typeface="Avenir Light" panose="020B0402020203020204" pitchFamily="34" charset="77"/>
            </a:endParaRPr>
          </a:p>
          <a:p>
            <a:r>
              <a:rPr lang="en-GB" sz="1200" dirty="0">
                <a:effectLst/>
                <a:latin typeface="Avenir Light" panose="020B0402020203020204" pitchFamily="34" charset="77"/>
              </a:rPr>
              <a:t>– hotels (star rated, spa, golf resorts)</a:t>
            </a:r>
            <a:br>
              <a:rPr lang="en-GB" sz="1200" dirty="0">
                <a:effectLst/>
                <a:latin typeface="Avenir Light" panose="020B0402020203020204" pitchFamily="34" charset="77"/>
              </a:rPr>
            </a:br>
            <a:r>
              <a:rPr lang="en-GB" sz="1200" dirty="0">
                <a:effectLst/>
                <a:latin typeface="Avenir Light" panose="020B0402020203020204" pitchFamily="34" charset="77"/>
              </a:rPr>
              <a:t>– bed and breakfasts, guest houses, chalets (in ski resorts) – youth hostels </a:t>
            </a:r>
            <a:endParaRPr lang="en-GB" sz="1200" dirty="0">
              <a:latin typeface="Avenir Light" panose="020B0402020203020204" pitchFamily="34" charset="77"/>
            </a:endParaRPr>
          </a:p>
          <a:p>
            <a:r>
              <a:rPr lang="en-GB" sz="1200" dirty="0">
                <a:effectLst/>
                <a:latin typeface="Avenir Light" panose="020B0402020203020204" pitchFamily="34" charset="77"/>
              </a:rPr>
              <a:t>o component</a:t>
            </a:r>
          </a:p>
          <a:p>
            <a:r>
              <a:rPr lang="en-GB" sz="1200" dirty="0">
                <a:effectLst/>
                <a:latin typeface="Avenir Light" panose="020B0402020203020204" pitchFamily="34" charset="77"/>
              </a:rPr>
              <a:t> – self-catered or non-catered accommodation – cottages, apartments, boats, log cabins, chalets</a:t>
            </a:r>
            <a:br>
              <a:rPr lang="en-GB" sz="1200" dirty="0">
                <a:effectLst/>
                <a:latin typeface="Avenir Light" panose="020B0402020203020204" pitchFamily="34" charset="77"/>
              </a:rPr>
            </a:br>
            <a:r>
              <a:rPr lang="en-GB" sz="1200" dirty="0">
                <a:effectLst/>
                <a:latin typeface="Avenir Light" panose="020B0402020203020204" pitchFamily="34" charset="77"/>
              </a:rPr>
              <a:t>– motels, aparthotels. – caravans, static or touring – motorhomes – tents, including glamping, yurts, tepees</a:t>
            </a:r>
            <a:br>
              <a:rPr lang="en-GB" sz="1200" dirty="0">
                <a:effectLst/>
                <a:latin typeface="Avenir Light" panose="020B0402020203020204" pitchFamily="34" charset="77"/>
              </a:rPr>
            </a:br>
            <a:r>
              <a:rPr lang="en-GB" sz="1200" dirty="0">
                <a:effectLst/>
                <a:latin typeface="Avenir Light" panose="020B0402020203020204" pitchFamily="34" charset="77"/>
              </a:rPr>
              <a:t>o role </a:t>
            </a:r>
          </a:p>
          <a:p>
            <a:r>
              <a:rPr lang="en-GB" sz="1200" dirty="0">
                <a:effectLst/>
                <a:latin typeface="Avenir Light" panose="020B0402020203020204" pitchFamily="34" charset="77"/>
              </a:rPr>
              <a:t>– to provide different accommodation options according to customer type, </a:t>
            </a:r>
            <a:endParaRPr lang="en-GB" sz="1200" dirty="0">
              <a:latin typeface="Avenir Light" panose="020B0402020203020204" pitchFamily="34" charset="77"/>
            </a:endParaRPr>
          </a:p>
          <a:p>
            <a:r>
              <a:rPr lang="en-GB" sz="1200" dirty="0">
                <a:effectLst/>
                <a:latin typeface="Avenir Light" panose="020B0402020203020204" pitchFamily="34" charset="77"/>
              </a:rPr>
              <a:t>needs and budget</a:t>
            </a:r>
            <a:br>
              <a:rPr lang="en-GB" sz="1200" dirty="0">
                <a:effectLst/>
                <a:latin typeface="Avenir Light" panose="020B0402020203020204" pitchFamily="34" charset="77"/>
              </a:rPr>
            </a:br>
            <a:r>
              <a:rPr lang="en-GB" sz="1200" dirty="0">
                <a:effectLst/>
                <a:latin typeface="Avenir Light" panose="020B0402020203020204" pitchFamily="34" charset="77"/>
              </a:rPr>
              <a:t>o products and services: </a:t>
            </a:r>
            <a:endParaRPr lang="en-GB" sz="1200" dirty="0">
              <a:latin typeface="Avenir Light" panose="020B0402020203020204" pitchFamily="34" charset="77"/>
            </a:endParaRPr>
          </a:p>
          <a:p>
            <a:r>
              <a:rPr lang="en-GB" sz="1200" dirty="0">
                <a:effectLst/>
                <a:latin typeface="Avenir Light" panose="020B0402020203020204" pitchFamily="34" charset="77"/>
              </a:rPr>
              <a:t>–  catered – room, reception, restaurant and bar, housekeeping, leisure facilities, gym or health club, conference and business facilities, entertainment </a:t>
            </a:r>
          </a:p>
          <a:p>
            <a:r>
              <a:rPr lang="en-GB" sz="1200" dirty="0">
                <a:effectLst/>
                <a:latin typeface="Avenir Light" panose="020B0402020203020204" pitchFamily="34" charset="77"/>
              </a:rPr>
              <a:t>–  self-catered – rooms, kitchen, tent or caravan pitch, entertainment, sports facilities, amenities such as laundry and showers. </a:t>
            </a:r>
          </a:p>
          <a:p>
            <a:endParaRPr lang="en-GB" sz="1200" dirty="0">
              <a:effectLst/>
              <a:latin typeface="Avenir Light" panose="020B0402020203020204" pitchFamily="34" charset="77"/>
            </a:endParaRPr>
          </a:p>
          <a:p>
            <a:r>
              <a:rPr lang="en-GB" sz="1200" b="1" dirty="0">
                <a:effectLst/>
                <a:latin typeface="Avenir Black" panose="02000503020000020003" pitchFamily="2" charset="0"/>
              </a:rPr>
              <a:t>Trade associations, government departments and regulatory bodies: </a:t>
            </a:r>
          </a:p>
          <a:p>
            <a:r>
              <a:rPr lang="en-GB" sz="1200" dirty="0">
                <a:effectLst/>
                <a:latin typeface="Avenir Light" panose="020B0402020203020204" pitchFamily="34" charset="77"/>
              </a:rPr>
              <a:t>o components: </a:t>
            </a:r>
            <a:endParaRPr lang="en-GB" sz="1200" dirty="0">
              <a:latin typeface="Avenir Light" panose="020B0402020203020204" pitchFamily="34" charset="77"/>
            </a:endParaRPr>
          </a:p>
          <a:p>
            <a:r>
              <a:rPr lang="en-GB" sz="1200" dirty="0">
                <a:effectLst/>
                <a:latin typeface="Avenir Light" panose="020B0402020203020204" pitchFamily="34" charset="77"/>
              </a:rPr>
              <a:t>– ABTA, The Travel Association</a:t>
            </a:r>
            <a:br>
              <a:rPr lang="en-GB" sz="1200" dirty="0">
                <a:effectLst/>
                <a:latin typeface="Avenir Light" panose="020B0402020203020204" pitchFamily="34" charset="77"/>
              </a:rPr>
            </a:br>
            <a:r>
              <a:rPr lang="en-GB" sz="1200" dirty="0">
                <a:effectLst/>
                <a:latin typeface="Avenir Light" panose="020B0402020203020204" pitchFamily="34" charset="77"/>
              </a:rPr>
              <a:t>– Association of National Tourist Office Representatives (ANTOR)</a:t>
            </a:r>
            <a:br>
              <a:rPr lang="en-GB" sz="1200" dirty="0">
                <a:effectLst/>
                <a:latin typeface="Avenir Light" panose="020B0402020203020204" pitchFamily="34" charset="77"/>
              </a:rPr>
            </a:br>
            <a:r>
              <a:rPr lang="en-GB" sz="1200" dirty="0">
                <a:effectLst/>
                <a:latin typeface="Avenir Light" panose="020B0402020203020204" pitchFamily="34" charset="77"/>
              </a:rPr>
              <a:t>– Association of Independent Tour Operators (AITO)</a:t>
            </a:r>
            <a:br>
              <a:rPr lang="en-GB" sz="1200" dirty="0">
                <a:effectLst/>
                <a:latin typeface="Avenir Light" panose="020B0402020203020204" pitchFamily="34" charset="77"/>
              </a:rPr>
            </a:br>
            <a:r>
              <a:rPr lang="en-GB" sz="1200" dirty="0">
                <a:effectLst/>
                <a:latin typeface="Avenir Light" panose="020B0402020203020204" pitchFamily="34" charset="77"/>
              </a:rPr>
              <a:t>– Civil Aviation Authority (CAA) which issues the Air Travel Organisers Licence (ATOL) – International Air Transport Association (IATA). – Department for Culture Media and Sport (DCMS). – Foreign and Commonwealth Office (FCO) </a:t>
            </a:r>
            <a:endParaRPr lang="en-GB" sz="1200" dirty="0">
              <a:latin typeface="Avenir Light" panose="020B0402020203020204" pitchFamily="34" charset="77"/>
            </a:endParaRPr>
          </a:p>
          <a:p>
            <a:r>
              <a:rPr lang="en-GB" sz="1200" dirty="0">
                <a:effectLst/>
                <a:latin typeface="Avenir Light" panose="020B0402020203020204" pitchFamily="34" charset="77"/>
              </a:rPr>
              <a:t>o roles – to provide information and support to organisations; to define, apply and ensure compliance with rules and regulations which ensure safe operations;</a:t>
            </a:r>
            <a:br>
              <a:rPr lang="en-GB" sz="1200" dirty="0">
                <a:effectLst/>
                <a:latin typeface="Avenir Light" panose="020B0402020203020204" pitchFamily="34" charset="77"/>
              </a:rPr>
            </a:br>
            <a:r>
              <a:rPr lang="en-GB" sz="1200" dirty="0">
                <a:effectLst/>
                <a:latin typeface="Avenir Light" panose="020B0402020203020204" pitchFamily="34" charset="77"/>
              </a:rPr>
              <a:t>to protect customers financially; to ensure high standards; to lobby the government on behalf of customers and organisations; to repatriate travellers </a:t>
            </a:r>
            <a:endParaRPr lang="en-GB" sz="1200" dirty="0">
              <a:latin typeface="Avenir Light" panose="020B0402020203020204" pitchFamily="34" charset="77"/>
            </a:endParaRPr>
          </a:p>
          <a:p>
            <a:r>
              <a:rPr lang="en-GB" sz="1200" dirty="0">
                <a:effectLst/>
                <a:latin typeface="Avenir Light" panose="020B0402020203020204" pitchFamily="34" charset="77"/>
              </a:rPr>
              <a:t>o products and services – logos, charters, agreements, bonds, repatriation arrangements, arbitration service, compensation schemes. </a:t>
            </a:r>
            <a:endParaRPr lang="en-GB" sz="1200" dirty="0">
              <a:latin typeface="Avenir Light" panose="020B0402020203020204" pitchFamily="34" charset="77"/>
            </a:endParaRPr>
          </a:p>
          <a:p>
            <a:endParaRPr lang="en-GB" sz="1200" b="1" dirty="0">
              <a:solidFill>
                <a:srgbClr val="278BBA"/>
              </a:solidFill>
              <a:latin typeface="Avenir Black" panose="02000503020000020003" pitchFamily="2" charset="0"/>
            </a:endParaRPr>
          </a:p>
        </p:txBody>
      </p:sp>
    </p:spTree>
    <p:extLst>
      <p:ext uri="{BB962C8B-B14F-4D97-AF65-F5344CB8AC3E}">
        <p14:creationId xmlns:p14="http://schemas.microsoft.com/office/powerpoint/2010/main" val="3137637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182216" y="6458257"/>
            <a:ext cx="2228850" cy="365125"/>
          </a:xfrm>
        </p:spPr>
        <p:txBody>
          <a:bodyPr/>
          <a:lstStyle/>
          <a:p>
            <a:fld id="{E7B70798-690E-5944-9C42-5F5DFEB47247}" type="slidenum">
              <a:rPr lang="en-GB" smtClean="0">
                <a:solidFill>
                  <a:schemeClr val="bg1"/>
                </a:solidFill>
              </a:rPr>
              <a:t>7</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2"/>
          <a:stretch>
            <a:fillRect/>
          </a:stretch>
        </p:blipFill>
        <p:spPr>
          <a:xfrm>
            <a:off x="8296641" y="293786"/>
            <a:ext cx="1384836" cy="809036"/>
          </a:xfrm>
          <a:prstGeom prst="rect">
            <a:avLst/>
          </a:prstGeom>
        </p:spPr>
      </p:pic>
      <p:sp>
        <p:nvSpPr>
          <p:cNvPr id="3" name="TextBox 2">
            <a:extLst>
              <a:ext uri="{FF2B5EF4-FFF2-40B4-BE49-F238E27FC236}">
                <a16:creationId xmlns:a16="http://schemas.microsoft.com/office/drawing/2014/main" id="{6D3DA4D9-F1AD-22EF-868C-D09AE480A345}"/>
              </a:ext>
            </a:extLst>
          </p:cNvPr>
          <p:cNvSpPr txBox="1"/>
          <p:nvPr/>
        </p:nvSpPr>
        <p:spPr>
          <a:xfrm>
            <a:off x="315277" y="913734"/>
            <a:ext cx="8901303" cy="2492990"/>
          </a:xfrm>
          <a:prstGeom prst="rect">
            <a:avLst/>
          </a:prstGeom>
          <a:noFill/>
        </p:spPr>
        <p:txBody>
          <a:bodyPr wrap="square">
            <a:spAutoFit/>
          </a:bodyPr>
          <a:lstStyle/>
          <a:p>
            <a:r>
              <a:rPr lang="en-GB" sz="1200" b="1" dirty="0">
                <a:solidFill>
                  <a:srgbClr val="278BBA"/>
                </a:solidFill>
                <a:effectLst/>
                <a:latin typeface="Avenir Black" panose="02000503020000020003" pitchFamily="2" charset="0"/>
              </a:rPr>
              <a:t>Content</a:t>
            </a:r>
          </a:p>
          <a:p>
            <a:br>
              <a:rPr lang="en-GB" sz="1200" dirty="0">
                <a:effectLst/>
                <a:latin typeface="Avenir Light" panose="020B0402020203020204" pitchFamily="34" charset="77"/>
              </a:rPr>
            </a:br>
            <a:r>
              <a:rPr lang="en-GB" sz="1200" dirty="0">
                <a:effectLst/>
                <a:latin typeface="Avenir Light" panose="020B0402020203020204" pitchFamily="34" charset="77"/>
              </a:rPr>
              <a:t>Information and promotional service providers: </a:t>
            </a:r>
            <a:endParaRPr lang="en-GB" sz="1200" dirty="0">
              <a:latin typeface="Avenir Light" panose="020B0402020203020204" pitchFamily="34" charset="77"/>
            </a:endParaRPr>
          </a:p>
          <a:p>
            <a:r>
              <a:rPr lang="en-GB" sz="1200" dirty="0">
                <a:effectLst/>
                <a:latin typeface="Avenir Light" panose="020B0402020203020204" pitchFamily="34" charset="77"/>
              </a:rPr>
              <a:t>o components:</a:t>
            </a:r>
            <a:br>
              <a:rPr lang="en-GB" sz="1200" dirty="0">
                <a:effectLst/>
                <a:latin typeface="Avenir Light" panose="020B0402020203020204" pitchFamily="34" charset="77"/>
              </a:rPr>
            </a:br>
            <a:r>
              <a:rPr lang="en-GB" sz="1200" dirty="0">
                <a:effectLst/>
                <a:latin typeface="Avenir Light" panose="020B0402020203020204" pitchFamily="34" charset="77"/>
              </a:rPr>
              <a:t>– United Nations World Tourism Organisation (UNWTO)</a:t>
            </a:r>
            <a:br>
              <a:rPr lang="en-GB" sz="1200" dirty="0">
                <a:effectLst/>
                <a:latin typeface="Avenir Light" panose="020B0402020203020204" pitchFamily="34" charset="77"/>
              </a:rPr>
            </a:br>
            <a:r>
              <a:rPr lang="en-GB" sz="1200" dirty="0">
                <a:effectLst/>
                <a:latin typeface="Avenir Light" panose="020B0402020203020204" pitchFamily="34" charset="77"/>
              </a:rPr>
              <a:t>– VisitBritain, VisitEngland, Tourism NI (Northern Ireland), VisitScotland, VisitWales – destination management organisations (DMO)</a:t>
            </a:r>
            <a:br>
              <a:rPr lang="en-GB" sz="1200" dirty="0">
                <a:effectLst/>
                <a:latin typeface="Avenir Light" panose="020B0402020203020204" pitchFamily="34" charset="77"/>
              </a:rPr>
            </a:br>
            <a:r>
              <a:rPr lang="en-GB" sz="1200" dirty="0">
                <a:effectLst/>
                <a:latin typeface="Avenir Light" panose="020B0402020203020204" pitchFamily="34" charset="77"/>
              </a:rPr>
              <a:t>– regional</a:t>
            </a:r>
            <a:br>
              <a:rPr lang="en-GB" sz="1200" dirty="0">
                <a:effectLst/>
                <a:latin typeface="Avenir Light" panose="020B0402020203020204" pitchFamily="34" charset="77"/>
              </a:rPr>
            </a:br>
            <a:r>
              <a:rPr lang="en-GB" sz="1200" dirty="0">
                <a:effectLst/>
                <a:latin typeface="Avenir Light" panose="020B0402020203020204" pitchFamily="34" charset="77"/>
              </a:rPr>
              <a:t>– local tourist information centre </a:t>
            </a:r>
            <a:endParaRPr lang="en-GB" sz="1200" dirty="0">
              <a:latin typeface="Avenir Light" panose="020B0402020203020204" pitchFamily="34" charset="77"/>
            </a:endParaRPr>
          </a:p>
          <a:p>
            <a:r>
              <a:rPr lang="en-GB" sz="1200" dirty="0">
                <a:effectLst/>
                <a:latin typeface="Avenir Light" panose="020B0402020203020204" pitchFamily="34" charset="77"/>
              </a:rPr>
              <a:t>o role – to provide information to organisations and customers or prospective customers; to market and promote destinations and organisations; to sell products, merchandise and services relating to location; to research and produce statistics </a:t>
            </a:r>
            <a:endParaRPr lang="en-GB" sz="1200" dirty="0">
              <a:latin typeface="Avenir Light" panose="020B0402020203020204" pitchFamily="34" charset="77"/>
            </a:endParaRPr>
          </a:p>
          <a:p>
            <a:r>
              <a:rPr lang="en-GB" sz="1200" dirty="0">
                <a:effectLst/>
                <a:latin typeface="Avenir Light" panose="020B0402020203020204" pitchFamily="34" charset="77"/>
              </a:rPr>
              <a:t>o products and services – brochures, leaflets, websites, mailing lists, merchandise. </a:t>
            </a:r>
            <a:endParaRPr lang="en-GB" sz="1200" dirty="0">
              <a:latin typeface="Avenir Light" panose="020B0402020203020204" pitchFamily="34" charset="77"/>
            </a:endParaRPr>
          </a:p>
          <a:p>
            <a:endParaRPr lang="en-GB" sz="1200" b="1" dirty="0">
              <a:solidFill>
                <a:srgbClr val="278BBA"/>
              </a:solidFill>
              <a:latin typeface="Avenir Black" panose="02000503020000020003" pitchFamily="2" charset="0"/>
            </a:endParaRPr>
          </a:p>
        </p:txBody>
      </p:sp>
    </p:spTree>
    <p:extLst>
      <p:ext uri="{BB962C8B-B14F-4D97-AF65-F5344CB8AC3E}">
        <p14:creationId xmlns:p14="http://schemas.microsoft.com/office/powerpoint/2010/main" val="868622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50298B9-0924-98FB-4F6D-48744DFE1744}"/>
              </a:ext>
            </a:extLst>
          </p:cNvPr>
          <p:cNvSpPr/>
          <p:nvPr/>
        </p:nvSpPr>
        <p:spPr>
          <a:xfrm>
            <a:off x="7654" y="0"/>
            <a:ext cx="9906000" cy="778400"/>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sp>
        <p:nvSpPr>
          <p:cNvPr id="7" name="Rectangle 6">
            <a:extLst>
              <a:ext uri="{FF2B5EF4-FFF2-40B4-BE49-F238E27FC236}">
                <a16:creationId xmlns:a16="http://schemas.microsoft.com/office/drawing/2014/main" id="{6FBDC1D2-3B99-7DB6-699E-30227B80B306}"/>
              </a:ext>
            </a:extLst>
          </p:cNvPr>
          <p:cNvSpPr/>
          <p:nvPr/>
        </p:nvSpPr>
        <p:spPr>
          <a:xfrm>
            <a:off x="0" y="6434246"/>
            <a:ext cx="9906000" cy="443309"/>
          </a:xfrm>
          <a:prstGeom prst="rect">
            <a:avLst/>
          </a:prstGeom>
          <a:solidFill>
            <a:srgbClr val="278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solidFill>
                <a:schemeClr val="bg1"/>
              </a:solidFill>
            </a:endParaRPr>
          </a:p>
        </p:txBody>
      </p:sp>
      <p:sp>
        <p:nvSpPr>
          <p:cNvPr id="8" name="Slide Number Placeholder 14">
            <a:extLst>
              <a:ext uri="{FF2B5EF4-FFF2-40B4-BE49-F238E27FC236}">
                <a16:creationId xmlns:a16="http://schemas.microsoft.com/office/drawing/2014/main" id="{4CA5B5E9-CAE2-3179-2D35-65C04B6C03D7}"/>
              </a:ext>
            </a:extLst>
          </p:cNvPr>
          <p:cNvSpPr>
            <a:spLocks noGrp="1"/>
          </p:cNvSpPr>
          <p:nvPr>
            <p:ph type="sldNum" sz="quarter" idx="12"/>
          </p:nvPr>
        </p:nvSpPr>
        <p:spPr>
          <a:xfrm>
            <a:off x="7182216" y="6458257"/>
            <a:ext cx="2228850" cy="365125"/>
          </a:xfrm>
        </p:spPr>
        <p:txBody>
          <a:bodyPr/>
          <a:lstStyle/>
          <a:p>
            <a:fld id="{E7B70798-690E-5944-9C42-5F5DFEB47247}" type="slidenum">
              <a:rPr lang="en-GB" smtClean="0">
                <a:solidFill>
                  <a:schemeClr val="bg1"/>
                </a:solidFill>
              </a:rPr>
              <a:t>8</a:t>
            </a:fld>
            <a:endParaRPr lang="en-GB" dirty="0">
              <a:solidFill>
                <a:schemeClr val="bg1"/>
              </a:solidFill>
            </a:endParaRPr>
          </a:p>
        </p:txBody>
      </p:sp>
      <p:sp>
        <p:nvSpPr>
          <p:cNvPr id="9" name="Right Triangle 8">
            <a:extLst>
              <a:ext uri="{FF2B5EF4-FFF2-40B4-BE49-F238E27FC236}">
                <a16:creationId xmlns:a16="http://schemas.microsoft.com/office/drawing/2014/main" id="{BA33DC76-AA0A-5097-B46A-0B40F1EE7086}"/>
              </a:ext>
            </a:extLst>
          </p:cNvPr>
          <p:cNvSpPr/>
          <p:nvPr/>
        </p:nvSpPr>
        <p:spPr>
          <a:xfrm flipH="1">
            <a:off x="2585788" y="34033"/>
            <a:ext cx="7335520" cy="745818"/>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6AA8843-0FEE-04F0-E9AD-03A7F657D130}"/>
              </a:ext>
            </a:extLst>
          </p:cNvPr>
          <p:cNvSpPr/>
          <p:nvPr/>
        </p:nvSpPr>
        <p:spPr>
          <a:xfrm>
            <a:off x="411481" y="169367"/>
            <a:ext cx="2936060" cy="382798"/>
          </a:xfrm>
          <a:prstGeom prst="rect">
            <a:avLst/>
          </a:prstGeom>
          <a:noFill/>
        </p:spPr>
        <p:txBody>
          <a:bodyPr wrap="none" lIns="74295" tIns="37148" rIns="74295" bIns="37148">
            <a:spAutoFit/>
          </a:bodyPr>
          <a:lstStyle/>
          <a:p>
            <a:pPr algn="ctr"/>
            <a:r>
              <a:rPr lang="en-GB" sz="2000" dirty="0">
                <a:ln w="0"/>
                <a:solidFill>
                  <a:schemeClr val="bg1"/>
                </a:solidFill>
                <a:effectLst>
                  <a:outerShdw blurRad="38100" dist="19050" dir="2700000" algn="tl" rotWithShape="0">
                    <a:schemeClr val="dk1">
                      <a:alpha val="40000"/>
                    </a:schemeClr>
                  </a:outerShdw>
                </a:effectLst>
                <a:latin typeface="Eurostile" panose="020B0504020202050204" pitchFamily="34" charset="77"/>
              </a:rPr>
              <a:t>BTEC L3 Travel + Tourism</a:t>
            </a:r>
          </a:p>
        </p:txBody>
      </p:sp>
      <p:sp>
        <p:nvSpPr>
          <p:cNvPr id="12" name="Right Triangle 11">
            <a:extLst>
              <a:ext uri="{FF2B5EF4-FFF2-40B4-BE49-F238E27FC236}">
                <a16:creationId xmlns:a16="http://schemas.microsoft.com/office/drawing/2014/main" id="{20A53376-8696-1E72-69B2-0DF3DD46D999}"/>
              </a:ext>
            </a:extLst>
          </p:cNvPr>
          <p:cNvSpPr/>
          <p:nvPr/>
        </p:nvSpPr>
        <p:spPr>
          <a:xfrm>
            <a:off x="-7457" y="6445663"/>
            <a:ext cx="6854506" cy="443310"/>
          </a:xfrm>
          <a:prstGeom prst="rtTriangle">
            <a:avLst/>
          </a:prstGeom>
          <a:solidFill>
            <a:srgbClr val="00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a:extLst>
              <a:ext uri="{FF2B5EF4-FFF2-40B4-BE49-F238E27FC236}">
                <a16:creationId xmlns:a16="http://schemas.microsoft.com/office/drawing/2014/main" id="{B600E989-F805-C58E-DECF-E3CCDE0526C3}"/>
              </a:ext>
            </a:extLst>
          </p:cNvPr>
          <p:cNvPicPr>
            <a:picLocks noChangeAspect="1"/>
          </p:cNvPicPr>
          <p:nvPr/>
        </p:nvPicPr>
        <p:blipFill>
          <a:blip r:embed="rId2"/>
          <a:stretch>
            <a:fillRect/>
          </a:stretch>
        </p:blipFill>
        <p:spPr>
          <a:xfrm>
            <a:off x="8296641" y="293786"/>
            <a:ext cx="1384836" cy="809036"/>
          </a:xfrm>
          <a:prstGeom prst="rect">
            <a:avLst/>
          </a:prstGeom>
        </p:spPr>
      </p:pic>
      <p:sp>
        <p:nvSpPr>
          <p:cNvPr id="3" name="TextBox 2">
            <a:extLst>
              <a:ext uri="{FF2B5EF4-FFF2-40B4-BE49-F238E27FC236}">
                <a16:creationId xmlns:a16="http://schemas.microsoft.com/office/drawing/2014/main" id="{6D3DA4D9-F1AD-22EF-868C-D09AE480A345}"/>
              </a:ext>
            </a:extLst>
          </p:cNvPr>
          <p:cNvSpPr txBox="1"/>
          <p:nvPr/>
        </p:nvSpPr>
        <p:spPr>
          <a:xfrm>
            <a:off x="315277" y="913734"/>
            <a:ext cx="8901303" cy="5816977"/>
          </a:xfrm>
          <a:prstGeom prst="rect">
            <a:avLst/>
          </a:prstGeom>
          <a:noFill/>
        </p:spPr>
        <p:txBody>
          <a:bodyPr wrap="square">
            <a:spAutoFit/>
          </a:bodyPr>
          <a:lstStyle/>
          <a:p>
            <a:r>
              <a:rPr lang="en-GB" sz="1200" b="1" dirty="0">
                <a:solidFill>
                  <a:srgbClr val="278BBA"/>
                </a:solidFill>
                <a:effectLst/>
                <a:latin typeface="Avenir Black" panose="02000503020000020003" pitchFamily="2" charset="0"/>
              </a:rPr>
              <a:t>B3 Interrelationships and interdependencies in the travel and tourism industry </a:t>
            </a:r>
            <a:endParaRPr lang="en-GB" sz="1200" b="1" dirty="0">
              <a:solidFill>
                <a:srgbClr val="278BBA"/>
              </a:solidFill>
              <a:latin typeface="Avenir Black" panose="02000503020000020003" pitchFamily="2" charset="0"/>
            </a:endParaRPr>
          </a:p>
          <a:p>
            <a:r>
              <a:rPr lang="en-GB" sz="1200" dirty="0">
                <a:effectLst/>
                <a:latin typeface="Avenir Light" panose="020B0402020203020204" pitchFamily="34" charset="77"/>
              </a:rPr>
              <a:t>Organisations in different sectors interrelate and some larger organisations have integrated either horizontally and/or vertically. These have potential advantages and disadvantages to both the organisations and their customers. </a:t>
            </a:r>
            <a:endParaRPr lang="en-GB" sz="1200" dirty="0">
              <a:latin typeface="Avenir Light" panose="020B0402020203020204" pitchFamily="34" charset="77"/>
            </a:endParaRPr>
          </a:p>
          <a:p>
            <a:pPr>
              <a:buFont typeface="Arial" panose="020B0604020202020204" pitchFamily="34" charset="0"/>
              <a:buChar char="•"/>
            </a:pPr>
            <a:r>
              <a:rPr lang="en-GB" sz="1200" dirty="0">
                <a:effectLst/>
                <a:latin typeface="Avenir Light" panose="020B0402020203020204" pitchFamily="34" charset="77"/>
              </a:rPr>
              <a:t> Distribution channels–direct to customer, through an intermediary company. </a:t>
            </a:r>
          </a:p>
          <a:p>
            <a:pPr>
              <a:buFont typeface="Arial" panose="020B0604020202020204" pitchFamily="34" charset="0"/>
              <a:buChar char="•"/>
            </a:pPr>
            <a:r>
              <a:rPr lang="en-GB" sz="1200" dirty="0">
                <a:effectLst/>
                <a:latin typeface="Avenir Light" panose="020B0402020203020204" pitchFamily="34" charset="77"/>
              </a:rPr>
              <a:t> Interrelationships–defined as ‘organisations that work together to benefit them both’. </a:t>
            </a:r>
          </a:p>
          <a:p>
            <a:pPr>
              <a:buFont typeface="Arial" panose="020B0604020202020204" pitchFamily="34" charset="0"/>
              <a:buChar char="•"/>
            </a:pPr>
            <a:r>
              <a:rPr lang="en-GB" sz="1200" dirty="0">
                <a:effectLst/>
                <a:latin typeface="Avenir Light" panose="020B0402020203020204" pitchFamily="34" charset="77"/>
              </a:rPr>
              <a:t> Interdependencies–defined as ‘organisations that rely on each other to enable them to provide a better product or service to the customer’. </a:t>
            </a:r>
          </a:p>
          <a:p>
            <a:pPr>
              <a:buFont typeface="Arial" panose="020B0604020202020204" pitchFamily="34" charset="0"/>
              <a:buChar char="•"/>
            </a:pPr>
            <a:r>
              <a:rPr lang="en-GB" sz="1200" dirty="0">
                <a:effectLst/>
                <a:latin typeface="Avenir Light" panose="020B0402020203020204" pitchFamily="34" charset="77"/>
              </a:rPr>
              <a:t> Potential advantages of interrelationships and interdependencies–shared costs and economies of scale, increased sales, better image, reputation, customer care, more customers, more income. </a:t>
            </a:r>
          </a:p>
          <a:p>
            <a:pPr>
              <a:buFont typeface="Arial" panose="020B0604020202020204" pitchFamily="34" charset="0"/>
              <a:buChar char="•"/>
            </a:pPr>
            <a:r>
              <a:rPr lang="en-GB" sz="1200" dirty="0">
                <a:effectLst/>
                <a:latin typeface="Avenir Light" panose="020B0402020203020204" pitchFamily="34" charset="77"/>
              </a:rPr>
              <a:t> Potential disadvantages of interrelationships and interdependencies –loss of individual image, less personal customer service, shared commission on sales, effects of poor service by one organisation may potentially impact on the other. </a:t>
            </a:r>
          </a:p>
          <a:p>
            <a:pPr>
              <a:buFont typeface="Arial" panose="020B0604020202020204" pitchFamily="34" charset="0"/>
              <a:buChar char="•"/>
            </a:pPr>
            <a:r>
              <a:rPr lang="en-GB" sz="1200" dirty="0">
                <a:effectLst/>
                <a:latin typeface="Avenir Light" panose="020B0402020203020204" pitchFamily="34" charset="77"/>
              </a:rPr>
              <a:t> Horizontal integration–where an organisation buys or merges with another organisation of the same type to enable it to offer a wider variety of products and services. </a:t>
            </a:r>
          </a:p>
          <a:p>
            <a:pPr>
              <a:buFont typeface="Arial" panose="020B0604020202020204" pitchFamily="34" charset="0"/>
              <a:buChar char="•"/>
            </a:pPr>
            <a:r>
              <a:rPr lang="en-GB" sz="1200" dirty="0">
                <a:effectLst/>
                <a:latin typeface="Avenir Light" panose="020B0402020203020204" pitchFamily="34" charset="77"/>
              </a:rPr>
              <a:t> Vertical integration– when an organisation buys or merges with another organisation of a different type to enable it to control more sectors of the market. </a:t>
            </a:r>
          </a:p>
          <a:p>
            <a:pPr>
              <a:buFont typeface="Arial" panose="020B0604020202020204" pitchFamily="34" charset="0"/>
              <a:buChar char="•"/>
            </a:pPr>
            <a:endParaRPr lang="en-GB" sz="1200" dirty="0">
              <a:effectLst/>
              <a:latin typeface="Avenir Light" panose="020B0402020203020204" pitchFamily="34" charset="77"/>
            </a:endParaRPr>
          </a:p>
          <a:p>
            <a:r>
              <a:rPr lang="en-GB" sz="1200" b="1" dirty="0">
                <a:solidFill>
                  <a:srgbClr val="278BBA"/>
                </a:solidFill>
                <a:effectLst/>
                <a:latin typeface="Avenir Black" panose="02000503020000020003" pitchFamily="2" charset="0"/>
              </a:rPr>
              <a:t>B4 Technology in travel and tourism </a:t>
            </a:r>
            <a:endParaRPr lang="en-GB" sz="1200" b="1" dirty="0">
              <a:solidFill>
                <a:srgbClr val="278BBA"/>
              </a:solidFill>
              <a:latin typeface="Avenir Black" panose="02000503020000020003" pitchFamily="2" charset="0"/>
            </a:endParaRPr>
          </a:p>
          <a:p>
            <a:r>
              <a:rPr lang="en-GB" sz="1200" dirty="0">
                <a:effectLst/>
                <a:latin typeface="Avenir Book" panose="02000503020000020003" pitchFamily="2" charset="0"/>
              </a:rPr>
              <a:t>Technology, including mobile and digital technology, is used by different organisations in the industry, and there are potential advantages and disadvantages of its use to both businesses and their customers. </a:t>
            </a:r>
            <a:endParaRPr lang="en-GB" sz="1200" dirty="0">
              <a:latin typeface="Avenir Book" panose="02000503020000020003" pitchFamily="2" charset="0"/>
            </a:endParaRPr>
          </a:p>
          <a:p>
            <a:pPr>
              <a:buFont typeface="Arial" panose="020B0604020202020204" pitchFamily="34" charset="0"/>
              <a:buChar char="•"/>
            </a:pPr>
            <a:r>
              <a:rPr lang="en-GB" sz="1200" dirty="0">
                <a:effectLst/>
                <a:latin typeface="Avenir Book" panose="02000503020000020003" pitchFamily="2" charset="0"/>
              </a:rPr>
              <a:t>Technology for communication, booking and promotion:</a:t>
            </a:r>
          </a:p>
          <a:p>
            <a:r>
              <a:rPr lang="en-GB" sz="1200" dirty="0">
                <a:effectLst/>
                <a:latin typeface="Avenir Book" panose="02000503020000020003" pitchFamily="2" charset="0"/>
              </a:rPr>
              <a:t>o ebrochures and websites		o reviews, blogs, virtual tours, videos	o mailshots, popups, adverts 	</a:t>
            </a:r>
          </a:p>
          <a:p>
            <a:r>
              <a:rPr lang="en-GB" sz="1200" dirty="0">
                <a:effectLst/>
                <a:latin typeface="Avenir Book" panose="02000503020000020003" pitchFamily="2" charset="0"/>
              </a:rPr>
              <a:t>o making and confirming bookings	o emailing tickets and vouchers</a:t>
            </a:r>
            <a:r>
              <a:rPr lang="en-GB" sz="1200" dirty="0">
                <a:latin typeface="Avenir Book" panose="02000503020000020003" pitchFamily="2" charset="0"/>
              </a:rPr>
              <a:t>	</a:t>
            </a:r>
            <a:r>
              <a:rPr lang="en-GB" sz="1200" dirty="0">
                <a:effectLst/>
                <a:latin typeface="Avenir Book" panose="02000503020000020003" pitchFamily="2" charset="0"/>
              </a:rPr>
              <a:t>o apps for mobile and digital devices. </a:t>
            </a:r>
          </a:p>
          <a:p>
            <a:pPr>
              <a:buFont typeface="Arial" panose="020B0604020202020204" pitchFamily="34" charset="0"/>
              <a:buChar char="•"/>
            </a:pPr>
            <a:r>
              <a:rPr lang="en-GB" sz="1200" dirty="0">
                <a:effectLst/>
                <a:latin typeface="Avenir Book" panose="02000503020000020003" pitchFamily="2" charset="0"/>
              </a:rPr>
              <a:t>Technology specific to different organisations: </a:t>
            </a:r>
          </a:p>
          <a:p>
            <a:r>
              <a:rPr lang="en-GB" sz="1200" dirty="0">
                <a:effectLst/>
                <a:latin typeface="Avenir Book" panose="02000503020000020003" pitchFamily="2" charset="0"/>
              </a:rPr>
              <a:t>o visitor attractions – multimedia presentations, animatronics, interpretation, </a:t>
            </a:r>
            <a:endParaRPr lang="en-GB" sz="1200" dirty="0">
              <a:latin typeface="Avenir Book" panose="02000503020000020003" pitchFamily="2" charset="0"/>
            </a:endParaRPr>
          </a:p>
          <a:p>
            <a:r>
              <a:rPr lang="en-GB" sz="1200" dirty="0">
                <a:effectLst/>
                <a:latin typeface="Avenir Book" panose="02000503020000020003" pitchFamily="2" charset="0"/>
              </a:rPr>
              <a:t>fast-track tickets, webcams</a:t>
            </a:r>
            <a:br>
              <a:rPr lang="en-GB" sz="1200" dirty="0">
                <a:effectLst/>
                <a:latin typeface="Avenir Book" panose="02000503020000020003" pitchFamily="2" charset="0"/>
              </a:rPr>
            </a:br>
            <a:r>
              <a:rPr lang="en-GB" sz="1200" dirty="0">
                <a:effectLst/>
                <a:latin typeface="Avenir Book" panose="02000503020000020003" pitchFamily="2" charset="0"/>
              </a:rPr>
              <a:t>o transport hubs and gateways – self-service check-in, body and baggage scanners o accommodation, for check-in, for in-room entertainment, for information</a:t>
            </a:r>
            <a:br>
              <a:rPr lang="en-GB" sz="1200" dirty="0">
                <a:effectLst/>
                <a:latin typeface="Avenir Book" panose="02000503020000020003" pitchFamily="2" charset="0"/>
              </a:rPr>
            </a:br>
            <a:r>
              <a:rPr lang="en-GB" sz="1200" dirty="0">
                <a:effectLst/>
                <a:latin typeface="Avenir Book" panose="02000503020000020003" pitchFamily="2" charset="0"/>
              </a:rPr>
              <a:t>o travel agents, transport principals and tour operators – for eticketing, mticketing, </a:t>
            </a:r>
            <a:endParaRPr lang="en-GB" sz="1200" dirty="0">
              <a:latin typeface="Avenir Book" panose="02000503020000020003" pitchFamily="2" charset="0"/>
            </a:endParaRPr>
          </a:p>
          <a:p>
            <a:r>
              <a:rPr lang="en-GB" sz="1200" dirty="0">
                <a:effectLst/>
                <a:latin typeface="Avenir Book" panose="02000503020000020003" pitchFamily="2" charset="0"/>
              </a:rPr>
              <a:t>payment systems, displaying availability, seat selection. </a:t>
            </a:r>
            <a:endParaRPr lang="en-GB" sz="1200" dirty="0">
              <a:latin typeface="Avenir Book" panose="02000503020000020003" pitchFamily="2" charset="0"/>
            </a:endParaRPr>
          </a:p>
          <a:p>
            <a:pPr>
              <a:buFont typeface="Arial" panose="020B0604020202020204" pitchFamily="34" charset="0"/>
              <a:buChar char="•"/>
            </a:pPr>
            <a:endParaRPr lang="en-GB" sz="1200" dirty="0">
              <a:effectLst/>
              <a:latin typeface="Avenir Book" panose="02000503020000020003" pitchFamily="2" charset="0"/>
            </a:endParaRPr>
          </a:p>
          <a:p>
            <a:endParaRPr lang="en-GB" sz="1200" b="1" dirty="0">
              <a:solidFill>
                <a:srgbClr val="278BBA"/>
              </a:solidFill>
              <a:latin typeface="Avenir Black" panose="02000503020000020003" pitchFamily="2" charset="0"/>
            </a:endParaRPr>
          </a:p>
        </p:txBody>
      </p:sp>
    </p:spTree>
    <p:extLst>
      <p:ext uri="{BB962C8B-B14F-4D97-AF65-F5344CB8AC3E}">
        <p14:creationId xmlns:p14="http://schemas.microsoft.com/office/powerpoint/2010/main" val="10086761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188019</TotalTime>
  <Words>10204</Words>
  <Application>Microsoft Macintosh PowerPoint</Application>
  <PresentationFormat>A4 Paper (210x297 mm)</PresentationFormat>
  <Paragraphs>1112</Paragraphs>
  <Slides>52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Avenir Black</vt:lpstr>
      <vt:lpstr>Avenir Black Oblique</vt:lpstr>
      <vt:lpstr>Avenir Book</vt:lpstr>
      <vt:lpstr>Avenir Light</vt:lpstr>
      <vt:lpstr>Calibri</vt:lpstr>
      <vt:lpstr>Calibri Light</vt:lpstr>
      <vt:lpstr>Eurostile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Harvey</dc:creator>
  <cp:lastModifiedBy>Dave Harvey</cp:lastModifiedBy>
  <cp:revision>27</cp:revision>
  <dcterms:created xsi:type="dcterms:W3CDTF">2023-08-06T19:00:58Z</dcterms:created>
  <dcterms:modified xsi:type="dcterms:W3CDTF">2024-02-28T20:59:47Z</dcterms:modified>
</cp:coreProperties>
</file>